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1" r:id="rId3"/>
    <p:sldId id="257" r:id="rId4"/>
    <p:sldId id="27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14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5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5088" y="45720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201168"/>
            <a:ext cx="786384" cy="7863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8720" y="201168"/>
            <a:ext cx="10515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Дискуссионный клуб НП «Гильдия Маркетологов»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188720" y="530352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респонденты — </a:t>
            </a:r>
            <a:r>
              <a:rPr lang="en-US" sz="2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исследования?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-169397" y="2386825"/>
            <a:ext cx="1234600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принимать маркетинговые решения</a:t>
            </a:r>
            <a:endParaRPr lang="en-US" sz="3600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основании ответов людей, которых никогда не существовало?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4172552" y="4044175"/>
            <a:ext cx="3566160" cy="54864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6582" y="4341115"/>
            <a:ext cx="10698480" cy="400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доказательной </a:t>
            </a:r>
            <a:r>
              <a:rPr lang="en-US" sz="2400" dirty="0" err="1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</a:t>
            </a:r>
            <a:r>
              <a:rPr lang="en-US" sz="24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2023–2026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2789722" y="5504026"/>
            <a:ext cx="6172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Юлия Зуенкова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56032" y="6601968"/>
            <a:ext cx="1170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Первоисточники — только журналы Q1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17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57200" y="1078992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Li, Castelo, Katona, Sarvary (2024). Validity of LLMs for Automated Perceptual Analysis. Marketing Science, 43(2).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57200" y="1700784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Arora, Chakraborty, Nishimura (2025). AI–Human Hybrids for Marketing Research. Journal of Marketing, 89(2).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7200" y="2322576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Wang, Zhang, Zhang (2025). LLMs for Market Research: A Data-Augmentation Approach. Marketing Science.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2944368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Toubia et al. (2025). Twin-2K-500: Digital Twins of 2,000+ People. Marketing Science, 44(6).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3566160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Sarstedt, Adler, Rau, Schmitt (2024). Silicon samples in consumer research. Psychology &amp; Marketing, 41(6).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200" y="4187952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Argyle et al. (2023). Out of One, Many: Simulate Human Samples. Political Analysis, 31(3).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7200" y="4809744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Bisbee et al. (2024). Synthetic Replacements for Human Survey Data? Political Analysis, 32(4).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5431536"/>
            <a:ext cx="11247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Brand, Israeli, Ngwe (2023–2025). Using LLMs for Market Research. HBS Working Paper.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говорят о «синтетиках»?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111556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5760" y="1115568"/>
            <a:ext cx="109728" cy="2148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1371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731520" y="189280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«панели» за часы, а не недели. Гипотезу можно проверить до бриф-совещания.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263640" y="111556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63640" y="1115568"/>
            <a:ext cx="109728" cy="2148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629400" y="1371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6629400" y="189280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снизить затраты на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 25–80%. 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365760" y="344728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65760" y="3447288"/>
            <a:ext cx="109728" cy="2148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152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731520" y="422452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сегменты, врачи, B2B ЛПР — там,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рекрутинг затруднен или зарегулирован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синтетика выглядит спасением.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6263640" y="344728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263640" y="3447288"/>
            <a:ext cx="109728" cy="2148840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62940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</a:t>
            </a:r>
            <a:endParaRPr lang="en-US" sz="3200" dirty="0"/>
          </a:p>
        </p:txBody>
      </p:sp>
      <p:sp>
        <p:nvSpPr>
          <p:cNvPr id="24" name="Text 21"/>
          <p:cNvSpPr/>
          <p:nvPr/>
        </p:nvSpPr>
        <p:spPr>
          <a:xfrm>
            <a:off x="6629400" y="422452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галлюцинация выглядит как инсайт. 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валидность в синтетических исследованиях? 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111556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5760" y="1115568"/>
            <a:ext cx="109728" cy="2148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1371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200" b="1" dirty="0" err="1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Конструктная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731520" y="189280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>
                <a:effectLst/>
              </a:rPr>
              <a:t>Мы измеряем </a:t>
            </a:r>
            <a:r>
              <a:rPr lang="ru-RU" sz="2000" b="1" dirty="0">
                <a:effectLst/>
              </a:rPr>
              <a:t>человека</a:t>
            </a:r>
            <a:r>
              <a:rPr lang="ru-RU" sz="2000" dirty="0">
                <a:effectLst/>
              </a:rPr>
              <a:t> / сегмент / рынок — или </a:t>
            </a:r>
            <a:r>
              <a:rPr lang="ru-RU" sz="2000" b="1" dirty="0">
                <a:effectLst/>
              </a:rPr>
              <a:t>стиль модели</a:t>
            </a:r>
            <a:r>
              <a:rPr lang="ru-RU" sz="2000" b="1" dirty="0">
                <a:solidFill>
                  <a:srgbClr val="1A2744"/>
                </a:solidFill>
                <a:latin typeface="Arial" pitchFamily="34" charset="0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263640" y="111556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263640" y="1115568"/>
            <a:ext cx="109728" cy="2148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629400" y="1371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2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6629400" y="189280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>
                <a:effectLst/>
              </a:rPr>
              <a:t>Ответ похож на ответ этого человека или на «среднего такого демографа»?</a:t>
            </a:r>
          </a:p>
        </p:txBody>
      </p:sp>
      <p:sp>
        <p:nvSpPr>
          <p:cNvPr id="17" name="Shape 14"/>
          <p:cNvSpPr/>
          <p:nvPr/>
        </p:nvSpPr>
        <p:spPr>
          <a:xfrm>
            <a:off x="365760" y="344728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365760" y="3447288"/>
            <a:ext cx="109728" cy="21488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152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200" b="1" dirty="0" err="1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Распределенческая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731520" y="422452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>
                <a:effectLst/>
              </a:rPr>
              <a:t>Сохранены ли разброс, хвосты, корреляции — или только среднее?</a:t>
            </a:r>
          </a:p>
        </p:txBody>
      </p:sp>
      <p:sp>
        <p:nvSpPr>
          <p:cNvPr id="21" name="Shape 18"/>
          <p:cNvSpPr/>
          <p:nvPr/>
        </p:nvSpPr>
        <p:spPr>
          <a:xfrm>
            <a:off x="6263640" y="3447288"/>
            <a:ext cx="562356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263640" y="3447288"/>
            <a:ext cx="109728" cy="2148840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62940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2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</a:t>
            </a:r>
            <a:endParaRPr lang="en-US" sz="3200" dirty="0"/>
          </a:p>
        </p:txBody>
      </p:sp>
      <p:sp>
        <p:nvSpPr>
          <p:cNvPr id="24" name="Text 21"/>
          <p:cNvSpPr/>
          <p:nvPr/>
        </p:nvSpPr>
        <p:spPr>
          <a:xfrm>
            <a:off x="6629400" y="422452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>
                <a:effectLst/>
              </a:rPr>
              <a:t>Можно ли на этом принимать решения по выходу на рынок, цене, запуску?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0475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больше доверять и почему?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17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04612" y="1656297"/>
            <a:ext cx="3607320" cy="2357919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Text 8"/>
          <p:cNvSpPr/>
          <p:nvPr/>
        </p:nvSpPr>
        <p:spPr>
          <a:xfrm>
            <a:off x="660248" y="1700062"/>
            <a:ext cx="3002432" cy="453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Silicon sample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85800" y="212140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115632" y="1636836"/>
            <a:ext cx="3811604" cy="2359393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054642" y="1718049"/>
            <a:ext cx="3700914" cy="435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twin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85800" y="3447288"/>
            <a:ext cx="10881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8130936" y="1647913"/>
            <a:ext cx="3690467" cy="2306535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43762" y="1769364"/>
            <a:ext cx="2945598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AI-human hybrid</a:t>
            </a:r>
            <a:endParaRPr lang="en-US" sz="20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88DA370E-55DF-4830-A4C1-F87F87D81520}"/>
              </a:ext>
            </a:extLst>
          </p:cNvPr>
          <p:cNvSpPr/>
          <p:nvPr/>
        </p:nvSpPr>
        <p:spPr>
          <a:xfrm>
            <a:off x="352929" y="2208155"/>
            <a:ext cx="3476287" cy="1893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«женщина 45 лет, доход средний, Москва, покупает кофе вне дома»</a:t>
            </a:r>
          </a:p>
          <a:p>
            <a:pPr marL="0" indent="0" algn="ctr">
              <a:buNone/>
            </a:pP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«такие люди обычно так отвечают» - это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измерение конкретного 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респондента</a:t>
            </a:r>
          </a:p>
          <a:p>
            <a:pPr marL="0" indent="0" algn="ct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AFB214C5-F64A-43A0-BE9E-88394F56C563}"/>
              </a:ext>
            </a:extLst>
          </p:cNvPr>
          <p:cNvSpPr/>
          <p:nvPr/>
        </p:nvSpPr>
        <p:spPr>
          <a:xfrm>
            <a:off x="256032" y="4101204"/>
            <a:ext cx="3652439" cy="2334016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F3957610-319A-4DAE-B61B-7CF15BED589E}"/>
              </a:ext>
            </a:extLst>
          </p:cNvPr>
          <p:cNvSpPr/>
          <p:nvPr/>
        </p:nvSpPr>
        <p:spPr>
          <a:xfrm>
            <a:off x="313301" y="4557873"/>
            <a:ext cx="3555542" cy="1877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Нет якоря на реальных ответах </a:t>
            </a:r>
            <a:r>
              <a:rPr lang="ru-RU" sz="16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этого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человека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 достраивает недостающее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стереотипом</a:t>
            </a:r>
            <a:endParaRPr lang="ru-RU" sz="1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Хорошо воспроизводится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агрегат известных установок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1000 «респондентов» часто ведёт себя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 1 агент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повторённый 1000 раз.</a:t>
            </a:r>
            <a:endParaRPr lang="ru-RU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749B27DA-EECB-4FB4-9353-9553D138CA6D}"/>
              </a:ext>
            </a:extLst>
          </p:cNvPr>
          <p:cNvSpPr/>
          <p:nvPr/>
        </p:nvSpPr>
        <p:spPr>
          <a:xfrm>
            <a:off x="4145120" y="1978593"/>
            <a:ext cx="3597442" cy="1893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конкретный человек 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сотни его прошлых ответов»</a:t>
            </a:r>
          </a:p>
          <a:p>
            <a:pPr marL="0" indent="0" algn="ctr">
              <a:buNone/>
            </a:pP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Валидность = как бы ответил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этот человек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исходя из того, как он реагировал ранее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7">
            <a:extLst>
              <a:ext uri="{FF2B5EF4-FFF2-40B4-BE49-F238E27FC236}">
                <a16:creationId xmlns:a16="http://schemas.microsoft.com/office/drawing/2014/main" id="{8C230CBD-5C7C-4223-82E1-77128CBFD27D}"/>
              </a:ext>
            </a:extLst>
          </p:cNvPr>
          <p:cNvSpPr/>
          <p:nvPr/>
        </p:nvSpPr>
        <p:spPr>
          <a:xfrm>
            <a:off x="4158684" y="4141771"/>
            <a:ext cx="3779440" cy="2251349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3D2998D4-9EF5-4B0B-B7EC-ABB9ED702B2F}"/>
              </a:ext>
            </a:extLst>
          </p:cNvPr>
          <p:cNvSpPr/>
          <p:nvPr/>
        </p:nvSpPr>
        <p:spPr>
          <a:xfrm>
            <a:off x="4205350" y="4529337"/>
            <a:ext cx="3537212" cy="1493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Валидность выше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модель видит не ярлык, а паттерн ответов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хорошо на темах, близких к калибровочным вопросам; резко падает на новых категориях</a:t>
            </a:r>
          </a:p>
          <a:p>
            <a:pPr marL="0" indent="0" algn="ctr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771D140B-1ABA-468B-AB8D-C5BF26F7727F}"/>
              </a:ext>
            </a:extLst>
          </p:cNvPr>
          <p:cNvSpPr/>
          <p:nvPr/>
        </p:nvSpPr>
        <p:spPr>
          <a:xfrm>
            <a:off x="8193549" y="4117969"/>
            <a:ext cx="3645522" cy="2275152"/>
          </a:xfrm>
          <a:prstGeom prst="roundRect">
            <a:avLst>
              <a:gd name="adj" fmla="val 53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F260EFF4-E541-47F7-82E9-9A30806E93A4}"/>
              </a:ext>
            </a:extLst>
          </p:cNvPr>
          <p:cNvSpPr/>
          <p:nvPr/>
        </p:nvSpPr>
        <p:spPr>
          <a:xfrm>
            <a:off x="8343252" y="2208155"/>
            <a:ext cx="3361068" cy="1620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валидность не у респондента, а у вывода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</a:p>
          <a:p>
            <a:pPr marL="0" indent="0" algn="ctr">
              <a:buNone/>
            </a:pP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LLM не изображает выборку. Он соисследователь: генерирует гипотезы, дополняет ячейки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3C083BBB-C678-48FC-9A24-6C0360F38718}"/>
              </a:ext>
            </a:extLst>
          </p:cNvPr>
          <p:cNvSpPr/>
          <p:nvPr/>
        </p:nvSpPr>
        <p:spPr>
          <a:xfrm>
            <a:off x="8443762" y="4540486"/>
            <a:ext cx="3217172" cy="1493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Валидность держит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 на том, насколько «человечен» синтетик, а на том, </a:t>
            </a:r>
            <a:r>
              <a:rPr lang="ru-RU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снято ли смещение статистически и удержан ли человеческий эталон</a:t>
            </a: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  <a:p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Объект валидации — итоговая оценка и решение, не персона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8D45B3CD-11AE-4064-90A6-10FC8F82F5B0}"/>
              </a:ext>
            </a:extLst>
          </p:cNvPr>
          <p:cNvSpPr/>
          <p:nvPr/>
        </p:nvSpPr>
        <p:spPr>
          <a:xfrm>
            <a:off x="879330" y="936177"/>
            <a:ext cx="10510030" cy="6519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ВАЛИДНОСТЬ УВЕЛИЧИВАЕТСЯ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доказательств: где это уже наука, а не хайп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1126156"/>
            <a:ext cx="11430000" cy="43891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18160" y="1144444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093720" y="1144444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5806440" y="1115568"/>
            <a:ext cx="2971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измеряли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8869680" y="1144444"/>
            <a:ext cx="2788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426720" y="1601644"/>
            <a:ext cx="114300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8160" y="1711372"/>
            <a:ext cx="2514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Science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124200" y="1711372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 et al., 2024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5806440" y="1682496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Перцептивные карты брендов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8869680" y="1682496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&gt;75% согласованности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365760" y="2322576"/>
            <a:ext cx="11430000" cy="749808"/>
          </a:xfrm>
          <a:prstGeom prst="rect">
            <a:avLst/>
          </a:prstGeom>
          <a:solidFill>
            <a:srgbClr val="F0F4FA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18160" y="2461180"/>
            <a:ext cx="2514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 of Marketing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3124200" y="2461180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Arora et al., 2025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5806440" y="2432304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AI–Human hybrids, GPT-4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8839200" y="2432304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сильнее «чистых» схем</a:t>
            </a:r>
            <a:endParaRPr lang="en-US" dirty="0"/>
          </a:p>
        </p:txBody>
      </p:sp>
      <p:sp>
        <p:nvSpPr>
          <p:cNvPr id="24" name="Shape 21"/>
          <p:cNvSpPr/>
          <p:nvPr/>
        </p:nvSpPr>
        <p:spPr>
          <a:xfrm>
            <a:off x="365760" y="3072384"/>
            <a:ext cx="114300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18160" y="3210988"/>
            <a:ext cx="2514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Science</a:t>
            </a: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3124200" y="3210988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Wang et al., 2025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5806440" y="3182112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Conjoint + augmentation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8839200" y="3182112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поля 25–80%</a:t>
            </a:r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365760" y="3822192"/>
            <a:ext cx="11430000" cy="749808"/>
          </a:xfrm>
          <a:prstGeom prst="rect">
            <a:avLst/>
          </a:prstGeom>
          <a:solidFill>
            <a:srgbClr val="F0F4FA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6720" y="3931920"/>
            <a:ext cx="2514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Science</a:t>
            </a: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3032760" y="3931920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Toubia et al., 2025</a:t>
            </a: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5775960" y="3931920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Twin-2K-500, N = 2 058</a:t>
            </a: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8839200" y="3931920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Индивид. точность ~72–75%</a:t>
            </a:r>
            <a:endParaRPr lang="en-US" dirty="0"/>
          </a:p>
        </p:txBody>
      </p:sp>
      <p:sp>
        <p:nvSpPr>
          <p:cNvPr id="34" name="Shape 31"/>
          <p:cNvSpPr/>
          <p:nvPr/>
        </p:nvSpPr>
        <p:spPr>
          <a:xfrm>
            <a:off x="365760" y="4572000"/>
            <a:ext cx="1143000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26720" y="4681728"/>
            <a:ext cx="2514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Psychology &amp; Marketing</a:t>
            </a: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3032760" y="4681728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Sarstedt et al., 2024</a:t>
            </a:r>
            <a:endParaRPr lang="en-US" dirty="0"/>
          </a:p>
        </p:txBody>
      </p:sp>
      <p:sp>
        <p:nvSpPr>
          <p:cNvPr id="37" name="Text 34"/>
          <p:cNvSpPr/>
          <p:nvPr/>
        </p:nvSpPr>
        <p:spPr>
          <a:xfrm>
            <a:off x="5775960" y="468172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обзор</a:t>
            </a:r>
            <a:endParaRPr lang="en-US" dirty="0"/>
          </a:p>
        </p:txBody>
      </p:sp>
      <p:sp>
        <p:nvSpPr>
          <p:cNvPr id="38" name="Text 35"/>
          <p:cNvSpPr/>
          <p:nvPr/>
        </p:nvSpPr>
        <p:spPr>
          <a:xfrm>
            <a:off x="8839200" y="4681728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лишь в 25–36%</a:t>
            </a:r>
            <a:endParaRPr lang="en-US" dirty="0"/>
          </a:p>
        </p:txBody>
      </p:sp>
      <p:sp>
        <p:nvSpPr>
          <p:cNvPr id="39" name="Shape 36"/>
          <p:cNvSpPr/>
          <p:nvPr/>
        </p:nvSpPr>
        <p:spPr>
          <a:xfrm>
            <a:off x="335280" y="5321808"/>
            <a:ext cx="11430000" cy="749808"/>
          </a:xfrm>
          <a:prstGeom prst="rect">
            <a:avLst/>
          </a:prstGeom>
          <a:solidFill>
            <a:srgbClr val="F0F4FA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457200" y="5431536"/>
            <a:ext cx="2514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Political Analysis</a:t>
            </a:r>
            <a:endParaRPr lang="en-US" dirty="0"/>
          </a:p>
        </p:txBody>
      </p:sp>
      <p:sp>
        <p:nvSpPr>
          <p:cNvPr id="41" name="Text 38"/>
          <p:cNvSpPr/>
          <p:nvPr/>
        </p:nvSpPr>
        <p:spPr>
          <a:xfrm>
            <a:off x="3063240" y="5431536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Argyle / Bisbee</a:t>
            </a:r>
            <a:endParaRPr lang="en-US" dirty="0"/>
          </a:p>
        </p:txBody>
      </p:sp>
      <p:sp>
        <p:nvSpPr>
          <p:cNvPr id="42" name="Text 39"/>
          <p:cNvSpPr/>
          <p:nvPr/>
        </p:nvSpPr>
        <p:spPr>
          <a:xfrm>
            <a:off x="5775960" y="5431536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Silicon samples, ANES</a:t>
            </a:r>
            <a:endParaRPr lang="en-US" dirty="0"/>
          </a:p>
        </p:txBody>
      </p:sp>
      <p:sp>
        <p:nvSpPr>
          <p:cNvPr id="43" name="Text 40"/>
          <p:cNvSpPr/>
          <p:nvPr/>
        </p:nvSpPr>
        <p:spPr>
          <a:xfrm>
            <a:off x="8839200" y="5431536"/>
            <a:ext cx="2788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 ≠ хвосты распределений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«Синтетики» в цифрах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47472" y="1170432"/>
            <a:ext cx="2816352" cy="32461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7472" y="1389888"/>
            <a:ext cx="2816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457200" y="2331720"/>
            <a:ext cx="25968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перцептивных карт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457200" y="3703320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 et al., Mkt. Sci. 2024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310128" y="1170432"/>
            <a:ext cx="2816352" cy="32461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310128" y="1389888"/>
            <a:ext cx="2816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25–36%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3419856" y="2331720"/>
            <a:ext cx="25968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случаев сходства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человеческими данными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3419856" y="3703320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Sarstedt et al., 2024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272784" y="1170432"/>
            <a:ext cx="2816352" cy="32461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72784" y="1389888"/>
            <a:ext cx="2816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~0,20</a:t>
            </a:r>
            <a:endParaRPr lang="en-US" sz="4000" dirty="0"/>
          </a:p>
        </p:txBody>
      </p:sp>
      <p:sp>
        <p:nvSpPr>
          <p:cNvPr id="19" name="Text 16"/>
          <p:cNvSpPr/>
          <p:nvPr/>
        </p:nvSpPr>
        <p:spPr>
          <a:xfrm>
            <a:off x="6382512" y="2331720"/>
            <a:ext cx="25968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корреляция на уровне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индивида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6382512" y="3703320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Twin-2K-500 и реплики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9235440" y="1170432"/>
            <a:ext cx="2816352" cy="32461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235440" y="1389888"/>
            <a:ext cx="2816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25–80%</a:t>
            </a:r>
            <a:endParaRPr lang="en-US" sz="4000" dirty="0"/>
          </a:p>
        </p:txBody>
      </p:sp>
      <p:sp>
        <p:nvSpPr>
          <p:cNvPr id="23" name="Text 20"/>
          <p:cNvSpPr/>
          <p:nvPr/>
        </p:nvSpPr>
        <p:spPr>
          <a:xfrm>
            <a:off x="9345168" y="2331720"/>
            <a:ext cx="259689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r>
              <a:rPr lang="ru-RU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</a:t>
            </a:r>
            <a:r>
              <a:rPr lang="en-US" sz="24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24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схемах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9345168" y="3703320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Wang et al., 2025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47472" y="4617720"/>
            <a:ext cx="11475720" cy="1783080"/>
          </a:xfrm>
          <a:prstGeom prst="roundRect">
            <a:avLst>
              <a:gd name="adj" fmla="val 4103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73168"/>
            <a:ext cx="11018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B4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Методологический вывод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94360" y="5138928"/>
            <a:ext cx="11018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Цифровые двойники (синтетические респонденты) хорошо фиксируют агрегированные тренды, но систематически занижают вариабельность оценок, проявляют гиперрациональность и стереотипность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точности — и три разных решения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47472" y="1170432"/>
            <a:ext cx="3730752" cy="5120640"/>
          </a:xfrm>
          <a:prstGeom prst="roundRect">
            <a:avLst>
              <a:gd name="adj" fmla="val 1961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5760" y="1170432"/>
            <a:ext cx="3730752" cy="128016"/>
          </a:xfrm>
          <a:prstGeom prst="rect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6928" y="1463040"/>
            <a:ext cx="3328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66928" y="2103120"/>
            <a:ext cx="3328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восприятия известных категорий, средние тренды, направление гипотезы.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566928" y="4297680"/>
            <a:ext cx="33284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достаточно </a:t>
            </a:r>
            <a:r>
              <a:rPr lang="en-US" sz="2000" b="1" dirty="0" err="1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</a:t>
            </a: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скрининговых исследований и предварительного тестирования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4279392" y="1170432"/>
            <a:ext cx="3730752" cy="5120640"/>
          </a:xfrm>
          <a:prstGeom prst="roundRect">
            <a:avLst>
              <a:gd name="adj" fmla="val 1961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279392" y="1170432"/>
            <a:ext cx="3730752" cy="128016"/>
          </a:xfrm>
          <a:prstGeom prst="rect">
            <a:avLst/>
          </a:prstGeom>
          <a:solidFill>
            <a:srgbClr val="B45309"/>
          </a:solidFill>
          <a:ln w="12700">
            <a:solidFill>
              <a:srgbClr val="B4530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480560" y="1463040"/>
            <a:ext cx="3328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4480560" y="2103120"/>
            <a:ext cx="3328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Связи, сегменты, корреляции, conjoint-утилиты без калибровки.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480560" y="4297680"/>
            <a:ext cx="33284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 человеческим якорем и </a:t>
            </a:r>
            <a:r>
              <a:rPr lang="ru-RU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проверкой на смещения</a:t>
            </a: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8193024" y="1170432"/>
            <a:ext cx="3730752" cy="5120640"/>
          </a:xfrm>
          <a:prstGeom prst="roundRect">
            <a:avLst>
              <a:gd name="adj" fmla="val 1961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193024" y="1170432"/>
            <a:ext cx="3730752" cy="128016"/>
          </a:xfrm>
          <a:prstGeom prst="rect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394192" y="1463040"/>
            <a:ext cx="33284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8394192" y="2103120"/>
            <a:ext cx="332841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Персонализация, прогноз выбора, чувствительные установки, цена.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8394192" y="4297680"/>
            <a:ext cx="33284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человека не обоснована.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стабильно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синтетиков или только реальных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57200" y="105156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Arora, Chakraborty &amp; Nishimura, Journal of Marketing, 2025  ·  Wang, Zhang &amp; Zhang, Marketing Science, 2025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65760" y="1508760"/>
            <a:ext cx="3730752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1691640"/>
            <a:ext cx="3364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люди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48640" y="2240280"/>
            <a:ext cx="336499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Дорого, медленно, но сохраняет гетерогенность и «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</a:t>
            </a:r>
            <a:r>
              <a:rPr lang="ru-RU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ые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 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4279392" y="1508760"/>
            <a:ext cx="3730752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462272" y="1691640"/>
            <a:ext cx="3364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</a:t>
            </a:r>
            <a:r>
              <a:rPr lang="en-US" sz="24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синтетик</a:t>
            </a:r>
            <a:r>
              <a:rPr lang="ru-RU" sz="24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4462272" y="2240280"/>
            <a:ext cx="336499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дёшево. Сжимает дисперсию, усиливает стереотип, дрейфует с версией модели.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8193024" y="1508760"/>
            <a:ext cx="3730752" cy="2880360"/>
          </a:xfrm>
          <a:prstGeom prst="roundRect">
            <a:avLst>
              <a:gd name="adj" fmla="val 254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75904" y="1691640"/>
            <a:ext cx="3364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Hybrid + RAG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375904" y="2240280"/>
            <a:ext cx="336499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E8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как соисследователь. </a:t>
            </a:r>
            <a:r>
              <a:rPr lang="ru-RU" dirty="0">
                <a:solidFill>
                  <a:srgbClr val="E8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ч</a:t>
            </a:r>
            <a:r>
              <a:rPr lang="en-US" dirty="0" err="1">
                <a:solidFill>
                  <a:srgbClr val="E8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еловеческий</a:t>
            </a:r>
            <a:r>
              <a:rPr lang="en-US" dirty="0">
                <a:solidFill>
                  <a:srgbClr val="E8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E8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</a:t>
            </a:r>
            <a:r>
              <a:rPr lang="en-US" dirty="0">
                <a:solidFill>
                  <a:srgbClr val="E8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365760" y="4590288"/>
            <a:ext cx="11448288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4360" y="4736592"/>
            <a:ext cx="11018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94360" y="5074920"/>
            <a:ext cx="11018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Синтетика — мягкие данные. Человеческая выборка —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калибр</a:t>
            </a:r>
            <a:r>
              <a:rPr lang="ru-RU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овка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Wang et al. используют LLM </a:t>
            </a:r>
            <a:r>
              <a:rPr lang="en-US" sz="2000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как </a:t>
            </a:r>
            <a:r>
              <a:rPr lang="en-US" sz="2000" b="1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замену</a:t>
            </a:r>
            <a:r>
              <a:rPr lang="en-US" sz="2000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conjoint-</a:t>
            </a:r>
            <a:r>
              <a:rPr lang="ru-RU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а как </a:t>
            </a:r>
            <a:r>
              <a:rPr lang="en-US" sz="2000" b="1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</a:t>
            </a:r>
            <a:r>
              <a:rPr lang="en-US" sz="2000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предварительных </a:t>
            </a:r>
            <a:r>
              <a:rPr lang="ru-RU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данных с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последующим устранением смещения на малой человеческой выборке. Это и есть evidence-based схема.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синтетика уже даёт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маркетологу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</a:t>
            </a: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109728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48640" y="1664208"/>
            <a:ext cx="256032" cy="256032"/>
          </a:xfrm>
          <a:prstGeom prst="ellipse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2688" y="1261872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Предварительное тестирование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60120" y="1737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двусмысленност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формулировок,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логические разрывы —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</a:t>
            </a:r>
            <a:r>
              <a:rPr lang="ru-RU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евого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исследования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263640" y="109728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446520" y="1664208"/>
            <a:ext cx="256032" cy="256032"/>
          </a:xfrm>
          <a:prstGeom prst="ellipse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30568" y="1261872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концепций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858000" y="173736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Отсекаем заведомо слабые идеи. 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365760" y="278892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48640" y="3355848"/>
            <a:ext cx="256032" cy="256032"/>
          </a:xfrm>
          <a:prstGeom prst="ellipse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32688" y="2953512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Перцептивные карты известных категорий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932688" y="34290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восприятия знакомых брендов воспроизводится приемлемо.</a:t>
            </a:r>
            <a:endParaRPr lang="en-US" dirty="0"/>
          </a:p>
        </p:txBody>
      </p:sp>
      <p:sp>
        <p:nvSpPr>
          <p:cNvPr id="21" name="Shape 18"/>
          <p:cNvSpPr/>
          <p:nvPr/>
        </p:nvSpPr>
        <p:spPr>
          <a:xfrm>
            <a:off x="6236208" y="278892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46520" y="3355848"/>
            <a:ext cx="256032" cy="256032"/>
          </a:xfrm>
          <a:prstGeom prst="ellipse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830568" y="2953512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гипотез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6830568" y="34290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«первый проход» по драйверам, барьерам, языку категории.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365760" y="448056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48640" y="5047488"/>
            <a:ext cx="256032" cy="256032"/>
          </a:xfrm>
          <a:prstGeom prst="ellipse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2688" y="4645152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редких ячеек — осторожно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932688" y="51206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якоря на реальных. Иначе усиливаем стереотип меньшинства.</a:t>
            </a:r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6263640" y="448056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446520" y="5047488"/>
            <a:ext cx="256032" cy="256032"/>
          </a:xfrm>
          <a:prstGeom prst="ellipse">
            <a:avLst/>
          </a:prstGeom>
          <a:solidFill>
            <a:srgbClr val="1B7A4A"/>
          </a:solidFill>
          <a:ln w="12700">
            <a:solidFill>
              <a:srgbClr val="1B7A4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830568" y="4645152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команды и пилот метода</a:t>
            </a:r>
            <a:endParaRPr lang="en-US" sz="2000" dirty="0"/>
          </a:p>
        </p:txBody>
      </p:sp>
      <p:sp>
        <p:nvSpPr>
          <p:cNvPr id="32" name="Text 29"/>
          <p:cNvSpPr/>
          <p:nvPr/>
        </p:nvSpPr>
        <p:spPr>
          <a:xfrm>
            <a:off x="6830568" y="512064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Дешёвый полигон, чтобы понять, где модель врёт именно вам.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уже использует — и как именно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17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" y="987552"/>
            <a:ext cx="11338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7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2024–2026. Цифры в основном отраслевые валидации, не статьи Q1 — читать как «как применяют», не как «доказано».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12064" y="1389888"/>
            <a:ext cx="5742432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47472" y="1353312"/>
            <a:ext cx="91440" cy="14630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3504" y="1463040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Ipsos × Nestlé Purina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03504" y="1792224"/>
            <a:ext cx="5349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продукта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Схема 50 реальных + 150 синтетических = n 200.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Заявленные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эффекты: поле быстрее ~50%, экономия 20–60%.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272784" y="1353312"/>
            <a:ext cx="5742432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72784" y="1353312"/>
            <a:ext cx="91440" cy="14630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528816" y="1463040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528816" y="1810512"/>
            <a:ext cx="5349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бренд-опрос CEO компаний $1 млрд+. Синтетическая панель за дни вместо месяцев. Отраслевая оценка корреляции с людьми ~90–95%.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347472" y="2926080"/>
            <a:ext cx="5742432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47472" y="2926080"/>
            <a:ext cx="91440" cy="14630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03504" y="3035808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Kantar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603504" y="3364992"/>
            <a:ext cx="5349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живых ответов «доращивают» до 500. ConceptEvaluate AI / LinkAI — скрининг концепций,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</a:t>
            </a:r>
            <a:r>
              <a:rPr lang="ru-RU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ое</a:t>
            </a:r>
            <a:r>
              <a:rPr lang="ru-RU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решение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272784" y="2926080"/>
            <a:ext cx="5742432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272784" y="2926080"/>
            <a:ext cx="91440" cy="14630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528816" y="3035808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NielsenIQ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6528816" y="3383280"/>
            <a:ext cx="5349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ранней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оценки продуктовых концепций. Сами предупреждают: без якоря на реальных данных выход убедителен, но не обоснован.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347472" y="4498848"/>
            <a:ext cx="5742432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47472" y="4498848"/>
            <a:ext cx="91440" cy="14630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03504" y="4608576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Salesforce, Mars, Microsoft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603504" y="4937760"/>
            <a:ext cx="5349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платформы вроде Evidenza: синтетические B2B-байеры и CMO. Тест месседжей и гипотез до дорогих интервью с ЛПР.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437376" y="4498848"/>
            <a:ext cx="5742432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272784" y="4498848"/>
            <a:ext cx="91440" cy="146304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528816" y="4608576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IPG / Accenture Song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6528816" y="4937760"/>
            <a:ext cx="5349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Симуляция реакции аудитории на кампании (Aaru). </a:t>
            </a:r>
            <a:r>
              <a:rPr lang="ru-RU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ыстрый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сценарий «что скажет рынок», затем живая проверка.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технология создаёт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ложную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</a:t>
            </a: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109728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48640" y="1664208"/>
            <a:ext cx="256032" cy="256032"/>
          </a:xfrm>
          <a:prstGeom prst="ellipse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2688" y="1271257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 </a:t>
            </a:r>
            <a:r>
              <a:rPr lang="ru-RU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платить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033272" y="1719072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Гиперрациональность. Модель «знает», как надо отвечать, а не как покупают.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63640" y="109728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446520" y="1664208"/>
            <a:ext cx="256032" cy="256032"/>
          </a:xfrm>
          <a:prstGeom prst="ellipse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30568" y="1271257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категории и радикальные концепты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6830568" y="1719072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опыта в обучающих данных — нет валидного суждения. Есть правдоподобная фантазия.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65760" y="278892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48640" y="3355848"/>
            <a:ext cx="256032" cy="256032"/>
          </a:xfrm>
          <a:prstGeom prst="ellipse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32688" y="2962897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установки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1033272" y="3410712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Политика, здоровье, стигма. LLM сглаживает крайности и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«мнение большинства»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263640" y="278892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446520" y="3355848"/>
            <a:ext cx="256032" cy="256032"/>
          </a:xfrm>
          <a:prstGeom prst="ellipse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830568" y="2962897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Причинность и эксперимент</a:t>
            </a: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6830568" y="3410712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Симуляция A/B ≠ полевой эффект. Внутренняя валидность не переносится автоматически.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365760" y="448056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48640" y="5047488"/>
            <a:ext cx="256032" cy="256032"/>
          </a:xfrm>
          <a:prstGeom prst="ellipse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2688" y="4626864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поведение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1033272" y="5102352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Заявленное ≠ совершённое. Синтетик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воспроизводит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дискурс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6263640" y="4480560"/>
            <a:ext cx="5669280" cy="155448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446520" y="5047488"/>
            <a:ext cx="256032" cy="256032"/>
          </a:xfrm>
          <a:prstGeom prst="ellipse">
            <a:avLst/>
          </a:prstGeom>
          <a:solidFill>
            <a:srgbClr val="C41E3A"/>
          </a:solidFill>
          <a:ln w="12700">
            <a:solidFill>
              <a:srgbClr val="C41E3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830568" y="4626864"/>
            <a:ext cx="4892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Труднодоступные аудитории «в чистом виде»</a:t>
            </a: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6830568" y="5102352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там смещение максимально. Кажется спасением — становится карикатурой.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24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неудобных вопросов к любому «синтетическому» отчёту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65760" y="105156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02920" y="123444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143000" y="1124712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заземлён респондент?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43000" y="149047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из промпта — </a:t>
            </a:r>
            <a:r>
              <a:rPr lang="en-US" sz="16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«образ»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не человек. Есть ли реальные ответы, интервью, панель?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65760" y="205740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2920" y="22402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143000" y="2130552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результат?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143000" y="249631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версия, температура, промпт или квалификация исследователя? 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65760" y="306324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324612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143000" y="3136392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инсайт, а где рационализация?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143000" y="350215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блестяще объясняет. Убедительность ≠ валидность. Нужен критерий фальсификации.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365760" y="406908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02920" y="425196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1143000" y="4142232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Сохранена ли гетерогенность?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143000" y="450799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«респонденты» сходятся к среднему — вы измерили модель, не рынок.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365760" y="507492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02920" y="525780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1143000" y="5148072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заказчик воспроизвести исследование?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1143000" y="5513832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промптов, версии, кода и бенчмарка на людях — нет исследования. Есть генерация.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которые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рынку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47472" y="1078992"/>
            <a:ext cx="5742432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1225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261872" y="1225296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человеческий якорь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48640" y="1664208"/>
            <a:ext cx="5349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метрики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 проверять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 реальной выборке. Без якоря отчёт не принимается.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272784" y="1078992"/>
            <a:ext cx="5742432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73952" y="1225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187184" y="1225296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раскрытие генерации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473952" y="1664208"/>
            <a:ext cx="5349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версия, дата, промпт, температура, 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код фильтрации. 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347472" y="2816352"/>
            <a:ext cx="5742432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8640" y="296265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261872" y="2962656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 err="1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</a:t>
            </a: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 err="1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точности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48640" y="3401568"/>
            <a:ext cx="5349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+ дисперсия + корреляции + дифференциальное смещение по сегментам.</a:t>
            </a:r>
            <a:endParaRPr lang="en-US" dirty="0"/>
          </a:p>
        </p:txBody>
      </p:sp>
      <p:sp>
        <p:nvSpPr>
          <p:cNvPr id="21" name="Shape 18"/>
          <p:cNvSpPr/>
          <p:nvPr/>
        </p:nvSpPr>
        <p:spPr>
          <a:xfrm>
            <a:off x="6272784" y="2816352"/>
            <a:ext cx="5742432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473952" y="296265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7187184" y="2962656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Запретные зоны по умолчанию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6473952" y="3401568"/>
            <a:ext cx="5349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новые категории, стигма, регуляторные решения — только люди, пока нет протокола.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347472" y="4553712"/>
            <a:ext cx="5742432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48640" y="470001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261872" y="4700016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заказчика и агентства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548640" y="5138928"/>
            <a:ext cx="5349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подписывает вывод? Синтетика не снимает ответственность за решение.</a:t>
            </a:r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6272784" y="4553712"/>
            <a:ext cx="5742432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73952" y="470001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7187184" y="4700016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Институции, не энтузиазм</a:t>
            </a:r>
            <a:endParaRPr lang="en-US" sz="2000" dirty="0"/>
          </a:p>
        </p:txBody>
      </p:sp>
      <p:sp>
        <p:nvSpPr>
          <p:cNvPr id="32" name="Text 29"/>
          <p:cNvSpPr/>
          <p:nvPr/>
        </p:nvSpPr>
        <p:spPr>
          <a:xfrm>
            <a:off x="6473952" y="5138928"/>
            <a:ext cx="5349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ротокол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валидации.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протокол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</a:t>
            </a:r>
            <a:r>
              <a:rPr lang="ru-RU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11480" y="1078992"/>
            <a:ext cx="11338560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48640" y="1225296"/>
            <a:ext cx="1234440" cy="457200"/>
          </a:xfrm>
          <a:prstGeom prst="roundRect">
            <a:avLst>
              <a:gd name="adj" fmla="val 800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1225296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1965960" y="122529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3886200" y="1216152"/>
            <a:ext cx="7635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Сформулировать, 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чем и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менно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ошибить</a:t>
            </a:r>
            <a:r>
              <a:rPr lang="ru-RU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решение, метрика, цена ошибки.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411480" y="1920240"/>
            <a:ext cx="11338560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48640" y="2066544"/>
            <a:ext cx="1234440" cy="457200"/>
          </a:xfrm>
          <a:prstGeom prst="roundRect">
            <a:avLst>
              <a:gd name="adj" fmla="val 800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8640" y="2066544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1965960" y="206654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3886200" y="2048257"/>
            <a:ext cx="7635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возможности «синтетиков»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«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только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411480" y="2761488"/>
            <a:ext cx="11338560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48640" y="2907792"/>
            <a:ext cx="1234440" cy="457200"/>
          </a:xfrm>
          <a:prstGeom prst="roundRect">
            <a:avLst>
              <a:gd name="adj" fmla="val 800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8640" y="2907792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1965960" y="290779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Заземление</a:t>
            </a: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886200" y="2889505"/>
            <a:ext cx="7635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якорь: 30–150 реальных интервью/анкет по ключевым вопросам.</a:t>
            </a:r>
            <a:endParaRPr lang="en-US" dirty="0"/>
          </a:p>
        </p:txBody>
      </p:sp>
      <p:sp>
        <p:nvSpPr>
          <p:cNvPr id="24" name="Shape 21"/>
          <p:cNvSpPr/>
          <p:nvPr/>
        </p:nvSpPr>
        <p:spPr>
          <a:xfrm>
            <a:off x="411480" y="3602736"/>
            <a:ext cx="11338560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48640" y="3749040"/>
            <a:ext cx="1234440" cy="457200"/>
          </a:xfrm>
          <a:prstGeom prst="roundRect">
            <a:avLst>
              <a:gd name="adj" fmla="val 800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48640" y="37490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1965960" y="3749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</a:t>
            </a:r>
            <a:endParaRPr lang="en-US" dirty="0"/>
          </a:p>
        </p:txBody>
      </p:sp>
      <p:sp>
        <p:nvSpPr>
          <p:cNvPr id="28" name="Text 25"/>
          <p:cNvSpPr/>
          <p:nvPr/>
        </p:nvSpPr>
        <p:spPr>
          <a:xfrm>
            <a:off x="3886200" y="3730753"/>
            <a:ext cx="7635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 + RAG + few-shot. Фиксировать промпт, модель, параметры.</a:t>
            </a:r>
            <a:endParaRPr lang="en-US" dirty="0"/>
          </a:p>
        </p:txBody>
      </p:sp>
      <p:sp>
        <p:nvSpPr>
          <p:cNvPr id="29" name="Shape 26"/>
          <p:cNvSpPr/>
          <p:nvPr/>
        </p:nvSpPr>
        <p:spPr>
          <a:xfrm>
            <a:off x="411480" y="4425697"/>
            <a:ext cx="11338560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48640" y="4590288"/>
            <a:ext cx="1234440" cy="457200"/>
          </a:xfrm>
          <a:prstGeom prst="roundRect">
            <a:avLst>
              <a:gd name="adj" fmla="val 800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548640" y="4590288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</a:t>
            </a:r>
            <a:endParaRPr lang="en-US" dirty="0"/>
          </a:p>
        </p:txBody>
      </p:sp>
      <p:sp>
        <p:nvSpPr>
          <p:cNvPr id="32" name="Text 29"/>
          <p:cNvSpPr/>
          <p:nvPr/>
        </p:nvSpPr>
        <p:spPr>
          <a:xfrm>
            <a:off x="1965960" y="4572001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Валидация</a:t>
            </a:r>
            <a:endParaRPr lang="en-US" dirty="0"/>
          </a:p>
        </p:txBody>
      </p:sp>
      <p:sp>
        <p:nvSpPr>
          <p:cNvPr id="33" name="Text 30"/>
          <p:cNvSpPr/>
          <p:nvPr/>
        </p:nvSpPr>
        <p:spPr>
          <a:xfrm>
            <a:off x="3886200" y="4572001"/>
            <a:ext cx="7635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</a:t>
            </a:r>
            <a:r>
              <a:rPr lang="en-US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среднее, разброс, корреляции, сегментные смещения</a:t>
            </a: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en-US" dirty="0"/>
          </a:p>
        </p:txBody>
      </p:sp>
      <p:sp>
        <p:nvSpPr>
          <p:cNvPr id="34" name="Shape 31"/>
          <p:cNvSpPr/>
          <p:nvPr/>
        </p:nvSpPr>
        <p:spPr>
          <a:xfrm>
            <a:off x="411480" y="5285232"/>
            <a:ext cx="11338560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48640" y="5431536"/>
            <a:ext cx="1234440" cy="457200"/>
          </a:xfrm>
          <a:prstGeom prst="roundRect">
            <a:avLst>
              <a:gd name="adj" fmla="val 8000"/>
            </a:avLst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" y="5431536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6</a:t>
            </a:r>
            <a:endParaRPr lang="en-US" dirty="0"/>
          </a:p>
        </p:txBody>
      </p:sp>
      <p:sp>
        <p:nvSpPr>
          <p:cNvPr id="37" name="Text 34"/>
          <p:cNvSpPr/>
          <p:nvPr/>
        </p:nvSpPr>
        <p:spPr>
          <a:xfrm>
            <a:off x="1965960" y="543153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B3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</a:t>
            </a:r>
            <a:endParaRPr lang="en-US" dirty="0"/>
          </a:p>
        </p:txBody>
      </p:sp>
      <p:sp>
        <p:nvSpPr>
          <p:cNvPr id="38" name="Text 35"/>
          <p:cNvSpPr/>
          <p:nvPr/>
        </p:nvSpPr>
        <p:spPr>
          <a:xfrm>
            <a:off x="3886200" y="5413249"/>
            <a:ext cx="7635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расхождение выше порога — </a:t>
            </a:r>
            <a:r>
              <a:rPr lang="en-US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</a:t>
            </a:r>
            <a:r>
              <a:rPr lang="ru-RU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еские</a:t>
            </a:r>
            <a:r>
              <a:rPr lang="ru-RU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ответы не включать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152"/>
            <a:ext cx="694944" cy="694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87552" y="16459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</a:t>
            </a:r>
            <a:r>
              <a:rPr lang="en-US" sz="200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озици</a:t>
            </a:r>
            <a:r>
              <a:rPr lang="ru-RU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</a:t>
            </a: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evidence-based маркетинга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56032" y="6601968"/>
            <a:ext cx="9509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Гильдия Маркетологов  ·  www.marketologi.ru  ·  Дискуссионный клуб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0515600" y="660196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17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11480" y="1115568"/>
            <a:ext cx="113385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13167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188720" y="1225296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Синтетический респондент — инструмент, а не выборка.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нет права голоса без протокола валидации</a:t>
            </a:r>
            <a:r>
              <a:rPr lang="en-US" sz="16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11480" y="2103120"/>
            <a:ext cx="113385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4360" y="23042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188720" y="22128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2000" b="1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решениях высокой важности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 обоснована ни одной топовой работой 2023–2026 гг.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411480" y="3090672"/>
            <a:ext cx="113385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188720" y="3200400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 с человеческим якорем, RAG и статистическим снятием смещения — единственная схема, где экономия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покупается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ценой валидности.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11480" y="4078224"/>
            <a:ext cx="113385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94360" y="4279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188720" y="4187952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качества моделей не отменяет методологию. 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411480" y="5065776"/>
            <a:ext cx="1133856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9436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188720" y="5175504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Рынку нужны стандарты раскрытия раньше, чем «отравление» экосистемы опросов станет фактом.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EEF6"/>
          </a:solidFill>
          <a:ln w="12700">
            <a:solidFill>
              <a:srgbClr val="E8EEF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pic>
        <p:nvPicPr>
          <p:cNvPr id="4" name="Image 0" descr="/tmp/guild_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164592"/>
            <a:ext cx="731520" cy="731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43000" y="292608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дискуссии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30352" y="1773936"/>
            <a:ext cx="1115568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20116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280160" y="1947672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502920" y="2880360"/>
            <a:ext cx="1115568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3108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280160" y="3044952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каком уровне ошибки гибрид выгоднее людей — если считать не поле, а цену неверного решения?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02920" y="3977640"/>
            <a:ext cx="1115568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5D0E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5800" y="42062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41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280160" y="4142232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должен написать стандарт: агентства, заказчики, </a:t>
            </a:r>
            <a:r>
              <a:rPr lang="en-US" sz="2000" dirty="0" err="1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</a:t>
            </a:r>
            <a:r>
              <a:rPr lang="en-US" sz="2000" dirty="0">
                <a:solidFill>
                  <a:srgbClr val="1A27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B3A6B"/>
          </a:solidFill>
          <a:ln w="12700">
            <a:solidFill>
              <a:srgbClr val="1B3A6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56032" y="6601968"/>
            <a:ext cx="1170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6DE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мы можем больше!</a:t>
            </a:r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308B78-D5AA-403A-856A-FBB49CCA7485}"/>
              </a:ext>
            </a:extLst>
          </p:cNvPr>
          <p:cNvSpPr txBox="1"/>
          <p:nvPr/>
        </p:nvSpPr>
        <p:spPr>
          <a:xfrm>
            <a:off x="1095756" y="1947672"/>
            <a:ext cx="10518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A2744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Агентство говорит, что </a:t>
            </a:r>
            <a:r>
              <a:rPr lang="ru-RU" sz="1800" dirty="0" err="1">
                <a:solidFill>
                  <a:srgbClr val="1A2744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промпт</a:t>
            </a:r>
            <a:r>
              <a:rPr lang="ru-RU" sz="1800" dirty="0">
                <a:solidFill>
                  <a:srgbClr val="1A2744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коммерческая тайна. Надо ли требовать раскрытие </a:t>
            </a:r>
            <a:r>
              <a:rPr lang="ru-RU" sz="1800" dirty="0" err="1">
                <a:solidFill>
                  <a:srgbClr val="1A2744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промпта</a:t>
            </a:r>
            <a:r>
              <a:rPr lang="ru-RU" sz="1800" dirty="0">
                <a:solidFill>
                  <a:srgbClr val="1A2744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и версии модели заказчику под NDA?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1973</Words>
  <Application>Microsoft Office PowerPoint</Application>
  <PresentationFormat>Широкоэкранный</PresentationFormat>
  <Paragraphs>287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Синтетические респонденты — что говорят исследования</dc:title>
  <dc:subject>Дискуссионный клуб Гильдии маркетологов</dc:subject>
  <dc:creator>Зуенкова Ю.А.</dc:creator>
  <cp:lastModifiedBy>Julya Zuenkova</cp:lastModifiedBy>
  <cp:revision>18</cp:revision>
  <dcterms:created xsi:type="dcterms:W3CDTF">2026-09-14T12:56:51Z</dcterms:created>
  <dcterms:modified xsi:type="dcterms:W3CDTF">2026-09-14T16:51:07Z</dcterms:modified>
</cp:coreProperties>
</file>