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</p:sldMasterIdLst>
  <p:sldIdLst>
    <p:sldId id="256" r:id="rId2"/>
    <p:sldId id="257" r:id="rId3"/>
    <p:sldId id="278" r:id="rId4"/>
    <p:sldId id="279" r:id="rId5"/>
    <p:sldId id="258" r:id="rId6"/>
    <p:sldId id="277" r:id="rId7"/>
    <p:sldId id="280" r:id="rId8"/>
    <p:sldId id="281" r:id="rId9"/>
    <p:sldId id="282" r:id="rId10"/>
    <p:sldId id="283" r:id="rId11"/>
    <p:sldId id="262" r:id="rId12"/>
    <p:sldId id="261" r:id="rId13"/>
    <p:sldId id="284" r:id="rId14"/>
    <p:sldId id="285" r:id="rId15"/>
    <p:sldId id="286" r:id="rId16"/>
    <p:sldId id="263" r:id="rId17"/>
    <p:sldId id="287" r:id="rId18"/>
    <p:sldId id="288" r:id="rId19"/>
    <p:sldId id="266" r:id="rId20"/>
    <p:sldId id="289" r:id="rId21"/>
    <p:sldId id="290" r:id="rId22"/>
    <p:sldId id="291" r:id="rId23"/>
    <p:sldId id="270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75" r:id="rId4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203A0-D1E6-46AC-8500-B022433D27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15008C-F786-49C6-B97A-36F24C8F9F25}">
      <dgm:prSet phldrT="[Текст]" custT="1"/>
      <dgm:spPr/>
      <dgm:t>
        <a:bodyPr lIns="0" rIns="0"/>
        <a:lstStyle/>
        <a:p>
          <a:r>
            <a:rPr lang="ru-RU" sz="22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rPr>
            <a:t>Инновации</a:t>
          </a:r>
        </a:p>
      </dgm:t>
    </dgm:pt>
    <dgm:pt modelId="{597A5842-9D93-4BDA-8B65-9EC0F6B246F0}" type="parTrans" cxnId="{C9442782-1B67-42F6-892A-ED23A3259442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E7957A-0821-46F3-9B8E-DC981BCB2B4E}" type="sibTrans" cxnId="{C9442782-1B67-42F6-892A-ED23A3259442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B09931-F11D-49AD-B7E2-4C727E28999A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Новые продукты</a:t>
          </a:r>
        </a:p>
      </dgm:t>
    </dgm:pt>
    <dgm:pt modelId="{55124D0B-60AF-4157-8BB5-0DFB88D3C21C}" type="parTrans" cxnId="{3EEDC828-9CD6-45AF-ACA7-C1B4A8925C5F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8F276B-3178-4D89-B1C1-7C2035831356}" type="sibTrans" cxnId="{3EEDC828-9CD6-45AF-ACA7-C1B4A8925C5F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94A6B4-46C6-4539-9D1C-9955090B8DDD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Новые услуги</a:t>
          </a:r>
        </a:p>
      </dgm:t>
    </dgm:pt>
    <dgm:pt modelId="{17C13753-A571-437B-A628-F2065CC6C504}" type="parTrans" cxnId="{F64093DF-114C-4D36-9837-5EC97A4ADF2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04FBF7-3C55-4974-8B95-5C05A76208F5}" type="sibTrans" cxnId="{F64093DF-114C-4D36-9837-5EC97A4ADF2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6CE718-2646-454F-9719-80204DE9FAFD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Новые процессы</a:t>
          </a:r>
        </a:p>
      </dgm:t>
    </dgm:pt>
    <dgm:pt modelId="{EA7374B9-164F-430B-B16E-B06F08B53CA4}" type="parTrans" cxnId="{128A8F2E-7E4A-4C08-8846-5EB1534BF5A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E0BF82-B8D5-4A5E-BF57-4E771C20620D}" type="sibTrans" cxnId="{128A8F2E-7E4A-4C08-8846-5EB1534BF5A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C1A25-E133-4889-930C-E97C18672F75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Новые бизнес-модели</a:t>
          </a:r>
        </a:p>
      </dgm:t>
    </dgm:pt>
    <dgm:pt modelId="{081C6416-5C12-4318-BC2F-149A663251C5}" type="parTrans" cxnId="{8BDCF561-0CC5-4A3F-89E6-B2321398E47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B19820-FB4E-4C86-AD87-0307964EDADE}" type="sibTrans" cxnId="{8BDCF561-0CC5-4A3F-89E6-B2321398E47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779734-6947-48EA-AF27-2042849CAC26}" type="pres">
      <dgm:prSet presAssocID="{A3B203A0-D1E6-46AC-8500-B022433D27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4177D-FA59-47E2-9283-84A4436F49A6}" type="pres">
      <dgm:prSet presAssocID="{C715008C-F786-49C6-B97A-36F24C8F9F25}" presName="centerShape" presStyleLbl="node0" presStyleIdx="0" presStyleCnt="1" custScaleX="133100" custScaleY="133100"/>
      <dgm:spPr/>
      <dgm:t>
        <a:bodyPr/>
        <a:lstStyle/>
        <a:p>
          <a:endParaRPr lang="ru-RU"/>
        </a:p>
      </dgm:t>
    </dgm:pt>
    <dgm:pt modelId="{37F0D9A6-940D-4D50-B1BD-75A33EBC1E51}" type="pres">
      <dgm:prSet presAssocID="{55124D0B-60AF-4157-8BB5-0DFB88D3C21C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DD42B2ED-A878-4583-B5F7-540B258278AE}" type="pres">
      <dgm:prSet presAssocID="{FAB09931-F11D-49AD-B7E2-4C727E2899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3940D-DF43-41DA-AF42-FD20704B9D77}" type="pres">
      <dgm:prSet presAssocID="{17C13753-A571-437B-A628-F2065CC6C50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2421CFF6-7034-4519-966D-D4F88D6F93F2}" type="pres">
      <dgm:prSet presAssocID="{7394A6B4-46C6-4539-9D1C-9955090B8D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BAE88-40A4-487E-9A7A-37C53B196C90}" type="pres">
      <dgm:prSet presAssocID="{EA7374B9-164F-430B-B16E-B06F08B53CA4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8A63F17D-3507-46FF-A4FF-A641701AB4AB}" type="pres">
      <dgm:prSet presAssocID="{5F6CE718-2646-454F-9719-80204DE9FA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254D0-B83B-4879-BC5D-C6109B5B9113}" type="pres">
      <dgm:prSet presAssocID="{081C6416-5C12-4318-BC2F-149A663251C5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B5AB50EE-A093-43FB-B23D-3700B86452C6}" type="pres">
      <dgm:prSet presAssocID="{636C1A25-E133-4889-930C-E97C18672F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42782-1B67-42F6-892A-ED23A3259442}" srcId="{A3B203A0-D1E6-46AC-8500-B022433D27F6}" destId="{C715008C-F786-49C6-B97A-36F24C8F9F25}" srcOrd="0" destOrd="0" parTransId="{597A5842-9D93-4BDA-8B65-9EC0F6B246F0}" sibTransId="{9FE7957A-0821-46F3-9B8E-DC981BCB2B4E}"/>
    <dgm:cxn modelId="{F30A0CAE-F83D-4A7C-976F-D032420C787C}" type="presOf" srcId="{EA7374B9-164F-430B-B16E-B06F08B53CA4}" destId="{5FDBAE88-40A4-487E-9A7A-37C53B196C90}" srcOrd="0" destOrd="0" presId="urn:microsoft.com/office/officeart/2005/8/layout/radial4"/>
    <dgm:cxn modelId="{3EEDC828-9CD6-45AF-ACA7-C1B4A8925C5F}" srcId="{C715008C-F786-49C6-B97A-36F24C8F9F25}" destId="{FAB09931-F11D-49AD-B7E2-4C727E28999A}" srcOrd="0" destOrd="0" parTransId="{55124D0B-60AF-4157-8BB5-0DFB88D3C21C}" sibTransId="{5C8F276B-3178-4D89-B1C1-7C2035831356}"/>
    <dgm:cxn modelId="{69779FC3-65D3-478E-9886-AB76E0CFFE46}" type="presOf" srcId="{636C1A25-E133-4889-930C-E97C18672F75}" destId="{B5AB50EE-A093-43FB-B23D-3700B86452C6}" srcOrd="0" destOrd="0" presId="urn:microsoft.com/office/officeart/2005/8/layout/radial4"/>
    <dgm:cxn modelId="{AE59B15A-97A6-4AEC-B7D2-B43CDF26E768}" type="presOf" srcId="{081C6416-5C12-4318-BC2F-149A663251C5}" destId="{BDE254D0-B83B-4879-BC5D-C6109B5B9113}" srcOrd="0" destOrd="0" presId="urn:microsoft.com/office/officeart/2005/8/layout/radial4"/>
    <dgm:cxn modelId="{D2F2DDBA-1A91-4307-9985-B67EFEA63781}" type="presOf" srcId="{55124D0B-60AF-4157-8BB5-0DFB88D3C21C}" destId="{37F0D9A6-940D-4D50-B1BD-75A33EBC1E51}" srcOrd="0" destOrd="0" presId="urn:microsoft.com/office/officeart/2005/8/layout/radial4"/>
    <dgm:cxn modelId="{F64093DF-114C-4D36-9837-5EC97A4ADF24}" srcId="{C715008C-F786-49C6-B97A-36F24C8F9F25}" destId="{7394A6B4-46C6-4539-9D1C-9955090B8DDD}" srcOrd="1" destOrd="0" parTransId="{17C13753-A571-437B-A628-F2065CC6C504}" sibTransId="{F404FBF7-3C55-4974-8B95-5C05A76208F5}"/>
    <dgm:cxn modelId="{DE8F6091-0677-4941-B757-DBC172CAC44C}" type="presOf" srcId="{7394A6B4-46C6-4539-9D1C-9955090B8DDD}" destId="{2421CFF6-7034-4519-966D-D4F88D6F93F2}" srcOrd="0" destOrd="0" presId="urn:microsoft.com/office/officeart/2005/8/layout/radial4"/>
    <dgm:cxn modelId="{8BDCF561-0CC5-4A3F-89E6-B2321398E478}" srcId="{C715008C-F786-49C6-B97A-36F24C8F9F25}" destId="{636C1A25-E133-4889-930C-E97C18672F75}" srcOrd="3" destOrd="0" parTransId="{081C6416-5C12-4318-BC2F-149A663251C5}" sibTransId="{53B19820-FB4E-4C86-AD87-0307964EDADE}"/>
    <dgm:cxn modelId="{E8A38D52-72B6-4904-B9C3-84D0F9A548D9}" type="presOf" srcId="{FAB09931-F11D-49AD-B7E2-4C727E28999A}" destId="{DD42B2ED-A878-4583-B5F7-540B258278AE}" srcOrd="0" destOrd="0" presId="urn:microsoft.com/office/officeart/2005/8/layout/radial4"/>
    <dgm:cxn modelId="{2F4A823B-B32B-4E53-B660-9E1CEC4DC2D7}" type="presOf" srcId="{17C13753-A571-437B-A628-F2065CC6C504}" destId="{65B3940D-DF43-41DA-AF42-FD20704B9D77}" srcOrd="0" destOrd="0" presId="urn:microsoft.com/office/officeart/2005/8/layout/radial4"/>
    <dgm:cxn modelId="{6C715359-BC77-473C-AD06-0A01ADA8A3E5}" type="presOf" srcId="{C715008C-F786-49C6-B97A-36F24C8F9F25}" destId="{1744177D-FA59-47E2-9283-84A4436F49A6}" srcOrd="0" destOrd="0" presId="urn:microsoft.com/office/officeart/2005/8/layout/radial4"/>
    <dgm:cxn modelId="{4C2D01F4-FB82-42BB-96A7-8CCD18C5A84D}" type="presOf" srcId="{A3B203A0-D1E6-46AC-8500-B022433D27F6}" destId="{F6779734-6947-48EA-AF27-2042849CAC26}" srcOrd="0" destOrd="0" presId="urn:microsoft.com/office/officeart/2005/8/layout/radial4"/>
    <dgm:cxn modelId="{E6EBC242-E471-4BFF-B856-5F586DA53859}" type="presOf" srcId="{5F6CE718-2646-454F-9719-80204DE9FAFD}" destId="{8A63F17D-3507-46FF-A4FF-A641701AB4AB}" srcOrd="0" destOrd="0" presId="urn:microsoft.com/office/officeart/2005/8/layout/radial4"/>
    <dgm:cxn modelId="{128A8F2E-7E4A-4C08-8846-5EB1534BF5AE}" srcId="{C715008C-F786-49C6-B97A-36F24C8F9F25}" destId="{5F6CE718-2646-454F-9719-80204DE9FAFD}" srcOrd="2" destOrd="0" parTransId="{EA7374B9-164F-430B-B16E-B06F08B53CA4}" sibTransId="{C9E0BF82-B8D5-4A5E-BF57-4E771C20620D}"/>
    <dgm:cxn modelId="{C394DD9E-A63D-46ED-A918-4142BB3A2A20}" type="presParOf" srcId="{F6779734-6947-48EA-AF27-2042849CAC26}" destId="{1744177D-FA59-47E2-9283-84A4436F49A6}" srcOrd="0" destOrd="0" presId="urn:microsoft.com/office/officeart/2005/8/layout/radial4"/>
    <dgm:cxn modelId="{A72B8918-BED7-47AA-A5E8-8C71DE69350B}" type="presParOf" srcId="{F6779734-6947-48EA-AF27-2042849CAC26}" destId="{37F0D9A6-940D-4D50-B1BD-75A33EBC1E51}" srcOrd="1" destOrd="0" presId="urn:microsoft.com/office/officeart/2005/8/layout/radial4"/>
    <dgm:cxn modelId="{9BC9BC6E-A963-449D-BFB8-A7D96E19A474}" type="presParOf" srcId="{F6779734-6947-48EA-AF27-2042849CAC26}" destId="{DD42B2ED-A878-4583-B5F7-540B258278AE}" srcOrd="2" destOrd="0" presId="urn:microsoft.com/office/officeart/2005/8/layout/radial4"/>
    <dgm:cxn modelId="{A5E2225C-1307-4173-A218-68F66E1B69F3}" type="presParOf" srcId="{F6779734-6947-48EA-AF27-2042849CAC26}" destId="{65B3940D-DF43-41DA-AF42-FD20704B9D77}" srcOrd="3" destOrd="0" presId="urn:microsoft.com/office/officeart/2005/8/layout/radial4"/>
    <dgm:cxn modelId="{AEDDC3E6-C0BB-447F-BF86-B863BBB013B7}" type="presParOf" srcId="{F6779734-6947-48EA-AF27-2042849CAC26}" destId="{2421CFF6-7034-4519-966D-D4F88D6F93F2}" srcOrd="4" destOrd="0" presId="urn:microsoft.com/office/officeart/2005/8/layout/radial4"/>
    <dgm:cxn modelId="{7EE2C064-4BAA-4860-A771-0C10BECF5E72}" type="presParOf" srcId="{F6779734-6947-48EA-AF27-2042849CAC26}" destId="{5FDBAE88-40A4-487E-9A7A-37C53B196C90}" srcOrd="5" destOrd="0" presId="urn:microsoft.com/office/officeart/2005/8/layout/radial4"/>
    <dgm:cxn modelId="{BF819491-DE97-4AD0-AAED-0CE7F598A764}" type="presParOf" srcId="{F6779734-6947-48EA-AF27-2042849CAC26}" destId="{8A63F17D-3507-46FF-A4FF-A641701AB4AB}" srcOrd="6" destOrd="0" presId="urn:microsoft.com/office/officeart/2005/8/layout/radial4"/>
    <dgm:cxn modelId="{E8F57D28-5C35-467E-AD38-CD58DDC142FC}" type="presParOf" srcId="{F6779734-6947-48EA-AF27-2042849CAC26}" destId="{BDE254D0-B83B-4879-BC5D-C6109B5B9113}" srcOrd="7" destOrd="0" presId="urn:microsoft.com/office/officeart/2005/8/layout/radial4"/>
    <dgm:cxn modelId="{E029E056-1656-4936-AD6E-4300FDB2BC5C}" type="presParOf" srcId="{F6779734-6947-48EA-AF27-2042849CAC26}" destId="{B5AB50EE-A093-43FB-B23D-3700B86452C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F6B8D-C986-4B9D-AE35-687B6338EB4C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35BE1A9-DE60-4C4B-AC0B-B93E48FE4791}">
      <dgm:prSet phldrT="[Текст]" custT="1"/>
      <dgm:spPr/>
      <dgm:t>
        <a:bodyPr/>
        <a:lstStyle/>
        <a:p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Традиционная роль маркетинга</a:t>
          </a:r>
        </a:p>
      </dgm:t>
    </dgm:pt>
    <dgm:pt modelId="{952C84CE-A60E-4029-88CA-26FF255ABF9A}" type="parTrans" cxnId="{9D2A9F22-1868-4F1C-BD80-CC72C57FA43A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94EC65-CF69-40FE-A6EC-31B7C3BDE03D}" type="sibTrans" cxnId="{9D2A9F22-1868-4F1C-BD80-CC72C57FA43A}">
      <dgm:prSet custT="1"/>
      <dgm:spPr/>
      <dgm:t>
        <a:bodyPr/>
        <a:lstStyle/>
        <a:p>
          <a:endParaRPr lang="ru-RU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56C1AA-8A1A-4382-9FD6-170B1574D76F}">
      <dgm:prSet phldrT="[Текст]" custT="1"/>
      <dgm:spPr/>
      <dgm:t>
        <a:bodyPr/>
        <a:lstStyle/>
        <a:p>
          <a:r>
            <a: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Концепция маркетинга инноваций</a:t>
          </a:r>
        </a:p>
      </dgm:t>
    </dgm:pt>
    <dgm:pt modelId="{D595376B-1FA0-4759-B01D-C8CDBA8ABEF2}" type="parTrans" cxnId="{8AB8D279-A615-4AF9-8B7F-FD1A2672C953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D14E9C-6798-4F4A-8FC7-32EE88076543}" type="sibTrans" cxnId="{8AB8D279-A615-4AF9-8B7F-FD1A2672C953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4FD74B-FEFE-4B36-9475-EC22ACBF8AAE}">
      <dgm:prSet phldrT="[Текст]" custT="1"/>
      <dgm:spPr/>
      <dgm:t>
        <a:bodyPr/>
        <a:lstStyle/>
        <a:p>
          <a:pPr>
            <a:buNone/>
          </a:pPr>
          <a:r>
            <a: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Традиционно маркетинг воспринимался как функция сбыта уже созданного продукта. Однако в современной экономике его роль значительно расширилась. Маркетинг стал не просто инструментом продвижения, но и активным участником процесса создания ценности, начиная с этапа генерации идей. Он выступает как мост между потребностями рынка и возможностями компании, формируя спрос на инновации и интегрируя их в рыночную среду.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47C171-25D4-443C-9B51-7B9A25EE2223}" type="parTrans" cxnId="{14750A9E-8338-44C5-B414-20B9A09B508A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346C67-2FA4-419F-B989-16DC8E350585}" type="sibTrans" cxnId="{14750A9E-8338-44C5-B414-20B9A09B508A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CC1564-7E60-42E2-98AE-F2A22C9F4806}">
      <dgm:prSet phldrT="[Текст]" custT="1"/>
      <dgm:spPr/>
      <dgm:t>
        <a:bodyPr/>
        <a:lstStyle/>
        <a:p>
          <a:pPr>
            <a:buNone/>
          </a:pPr>
          <a:r>
            <a: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Эта концепция заключается в создании и распространении инноваций, а также использовании инновационных подходов в самом маркетинге. Она подчеркивает эволюцию роли маркетинга, делая его ключевым для объединения интересов производителей, потребителей и общества в целом.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5BFBBB-A39C-4025-ADC6-3C45BAE19177}" type="parTrans" cxnId="{EC227541-2ECB-4F15-A208-3C1B7CD9F89D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A03C63-9196-4032-BCF7-389CC5B7A764}" type="sibTrans" cxnId="{EC227541-2ECB-4F15-A208-3C1B7CD9F89D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2515D0-1E07-4E21-AE01-FD5C08FE3161}" type="pres">
      <dgm:prSet presAssocID="{868F6B8D-C986-4B9D-AE35-687B6338EB4C}" presName="Name0" presStyleCnt="0">
        <dgm:presLayoutVars>
          <dgm:dir/>
          <dgm:resizeHandles val="exact"/>
        </dgm:presLayoutVars>
      </dgm:prSet>
      <dgm:spPr/>
    </dgm:pt>
    <dgm:pt modelId="{FE157359-0BCE-409E-BA3C-08EE3939653E}" type="pres">
      <dgm:prSet presAssocID="{C35BE1A9-DE60-4C4B-AC0B-B93E48FE4791}" presName="node" presStyleLbl="node1" presStyleIdx="0" presStyleCnt="2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74BC7-F7DD-4BC6-985C-E255D53CD97B}" type="pres">
      <dgm:prSet presAssocID="{9194EC65-CF69-40FE-A6EC-31B7C3BDE03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F69EEC5-1CE3-48EE-8F33-560650616666}" type="pres">
      <dgm:prSet presAssocID="{9194EC65-CF69-40FE-A6EC-31B7C3BDE03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5CF3DD3-56FD-4633-B199-6194B2796AB0}" type="pres">
      <dgm:prSet presAssocID="{C856C1AA-8A1A-4382-9FD6-170B1574D76F}" presName="node" presStyleLbl="node1" presStyleIdx="1" presStyleCnt="2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27541-2ECB-4F15-A208-3C1B7CD9F89D}" srcId="{C856C1AA-8A1A-4382-9FD6-170B1574D76F}" destId="{30CC1564-7E60-42E2-98AE-F2A22C9F4806}" srcOrd="0" destOrd="0" parTransId="{AB5BFBBB-A39C-4025-ADC6-3C45BAE19177}" sibTransId="{A8A03C63-9196-4032-BCF7-389CC5B7A764}"/>
    <dgm:cxn modelId="{3F825BF1-0B5A-4F68-8E5C-BAEB4A1903A2}" type="presOf" srcId="{C856C1AA-8A1A-4382-9FD6-170B1574D76F}" destId="{75CF3DD3-56FD-4633-B199-6194B2796AB0}" srcOrd="0" destOrd="0" presId="urn:microsoft.com/office/officeart/2005/8/layout/process1"/>
    <dgm:cxn modelId="{9D2A9F22-1868-4F1C-BD80-CC72C57FA43A}" srcId="{868F6B8D-C986-4B9D-AE35-687B6338EB4C}" destId="{C35BE1A9-DE60-4C4B-AC0B-B93E48FE4791}" srcOrd="0" destOrd="0" parTransId="{952C84CE-A60E-4029-88CA-26FF255ABF9A}" sibTransId="{9194EC65-CF69-40FE-A6EC-31B7C3BDE03D}"/>
    <dgm:cxn modelId="{0D715ECD-DD23-46FD-9ECC-D61187057E07}" type="presOf" srcId="{9194EC65-CF69-40FE-A6EC-31B7C3BDE03D}" destId="{DDD74BC7-F7DD-4BC6-985C-E255D53CD97B}" srcOrd="0" destOrd="0" presId="urn:microsoft.com/office/officeart/2005/8/layout/process1"/>
    <dgm:cxn modelId="{C57FC15E-16BA-4E2C-9AD3-E2D1A168AC0E}" type="presOf" srcId="{30CC1564-7E60-42E2-98AE-F2A22C9F4806}" destId="{75CF3DD3-56FD-4633-B199-6194B2796AB0}" srcOrd="0" destOrd="1" presId="urn:microsoft.com/office/officeart/2005/8/layout/process1"/>
    <dgm:cxn modelId="{14750A9E-8338-44C5-B414-20B9A09B508A}" srcId="{C35BE1A9-DE60-4C4B-AC0B-B93E48FE4791}" destId="{2A4FD74B-FEFE-4B36-9475-EC22ACBF8AAE}" srcOrd="0" destOrd="0" parTransId="{2C47C171-25D4-443C-9B51-7B9A25EE2223}" sibTransId="{B8346C67-2FA4-419F-B989-16DC8E350585}"/>
    <dgm:cxn modelId="{A477471C-AC4C-4166-B086-824DE1663A25}" type="presOf" srcId="{2A4FD74B-FEFE-4B36-9475-EC22ACBF8AAE}" destId="{FE157359-0BCE-409E-BA3C-08EE3939653E}" srcOrd="0" destOrd="1" presId="urn:microsoft.com/office/officeart/2005/8/layout/process1"/>
    <dgm:cxn modelId="{E5097059-970B-48DB-88FB-C50E7401D6A8}" type="presOf" srcId="{868F6B8D-C986-4B9D-AE35-687B6338EB4C}" destId="{E62515D0-1E07-4E21-AE01-FD5C08FE3161}" srcOrd="0" destOrd="0" presId="urn:microsoft.com/office/officeart/2005/8/layout/process1"/>
    <dgm:cxn modelId="{D0B7797A-E502-4A72-B9D3-2C04DAD6517F}" type="presOf" srcId="{9194EC65-CF69-40FE-A6EC-31B7C3BDE03D}" destId="{0F69EEC5-1CE3-48EE-8F33-560650616666}" srcOrd="1" destOrd="0" presId="urn:microsoft.com/office/officeart/2005/8/layout/process1"/>
    <dgm:cxn modelId="{C6DE430A-C60F-4CA2-A38F-F6A5729AA147}" type="presOf" srcId="{C35BE1A9-DE60-4C4B-AC0B-B93E48FE4791}" destId="{FE157359-0BCE-409E-BA3C-08EE3939653E}" srcOrd="0" destOrd="0" presId="urn:microsoft.com/office/officeart/2005/8/layout/process1"/>
    <dgm:cxn modelId="{8AB8D279-A615-4AF9-8B7F-FD1A2672C953}" srcId="{868F6B8D-C986-4B9D-AE35-687B6338EB4C}" destId="{C856C1AA-8A1A-4382-9FD6-170B1574D76F}" srcOrd="1" destOrd="0" parTransId="{D595376B-1FA0-4759-B01D-C8CDBA8ABEF2}" sibTransId="{F5D14E9C-6798-4F4A-8FC7-32EE88076543}"/>
    <dgm:cxn modelId="{10A34FF7-C84E-41BB-8827-077CCC281938}" type="presParOf" srcId="{E62515D0-1E07-4E21-AE01-FD5C08FE3161}" destId="{FE157359-0BCE-409E-BA3C-08EE3939653E}" srcOrd="0" destOrd="0" presId="urn:microsoft.com/office/officeart/2005/8/layout/process1"/>
    <dgm:cxn modelId="{68BF8CE2-F7C8-4103-AC4B-1242AA917E58}" type="presParOf" srcId="{E62515D0-1E07-4E21-AE01-FD5C08FE3161}" destId="{DDD74BC7-F7DD-4BC6-985C-E255D53CD97B}" srcOrd="1" destOrd="0" presId="urn:microsoft.com/office/officeart/2005/8/layout/process1"/>
    <dgm:cxn modelId="{21C7B435-07FF-4D19-88F9-1539FE680CBE}" type="presParOf" srcId="{DDD74BC7-F7DD-4BC6-985C-E255D53CD97B}" destId="{0F69EEC5-1CE3-48EE-8F33-560650616666}" srcOrd="0" destOrd="0" presId="urn:microsoft.com/office/officeart/2005/8/layout/process1"/>
    <dgm:cxn modelId="{D615000F-D075-4C06-917D-1623BEB3E9EF}" type="presParOf" srcId="{E62515D0-1E07-4E21-AE01-FD5C08FE3161}" destId="{75CF3DD3-56FD-4633-B199-6194B2796AB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4A582-5017-4A0B-84A8-2B9C414D7901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18DB50-957E-4C1B-A481-9BF82492E01A}">
      <dgm:prSet phldrT="[Текст]"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Ориентация на природу потребительского поведения</a:t>
          </a:r>
        </a:p>
      </dgm:t>
    </dgm:pt>
    <dgm:pt modelId="{DF40DB8C-5436-4512-9FF7-70837F0ED19A}" type="parTrans" cxnId="{1CECC6D1-1964-4C66-BBEB-5C0A21490D27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03F2C8-432E-449B-8FCB-14BFFF510571}" type="sibTrans" cxnId="{1CECC6D1-1964-4C66-BBEB-5C0A21490D27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F8E0F4-02BF-456E-893F-33080C78B496}">
      <dgm:prSet phldrT="[Текст]" custT="1"/>
      <dgm:spPr/>
      <dgm:t>
        <a:bodyPr/>
        <a:lstStyle/>
        <a:p>
          <a:pPr>
            <a:buNone/>
          </a:pPr>
          <a:r>
            <a: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Это требует глубокого понимания того, как потребители принимают решения, их мотиваций, барьеров и ожиданий. Данный принцип подразумевает не просто сбор данных, но и их интерпретацию для выявления скрытых потребностей и формирования желаемого опыта</a:t>
          </a:r>
        </a:p>
      </dgm:t>
    </dgm:pt>
    <dgm:pt modelId="{2D7C3533-3D25-4111-8F7E-F8BA8EB47778}" type="parTrans" cxnId="{9F63D8A4-6FA0-4611-BAC8-BDCE88577371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A5FC32-948E-4284-9BA1-C6AB67343484}" type="sibTrans" cxnId="{9F63D8A4-6FA0-4611-BAC8-BDCE88577371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648A56-D489-41F1-82C1-05B2538671C0}">
      <dgm:prSet phldrT="[Текст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Адаптивность и ориентация на долговременную перспективу</a:t>
          </a:r>
        </a:p>
      </dgm:t>
    </dgm:pt>
    <dgm:pt modelId="{DE84690D-2BAE-4091-8B4B-78F1DAFBEA77}" type="parTrans" cxnId="{701F6F21-91FA-4F38-AD97-A3645084ACC5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8C909-EEFE-412A-B82E-69B2659E244A}" type="sibTrans" cxnId="{701F6F21-91FA-4F38-AD97-A3645084ACC5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2B8CBC-D68E-45C4-BD0F-0043CA806556}">
      <dgm:prSet phldrT="[Текст]" custT="1"/>
      <dgm:spPr/>
      <dgm:t>
        <a:bodyPr/>
        <a:lstStyle/>
        <a:p>
          <a:pPr>
            <a:buNone/>
          </a:pPr>
          <a:r>
            <a: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Инновации часто являются долгосрочными проектами с высокой степенью неопределенности. Маркетинг должен быть готов к изменениям, гибко адаптироваться к новым рыночным условиям и эволюции продукта, поддерживая его на протяжении всего жизненного цикла.</a:t>
          </a:r>
        </a:p>
      </dgm:t>
    </dgm:pt>
    <dgm:pt modelId="{10876AC3-D68C-4382-BCAC-A42D87DA63F1}" type="parTrans" cxnId="{703E8312-74D9-415E-B494-893CC5228C0A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DA5330-FEDB-4525-BC68-0EE94B12421B}" type="sibTrans" cxnId="{703E8312-74D9-415E-B494-893CC5228C0A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0EA111-46F0-4C87-8E5A-884BA69F2DFA}">
      <dgm:prSet phldrT="[Текст]" custT="1"/>
      <dgm:spPr/>
      <dgm:t>
        <a:bodyPr/>
        <a:lstStyle/>
        <a:p>
          <a:pPr>
            <a:buNone/>
          </a:pPr>
          <a:r>
            <a:rPr lang="ru-RU" sz="1400" b="0" kern="120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Ориентация</a:t>
          </a:r>
          <a:r>
            <a:rPr lang="ru-RU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400" b="0" kern="120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</a:t>
          </a:r>
          <a:r>
            <a:rPr lang="ru-RU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400" b="0" kern="120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конечный</a:t>
          </a:r>
          <a:r>
            <a:rPr lang="ru-RU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400" b="0" kern="120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практический</a:t>
          </a:r>
          <a:r>
            <a:rPr lang="ru-RU" sz="1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400" b="0" kern="1200" cap="none" spc="0" dirty="0">
              <a:ln w="0"/>
              <a:solidFill>
                <a:srgbClr val="4472C4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результат</a:t>
          </a:r>
        </a:p>
      </dgm:t>
    </dgm:pt>
    <dgm:pt modelId="{78A0384E-08A2-4754-BBFA-456CA08B0E57}" type="parTrans" cxnId="{87D68780-426E-48F4-B94B-3828BFD55998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CFFE34-F861-448B-B1F3-703DABC6EEC3}" type="sibTrans" cxnId="{87D68780-426E-48F4-B94B-3828BFD55998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A40521-F553-4B4F-84CC-F2D73A3D4893}">
      <dgm:prSet phldrT="[Текст]" custT="1"/>
      <dgm:spPr/>
      <dgm:t>
        <a:bodyPr/>
        <a:lstStyle/>
        <a:p>
          <a:pPr>
            <a:buNone/>
          </a:pPr>
          <a:r>
            <a:rPr lang="ru-RU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Любая инновация должна приносить измеримую ценность — либо для потребителя (решение проблемы, улучшение качества жизни), либо для бизнеса (рост прибыли, снижение издержек, повышение эффективности). Маркетинг должен фокусироваться на демонстрации этой ценности.</a:t>
          </a:r>
          <a:endParaRPr lang="ru-RU" sz="105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38210A-707A-4C05-9DE1-F4812D2612B4}" type="parTrans" cxnId="{B2EA4D1A-B448-41FB-B536-57E9211B03C8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9E6EDB-9171-4306-B86A-852D2D2A9800}" type="sibTrans" cxnId="{B2EA4D1A-B448-41FB-B536-57E9211B03C8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740F7-E198-4CE2-A1EF-417523A51187}" type="pres">
      <dgm:prSet presAssocID="{E3E4A582-5017-4A0B-84A8-2B9C414D79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F428A-0287-4171-A136-73D74D97FCEA}" type="pres">
      <dgm:prSet presAssocID="{3A18DB50-957E-4C1B-A481-9BF82492E0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D3D10-C929-434F-9E3B-FFCE5A4485F2}" type="pres">
      <dgm:prSet presAssocID="{3A18DB50-957E-4C1B-A481-9BF82492E01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F40FF-84E9-41F0-AABF-25763F0844A1}" type="pres">
      <dgm:prSet presAssocID="{78648A56-D489-41F1-82C1-05B2538671C0}" presName="parentText" presStyleLbl="node1" presStyleIdx="1" presStyleCnt="3">
        <dgm:presLayoutVars>
          <dgm:chMax val="0"/>
          <dgm:bulletEnabled val="1"/>
        </dgm:presLayoutVars>
      </dgm:prSet>
      <dgm:spPr>
        <a:xfrm>
          <a:off x="0" y="1184486"/>
          <a:ext cx="5025464" cy="561600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8A88F0BB-CE8B-4891-A588-48668C9A09E0}" type="pres">
      <dgm:prSet presAssocID="{78648A56-D489-41F1-82C1-05B2538671C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ACB6-4621-4D9F-8830-0A68D12B0AB5}" type="pres">
      <dgm:prSet presAssocID="{950EA111-46F0-4C87-8E5A-884BA69F2D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9EF81-183E-43E4-B780-3A316F2DF606}" type="pres">
      <dgm:prSet presAssocID="{950EA111-46F0-4C87-8E5A-884BA69F2DF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A4D1A-B448-41FB-B536-57E9211B03C8}" srcId="{950EA111-46F0-4C87-8E5A-884BA69F2DFA}" destId="{ABA40521-F553-4B4F-84CC-F2D73A3D4893}" srcOrd="0" destOrd="0" parTransId="{2C38210A-707A-4C05-9DE1-F4812D2612B4}" sibTransId="{479E6EDB-9171-4306-B86A-852D2D2A9800}"/>
    <dgm:cxn modelId="{7F230A77-3A4D-4654-B4B0-CB27117AB5EC}" type="presOf" srcId="{ABA40521-F553-4B4F-84CC-F2D73A3D4893}" destId="{0F59EF81-183E-43E4-B780-3A316F2DF606}" srcOrd="0" destOrd="0" presId="urn:microsoft.com/office/officeart/2005/8/layout/vList2"/>
    <dgm:cxn modelId="{3F413ED6-0F8A-479E-9179-4233A5C22950}" type="presOf" srcId="{78648A56-D489-41F1-82C1-05B2538671C0}" destId="{109F40FF-84E9-41F0-AABF-25763F0844A1}" srcOrd="0" destOrd="0" presId="urn:microsoft.com/office/officeart/2005/8/layout/vList2"/>
    <dgm:cxn modelId="{9F63D8A4-6FA0-4611-BAC8-BDCE88577371}" srcId="{3A18DB50-957E-4C1B-A481-9BF82492E01A}" destId="{DBF8E0F4-02BF-456E-893F-33080C78B496}" srcOrd="0" destOrd="0" parTransId="{2D7C3533-3D25-4111-8F7E-F8BA8EB47778}" sibTransId="{E4A5FC32-948E-4284-9BA1-C6AB67343484}"/>
    <dgm:cxn modelId="{7E3B2AE5-573C-4709-BECC-D60647886954}" type="presOf" srcId="{142B8CBC-D68E-45C4-BD0F-0043CA806556}" destId="{8A88F0BB-CE8B-4891-A588-48668C9A09E0}" srcOrd="0" destOrd="0" presId="urn:microsoft.com/office/officeart/2005/8/layout/vList2"/>
    <dgm:cxn modelId="{294DAB28-1BD7-4FA1-81F9-7CA081E153F1}" type="presOf" srcId="{DBF8E0F4-02BF-456E-893F-33080C78B496}" destId="{AB0D3D10-C929-434F-9E3B-FFCE5A4485F2}" srcOrd="0" destOrd="0" presId="urn:microsoft.com/office/officeart/2005/8/layout/vList2"/>
    <dgm:cxn modelId="{703E8312-74D9-415E-B494-893CC5228C0A}" srcId="{78648A56-D489-41F1-82C1-05B2538671C0}" destId="{142B8CBC-D68E-45C4-BD0F-0043CA806556}" srcOrd="0" destOrd="0" parTransId="{10876AC3-D68C-4382-BCAC-A42D87DA63F1}" sibTransId="{ABDA5330-FEDB-4525-BC68-0EE94B12421B}"/>
    <dgm:cxn modelId="{87D68780-426E-48F4-B94B-3828BFD55998}" srcId="{E3E4A582-5017-4A0B-84A8-2B9C414D7901}" destId="{950EA111-46F0-4C87-8E5A-884BA69F2DFA}" srcOrd="2" destOrd="0" parTransId="{78A0384E-08A2-4754-BBFA-456CA08B0E57}" sibTransId="{39CFFE34-F861-448B-B1F3-703DABC6EEC3}"/>
    <dgm:cxn modelId="{A1A4A08E-5394-453C-A1B8-0DF3CBB8CFF9}" type="presOf" srcId="{3A18DB50-957E-4C1B-A481-9BF82492E01A}" destId="{184F428A-0287-4171-A136-73D74D97FCEA}" srcOrd="0" destOrd="0" presId="urn:microsoft.com/office/officeart/2005/8/layout/vList2"/>
    <dgm:cxn modelId="{0CE67FB0-BC95-470E-953B-B6AFC23B5AC3}" type="presOf" srcId="{E3E4A582-5017-4A0B-84A8-2B9C414D7901}" destId="{BA4740F7-E198-4CE2-A1EF-417523A51187}" srcOrd="0" destOrd="0" presId="urn:microsoft.com/office/officeart/2005/8/layout/vList2"/>
    <dgm:cxn modelId="{1CECC6D1-1964-4C66-BBEB-5C0A21490D27}" srcId="{E3E4A582-5017-4A0B-84A8-2B9C414D7901}" destId="{3A18DB50-957E-4C1B-A481-9BF82492E01A}" srcOrd="0" destOrd="0" parTransId="{DF40DB8C-5436-4512-9FF7-70837F0ED19A}" sibTransId="{A403F2C8-432E-449B-8FCB-14BFFF510571}"/>
    <dgm:cxn modelId="{258A9951-D0F1-4149-ADBF-595DE649015B}" type="presOf" srcId="{950EA111-46F0-4C87-8E5A-884BA69F2DFA}" destId="{AEE1ACB6-4621-4D9F-8830-0A68D12B0AB5}" srcOrd="0" destOrd="0" presId="urn:microsoft.com/office/officeart/2005/8/layout/vList2"/>
    <dgm:cxn modelId="{701F6F21-91FA-4F38-AD97-A3645084ACC5}" srcId="{E3E4A582-5017-4A0B-84A8-2B9C414D7901}" destId="{78648A56-D489-41F1-82C1-05B2538671C0}" srcOrd="1" destOrd="0" parTransId="{DE84690D-2BAE-4091-8B4B-78F1DAFBEA77}" sibTransId="{8368C909-EEFE-412A-B82E-69B2659E244A}"/>
    <dgm:cxn modelId="{0576B57D-A6FD-4C75-BC57-48FD6CB738F8}" type="presParOf" srcId="{BA4740F7-E198-4CE2-A1EF-417523A51187}" destId="{184F428A-0287-4171-A136-73D74D97FCEA}" srcOrd="0" destOrd="0" presId="urn:microsoft.com/office/officeart/2005/8/layout/vList2"/>
    <dgm:cxn modelId="{3CC95D4C-ACFC-4450-96B2-3F3E99B10EB5}" type="presParOf" srcId="{BA4740F7-E198-4CE2-A1EF-417523A51187}" destId="{AB0D3D10-C929-434F-9E3B-FFCE5A4485F2}" srcOrd="1" destOrd="0" presId="urn:microsoft.com/office/officeart/2005/8/layout/vList2"/>
    <dgm:cxn modelId="{E2D6C257-0D24-4951-8107-4A0784575583}" type="presParOf" srcId="{BA4740F7-E198-4CE2-A1EF-417523A51187}" destId="{109F40FF-84E9-41F0-AABF-25763F0844A1}" srcOrd="2" destOrd="0" presId="urn:microsoft.com/office/officeart/2005/8/layout/vList2"/>
    <dgm:cxn modelId="{B8B08EB2-7F51-4410-AFB5-8709ECF17053}" type="presParOf" srcId="{BA4740F7-E198-4CE2-A1EF-417523A51187}" destId="{8A88F0BB-CE8B-4891-A588-48668C9A09E0}" srcOrd="3" destOrd="0" presId="urn:microsoft.com/office/officeart/2005/8/layout/vList2"/>
    <dgm:cxn modelId="{9BDB4CD2-9B0D-43FE-B17E-3844416A030D}" type="presParOf" srcId="{BA4740F7-E198-4CE2-A1EF-417523A51187}" destId="{AEE1ACB6-4621-4D9F-8830-0A68D12B0AB5}" srcOrd="4" destOrd="0" presId="urn:microsoft.com/office/officeart/2005/8/layout/vList2"/>
    <dgm:cxn modelId="{311E43F2-3BD9-445C-8956-C2241BF95354}" type="presParOf" srcId="{BA4740F7-E198-4CE2-A1EF-417523A51187}" destId="{0F59EF81-183E-43E4-B780-3A316F2DF60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E4A582-5017-4A0B-84A8-2B9C414D7901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18DB50-957E-4C1B-A481-9BF82492E01A}">
      <dgm:prSet phldrT="[Текст]"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Следствие (или параллельный процесс) внедрения других видов инноваций</a:t>
          </a:r>
        </a:p>
      </dgm:t>
    </dgm:pt>
    <dgm:pt modelId="{DF40DB8C-5436-4512-9FF7-70837F0ED19A}" type="parTrans" cxnId="{1CECC6D1-1964-4C66-BBEB-5C0A21490D2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03F2C8-432E-449B-8FCB-14BFFF510571}" type="sibTrans" cxnId="{1CECC6D1-1964-4C66-BBEB-5C0A21490D2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F8E0F4-02BF-456E-893F-33080C78B496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Например, разработка новой маркетинговой кампании для продвижения технологической или продуктовой </a:t>
          </a:r>
          <a:r>
            <a:rPr lang="ru-RU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инновации.желаемого</a:t>
          </a:r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опыта</a:t>
          </a:r>
        </a:p>
      </dgm:t>
    </dgm:pt>
    <dgm:pt modelId="{2D7C3533-3D25-4111-8F7E-F8BA8EB47778}" type="parTrans" cxnId="{9F63D8A4-6FA0-4611-BAC8-BDCE8857737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A5FC32-948E-4284-9BA1-C6AB67343484}" type="sibTrans" cxnId="{9F63D8A4-6FA0-4611-BAC8-BDCE8857737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648A56-D489-41F1-82C1-05B2538671C0}">
      <dgm:prSet phldrT="[Текст]"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Отдельный товар (продукт), предлагаемый рынку</a:t>
          </a:r>
        </a:p>
      </dgm:t>
    </dgm:pt>
    <dgm:pt modelId="{DE84690D-2BAE-4091-8B4B-78F1DAFBEA77}" type="parTrans" cxnId="{701F6F21-91FA-4F38-AD97-A3645084ACC5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8C909-EEFE-412A-B82E-69B2659E244A}" type="sibTrans" cxnId="{701F6F21-91FA-4F38-AD97-A3645084ACC5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2B8CBC-D68E-45C4-BD0F-0043CA806556}">
      <dgm:prSet phldrT="[Текст]"/>
      <dgm:spPr/>
      <dgm:t>
        <a:bodyPr/>
        <a:lstStyle/>
        <a:p>
          <a:r>
            <a: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Например, новая маркетинговая услуга или платформа, которая сама по себе является инновацией (например, новый формат рекламы, интерактивная витрина).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76AC3-D68C-4382-BCAC-A42D87DA63F1}" type="parTrans" cxnId="{703E8312-74D9-415E-B494-893CC5228C0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DA5330-FEDB-4525-BC68-0EE94B12421B}" type="sibTrans" cxnId="{703E8312-74D9-415E-B494-893CC5228C0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0EA111-46F0-4C87-8E5A-884BA69F2DFA}">
      <dgm:prSet phldrT="[Текст]"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Технология (метод) инновационного маркетинга</a:t>
          </a:r>
        </a:p>
      </dgm:t>
    </dgm:pt>
    <dgm:pt modelId="{78A0384E-08A2-4754-BBFA-456CA08B0E57}" type="parTrans" cxnId="{87D68780-426E-48F4-B94B-3828BFD5599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CFFE34-F861-448B-B1F3-703DABC6EEC3}" type="sibTrans" cxnId="{87D68780-426E-48F4-B94B-3828BFD5599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A40521-F553-4B4F-84CC-F2D73A3D4893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Разработка и применение принципиально новых подходов к исследованию рынка, ценообразованию, дистрибуции или продвижению (например, использование искусственного интеллекта для </a:t>
          </a:r>
          <a:r>
            <a:rPr lang="ru-RU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гиперперсонализации</a:t>
          </a:r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).</a:t>
          </a:r>
        </a:p>
      </dgm:t>
    </dgm:pt>
    <dgm:pt modelId="{2C38210A-707A-4C05-9DE1-F4812D2612B4}" type="parTrans" cxnId="{B2EA4D1A-B448-41FB-B536-57E9211B03C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9E6EDB-9171-4306-B86A-852D2D2A9800}" type="sibTrans" cxnId="{B2EA4D1A-B448-41FB-B536-57E9211B03C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740F7-E198-4CE2-A1EF-417523A51187}" type="pres">
      <dgm:prSet presAssocID="{E3E4A582-5017-4A0B-84A8-2B9C414D79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F428A-0287-4171-A136-73D74D97FCEA}" type="pres">
      <dgm:prSet presAssocID="{3A18DB50-957E-4C1B-A481-9BF82492E0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D3D10-C929-434F-9E3B-FFCE5A4485F2}" type="pres">
      <dgm:prSet presAssocID="{3A18DB50-957E-4C1B-A481-9BF82492E01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F40FF-84E9-41F0-AABF-25763F0844A1}" type="pres">
      <dgm:prSet presAssocID="{78648A56-D489-41F1-82C1-05B2538671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8F0BB-CE8B-4891-A588-48668C9A09E0}" type="pres">
      <dgm:prSet presAssocID="{78648A56-D489-41F1-82C1-05B2538671C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ACB6-4621-4D9F-8830-0A68D12B0AB5}" type="pres">
      <dgm:prSet presAssocID="{950EA111-46F0-4C87-8E5A-884BA69F2D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9EF81-183E-43E4-B780-3A316F2DF606}" type="pres">
      <dgm:prSet presAssocID="{950EA111-46F0-4C87-8E5A-884BA69F2DF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A4D1A-B448-41FB-B536-57E9211B03C8}" srcId="{950EA111-46F0-4C87-8E5A-884BA69F2DFA}" destId="{ABA40521-F553-4B4F-84CC-F2D73A3D4893}" srcOrd="0" destOrd="0" parTransId="{2C38210A-707A-4C05-9DE1-F4812D2612B4}" sibTransId="{479E6EDB-9171-4306-B86A-852D2D2A9800}"/>
    <dgm:cxn modelId="{7F230A77-3A4D-4654-B4B0-CB27117AB5EC}" type="presOf" srcId="{ABA40521-F553-4B4F-84CC-F2D73A3D4893}" destId="{0F59EF81-183E-43E4-B780-3A316F2DF606}" srcOrd="0" destOrd="0" presId="urn:microsoft.com/office/officeart/2005/8/layout/vList2"/>
    <dgm:cxn modelId="{3F413ED6-0F8A-479E-9179-4233A5C22950}" type="presOf" srcId="{78648A56-D489-41F1-82C1-05B2538671C0}" destId="{109F40FF-84E9-41F0-AABF-25763F0844A1}" srcOrd="0" destOrd="0" presId="urn:microsoft.com/office/officeart/2005/8/layout/vList2"/>
    <dgm:cxn modelId="{9F63D8A4-6FA0-4611-BAC8-BDCE88577371}" srcId="{3A18DB50-957E-4C1B-A481-9BF82492E01A}" destId="{DBF8E0F4-02BF-456E-893F-33080C78B496}" srcOrd="0" destOrd="0" parTransId="{2D7C3533-3D25-4111-8F7E-F8BA8EB47778}" sibTransId="{E4A5FC32-948E-4284-9BA1-C6AB67343484}"/>
    <dgm:cxn modelId="{7E3B2AE5-573C-4709-BECC-D60647886954}" type="presOf" srcId="{142B8CBC-D68E-45C4-BD0F-0043CA806556}" destId="{8A88F0BB-CE8B-4891-A588-48668C9A09E0}" srcOrd="0" destOrd="0" presId="urn:microsoft.com/office/officeart/2005/8/layout/vList2"/>
    <dgm:cxn modelId="{294DAB28-1BD7-4FA1-81F9-7CA081E153F1}" type="presOf" srcId="{DBF8E0F4-02BF-456E-893F-33080C78B496}" destId="{AB0D3D10-C929-434F-9E3B-FFCE5A4485F2}" srcOrd="0" destOrd="0" presId="urn:microsoft.com/office/officeart/2005/8/layout/vList2"/>
    <dgm:cxn modelId="{703E8312-74D9-415E-B494-893CC5228C0A}" srcId="{78648A56-D489-41F1-82C1-05B2538671C0}" destId="{142B8CBC-D68E-45C4-BD0F-0043CA806556}" srcOrd="0" destOrd="0" parTransId="{10876AC3-D68C-4382-BCAC-A42D87DA63F1}" sibTransId="{ABDA5330-FEDB-4525-BC68-0EE94B12421B}"/>
    <dgm:cxn modelId="{87D68780-426E-48F4-B94B-3828BFD55998}" srcId="{E3E4A582-5017-4A0B-84A8-2B9C414D7901}" destId="{950EA111-46F0-4C87-8E5A-884BA69F2DFA}" srcOrd="2" destOrd="0" parTransId="{78A0384E-08A2-4754-BBFA-456CA08B0E57}" sibTransId="{39CFFE34-F861-448B-B1F3-703DABC6EEC3}"/>
    <dgm:cxn modelId="{A1A4A08E-5394-453C-A1B8-0DF3CBB8CFF9}" type="presOf" srcId="{3A18DB50-957E-4C1B-A481-9BF82492E01A}" destId="{184F428A-0287-4171-A136-73D74D97FCEA}" srcOrd="0" destOrd="0" presId="urn:microsoft.com/office/officeart/2005/8/layout/vList2"/>
    <dgm:cxn modelId="{0CE67FB0-BC95-470E-953B-B6AFC23B5AC3}" type="presOf" srcId="{E3E4A582-5017-4A0B-84A8-2B9C414D7901}" destId="{BA4740F7-E198-4CE2-A1EF-417523A51187}" srcOrd="0" destOrd="0" presId="urn:microsoft.com/office/officeart/2005/8/layout/vList2"/>
    <dgm:cxn modelId="{1CECC6D1-1964-4C66-BBEB-5C0A21490D27}" srcId="{E3E4A582-5017-4A0B-84A8-2B9C414D7901}" destId="{3A18DB50-957E-4C1B-A481-9BF82492E01A}" srcOrd="0" destOrd="0" parTransId="{DF40DB8C-5436-4512-9FF7-70837F0ED19A}" sibTransId="{A403F2C8-432E-449B-8FCB-14BFFF510571}"/>
    <dgm:cxn modelId="{258A9951-D0F1-4149-ADBF-595DE649015B}" type="presOf" srcId="{950EA111-46F0-4C87-8E5A-884BA69F2DFA}" destId="{AEE1ACB6-4621-4D9F-8830-0A68D12B0AB5}" srcOrd="0" destOrd="0" presId="urn:microsoft.com/office/officeart/2005/8/layout/vList2"/>
    <dgm:cxn modelId="{701F6F21-91FA-4F38-AD97-A3645084ACC5}" srcId="{E3E4A582-5017-4A0B-84A8-2B9C414D7901}" destId="{78648A56-D489-41F1-82C1-05B2538671C0}" srcOrd="1" destOrd="0" parTransId="{DE84690D-2BAE-4091-8B4B-78F1DAFBEA77}" sibTransId="{8368C909-EEFE-412A-B82E-69B2659E244A}"/>
    <dgm:cxn modelId="{0576B57D-A6FD-4C75-BC57-48FD6CB738F8}" type="presParOf" srcId="{BA4740F7-E198-4CE2-A1EF-417523A51187}" destId="{184F428A-0287-4171-A136-73D74D97FCEA}" srcOrd="0" destOrd="0" presId="urn:microsoft.com/office/officeart/2005/8/layout/vList2"/>
    <dgm:cxn modelId="{3CC95D4C-ACFC-4450-96B2-3F3E99B10EB5}" type="presParOf" srcId="{BA4740F7-E198-4CE2-A1EF-417523A51187}" destId="{AB0D3D10-C929-434F-9E3B-FFCE5A4485F2}" srcOrd="1" destOrd="0" presId="urn:microsoft.com/office/officeart/2005/8/layout/vList2"/>
    <dgm:cxn modelId="{E2D6C257-0D24-4951-8107-4A0784575583}" type="presParOf" srcId="{BA4740F7-E198-4CE2-A1EF-417523A51187}" destId="{109F40FF-84E9-41F0-AABF-25763F0844A1}" srcOrd="2" destOrd="0" presId="urn:microsoft.com/office/officeart/2005/8/layout/vList2"/>
    <dgm:cxn modelId="{B8B08EB2-7F51-4410-AFB5-8709ECF17053}" type="presParOf" srcId="{BA4740F7-E198-4CE2-A1EF-417523A51187}" destId="{8A88F0BB-CE8B-4891-A588-48668C9A09E0}" srcOrd="3" destOrd="0" presId="urn:microsoft.com/office/officeart/2005/8/layout/vList2"/>
    <dgm:cxn modelId="{9BDB4CD2-9B0D-43FE-B17E-3844416A030D}" type="presParOf" srcId="{BA4740F7-E198-4CE2-A1EF-417523A51187}" destId="{AEE1ACB6-4621-4D9F-8830-0A68D12B0AB5}" srcOrd="4" destOrd="0" presId="urn:microsoft.com/office/officeart/2005/8/layout/vList2"/>
    <dgm:cxn modelId="{311E43F2-3BD9-445C-8956-C2241BF95354}" type="presParOf" srcId="{BA4740F7-E198-4CE2-A1EF-417523A51187}" destId="{0F59EF81-183E-43E4-B780-3A316F2DF60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BC8D5E-2B71-4469-AD3F-575A38D132B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55C5F1E-7F90-4296-BC78-6B5A95352799}">
      <dgm:prSet phldrT="[Текст]" custT="1"/>
      <dgm:spPr/>
      <dgm:t>
        <a:bodyPr/>
        <a:lstStyle/>
        <a:p>
          <a:r>
            <a:rPr lang="en-US" sz="1800" dirty="0" err="1"/>
            <a:t>Определение</a:t>
          </a:r>
          <a:r>
            <a:rPr lang="en-US" sz="1800" dirty="0"/>
            <a:t> </a:t>
          </a:r>
          <a:r>
            <a:rPr lang="en-US" sz="1800" dirty="0" err="1"/>
            <a:t>целевых</a:t>
          </a:r>
          <a:r>
            <a:rPr lang="en-US" sz="1800" dirty="0"/>
            <a:t> </a:t>
          </a:r>
          <a:r>
            <a:rPr lang="en-US" sz="1800" dirty="0" err="1"/>
            <a:t>сегментов</a:t>
          </a:r>
          <a:r>
            <a:rPr lang="en-US" sz="1800" dirty="0"/>
            <a:t> и </a:t>
          </a:r>
          <a:r>
            <a:rPr lang="en-US" sz="1800" dirty="0" err="1"/>
            <a:t>позиционирование</a:t>
          </a:r>
          <a:r>
            <a:rPr lang="en-US" sz="1800" dirty="0"/>
            <a:t> </a:t>
          </a:r>
          <a:r>
            <a:rPr lang="en-US" sz="1800" dirty="0" err="1"/>
            <a:t>продукта</a:t>
          </a:r>
          <a:r>
            <a:rPr lang="en-US" sz="1800" dirty="0"/>
            <a:t>. </a:t>
          </a:r>
          <a:endParaRPr lang="ru-RU" sz="1800" dirty="0"/>
        </a:p>
      </dgm:t>
    </dgm:pt>
    <dgm:pt modelId="{464F4755-5130-4582-973A-E5F648DE741B}" type="parTrans" cxnId="{B5DCC456-0749-4A52-ACE6-DF4345DCE0BA}">
      <dgm:prSet/>
      <dgm:spPr/>
      <dgm:t>
        <a:bodyPr/>
        <a:lstStyle/>
        <a:p>
          <a:endParaRPr lang="ru-RU" sz="1400"/>
        </a:p>
      </dgm:t>
    </dgm:pt>
    <dgm:pt modelId="{FC455930-00F1-43E2-B3E1-20F39F985F79}" type="sibTrans" cxnId="{B5DCC456-0749-4A52-ACE6-DF4345DCE0BA}">
      <dgm:prSet/>
      <dgm:spPr/>
      <dgm:t>
        <a:bodyPr/>
        <a:lstStyle/>
        <a:p>
          <a:endParaRPr lang="ru-RU" sz="1400"/>
        </a:p>
      </dgm:t>
    </dgm:pt>
    <dgm:pt modelId="{EFB7E137-04AE-4305-9995-AE22243180DA}">
      <dgm:prSet custT="1"/>
      <dgm:spPr/>
      <dgm:t>
        <a:bodyPr/>
        <a:lstStyle/>
        <a:p>
          <a:r>
            <a:rPr lang="en-US" sz="1800"/>
            <a:t>Создание спроса и формирование лояльности клиентов. </a:t>
          </a:r>
          <a:endParaRPr lang="en-US" sz="1800" dirty="0"/>
        </a:p>
      </dgm:t>
    </dgm:pt>
    <dgm:pt modelId="{B3DEB6D4-4CF8-4252-8E05-3CECF36B0B55}" type="parTrans" cxnId="{308FA003-0C00-4BFE-A74F-EEEE358CBE24}">
      <dgm:prSet/>
      <dgm:spPr/>
      <dgm:t>
        <a:bodyPr/>
        <a:lstStyle/>
        <a:p>
          <a:endParaRPr lang="ru-RU" sz="1400"/>
        </a:p>
      </dgm:t>
    </dgm:pt>
    <dgm:pt modelId="{6458A1FD-F701-401D-BCEC-2440EAE4E821}" type="sibTrans" cxnId="{308FA003-0C00-4BFE-A74F-EEEE358CBE24}">
      <dgm:prSet/>
      <dgm:spPr/>
      <dgm:t>
        <a:bodyPr/>
        <a:lstStyle/>
        <a:p>
          <a:endParaRPr lang="ru-RU" sz="1400"/>
        </a:p>
      </dgm:t>
    </dgm:pt>
    <dgm:pt modelId="{6327D1D1-EB4B-43FB-A055-E2756ADAA1AC}">
      <dgm:prSet custT="1"/>
      <dgm:spPr/>
      <dgm:t>
        <a:bodyPr/>
        <a:lstStyle/>
        <a:p>
          <a:r>
            <a:rPr lang="en-US" sz="1800"/>
            <a:t>Поддержка продвижения и развитие бренда.</a:t>
          </a:r>
          <a:endParaRPr lang="en-US" sz="1800" dirty="0"/>
        </a:p>
      </dgm:t>
    </dgm:pt>
    <dgm:pt modelId="{3A6E65E6-E773-4AA2-9883-7D4B70E10C7C}" type="parTrans" cxnId="{B114D7A2-DC7D-4796-B03F-38615F01B08C}">
      <dgm:prSet/>
      <dgm:spPr/>
      <dgm:t>
        <a:bodyPr/>
        <a:lstStyle/>
        <a:p>
          <a:endParaRPr lang="ru-RU" sz="1400"/>
        </a:p>
      </dgm:t>
    </dgm:pt>
    <dgm:pt modelId="{7DD74209-0FFB-48A9-BAF4-0E3E3CAA2118}" type="sibTrans" cxnId="{B114D7A2-DC7D-4796-B03F-38615F01B08C}">
      <dgm:prSet/>
      <dgm:spPr/>
      <dgm:t>
        <a:bodyPr/>
        <a:lstStyle/>
        <a:p>
          <a:endParaRPr lang="ru-RU" sz="1400"/>
        </a:p>
      </dgm:t>
    </dgm:pt>
    <dgm:pt modelId="{87AEEB90-3FAD-49A1-9A73-2672DC55FB2D}" type="pres">
      <dgm:prSet presAssocID="{35BC8D5E-2B71-4469-AD3F-575A38D13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04B41-9E9C-431D-8829-294752C5607F}" type="pres">
      <dgm:prSet presAssocID="{055C5F1E-7F90-4296-BC78-6B5A953527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725CB-D02A-473E-8279-EC668D02A64A}" type="pres">
      <dgm:prSet presAssocID="{FC455930-00F1-43E2-B3E1-20F39F985F79}" presName="spacer" presStyleCnt="0"/>
      <dgm:spPr/>
    </dgm:pt>
    <dgm:pt modelId="{580EA04B-7F17-44B6-B984-9FEE168ED6AB}" type="pres">
      <dgm:prSet presAssocID="{EFB7E137-04AE-4305-9995-AE22243180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D0BB3-3D60-4838-B08B-036700AECF1F}" type="pres">
      <dgm:prSet presAssocID="{6458A1FD-F701-401D-BCEC-2440EAE4E821}" presName="spacer" presStyleCnt="0"/>
      <dgm:spPr/>
    </dgm:pt>
    <dgm:pt modelId="{856C1919-55A1-4078-BB9D-E4DA438ED45A}" type="pres">
      <dgm:prSet presAssocID="{6327D1D1-EB4B-43FB-A055-E2756ADAA1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FDD0D-93CF-452D-AFDA-F98AD005E542}" type="presOf" srcId="{6327D1D1-EB4B-43FB-A055-E2756ADAA1AC}" destId="{856C1919-55A1-4078-BB9D-E4DA438ED45A}" srcOrd="0" destOrd="0" presId="urn:microsoft.com/office/officeart/2005/8/layout/vList2"/>
    <dgm:cxn modelId="{67E08B42-FACF-4F39-96D8-70CFAFF30A80}" type="presOf" srcId="{EFB7E137-04AE-4305-9995-AE22243180DA}" destId="{580EA04B-7F17-44B6-B984-9FEE168ED6AB}" srcOrd="0" destOrd="0" presId="urn:microsoft.com/office/officeart/2005/8/layout/vList2"/>
    <dgm:cxn modelId="{B5DCC456-0749-4A52-ACE6-DF4345DCE0BA}" srcId="{35BC8D5E-2B71-4469-AD3F-575A38D132BB}" destId="{055C5F1E-7F90-4296-BC78-6B5A95352799}" srcOrd="0" destOrd="0" parTransId="{464F4755-5130-4582-973A-E5F648DE741B}" sibTransId="{FC455930-00F1-43E2-B3E1-20F39F985F79}"/>
    <dgm:cxn modelId="{B114D7A2-DC7D-4796-B03F-38615F01B08C}" srcId="{35BC8D5E-2B71-4469-AD3F-575A38D132BB}" destId="{6327D1D1-EB4B-43FB-A055-E2756ADAA1AC}" srcOrd="2" destOrd="0" parTransId="{3A6E65E6-E773-4AA2-9883-7D4B70E10C7C}" sibTransId="{7DD74209-0FFB-48A9-BAF4-0E3E3CAA2118}"/>
    <dgm:cxn modelId="{053E8A8A-67A0-481E-8B71-5930E7D118ED}" type="presOf" srcId="{35BC8D5E-2B71-4469-AD3F-575A38D132BB}" destId="{87AEEB90-3FAD-49A1-9A73-2672DC55FB2D}" srcOrd="0" destOrd="0" presId="urn:microsoft.com/office/officeart/2005/8/layout/vList2"/>
    <dgm:cxn modelId="{308FA003-0C00-4BFE-A74F-EEEE358CBE24}" srcId="{35BC8D5E-2B71-4469-AD3F-575A38D132BB}" destId="{EFB7E137-04AE-4305-9995-AE22243180DA}" srcOrd="1" destOrd="0" parTransId="{B3DEB6D4-4CF8-4252-8E05-3CECF36B0B55}" sibTransId="{6458A1FD-F701-401D-BCEC-2440EAE4E821}"/>
    <dgm:cxn modelId="{449D313F-2393-47D1-BEDF-2E47F6DDBA5A}" type="presOf" srcId="{055C5F1E-7F90-4296-BC78-6B5A95352799}" destId="{2CE04B41-9E9C-431D-8829-294752C5607F}" srcOrd="0" destOrd="0" presId="urn:microsoft.com/office/officeart/2005/8/layout/vList2"/>
    <dgm:cxn modelId="{F89E2469-8001-4AE3-B530-E1EFEB11D619}" type="presParOf" srcId="{87AEEB90-3FAD-49A1-9A73-2672DC55FB2D}" destId="{2CE04B41-9E9C-431D-8829-294752C5607F}" srcOrd="0" destOrd="0" presId="urn:microsoft.com/office/officeart/2005/8/layout/vList2"/>
    <dgm:cxn modelId="{095B81F8-5E33-4BB7-AAF3-24CCC7CED865}" type="presParOf" srcId="{87AEEB90-3FAD-49A1-9A73-2672DC55FB2D}" destId="{BCD725CB-D02A-473E-8279-EC668D02A64A}" srcOrd="1" destOrd="0" presId="urn:microsoft.com/office/officeart/2005/8/layout/vList2"/>
    <dgm:cxn modelId="{32B59EFC-B63F-46E6-96BA-7FF0FBD196D2}" type="presParOf" srcId="{87AEEB90-3FAD-49A1-9A73-2672DC55FB2D}" destId="{580EA04B-7F17-44B6-B984-9FEE168ED6AB}" srcOrd="2" destOrd="0" presId="urn:microsoft.com/office/officeart/2005/8/layout/vList2"/>
    <dgm:cxn modelId="{51AF0100-2A68-49CE-972C-95FBEFA5E139}" type="presParOf" srcId="{87AEEB90-3FAD-49A1-9A73-2672DC55FB2D}" destId="{45AD0BB3-3D60-4838-B08B-036700AECF1F}" srcOrd="3" destOrd="0" presId="urn:microsoft.com/office/officeart/2005/8/layout/vList2"/>
    <dgm:cxn modelId="{28538D81-7228-4C58-8A4C-1A7AB62BCA29}" type="presParOf" srcId="{87AEEB90-3FAD-49A1-9A73-2672DC55FB2D}" destId="{856C1919-55A1-4078-BB9D-E4DA438ED4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5574FC-5217-47E7-ADF8-F57DF582491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F9D719A-3763-4359-B1EF-7031AFCC0460}">
      <dgm:prSet phldrT="[Текст]"/>
      <dgm:spPr/>
      <dgm:t>
        <a:bodyPr/>
        <a:lstStyle/>
        <a:p>
          <a:r>
            <a:rPr lang="ru-RU" b="1" dirty="0"/>
            <a:t>Добросовестность и честность</a:t>
          </a:r>
          <a:endParaRPr lang="ru-RU" dirty="0"/>
        </a:p>
      </dgm:t>
    </dgm:pt>
    <dgm:pt modelId="{59ED559A-F7B0-459E-AF07-86287EA01733}" type="parTrans" cxnId="{96B74563-9C65-407A-881D-7B71CFCC00A9}">
      <dgm:prSet/>
      <dgm:spPr/>
      <dgm:t>
        <a:bodyPr/>
        <a:lstStyle/>
        <a:p>
          <a:endParaRPr lang="ru-RU"/>
        </a:p>
      </dgm:t>
    </dgm:pt>
    <dgm:pt modelId="{655AB3B8-D58B-46A9-8893-A97F8AA9FBF6}" type="sibTrans" cxnId="{96B74563-9C65-407A-881D-7B71CFCC00A9}">
      <dgm:prSet/>
      <dgm:spPr/>
      <dgm:t>
        <a:bodyPr/>
        <a:lstStyle/>
        <a:p>
          <a:endParaRPr lang="ru-RU"/>
        </a:p>
      </dgm:t>
    </dgm:pt>
    <dgm:pt modelId="{B26833CF-8134-41FB-99DB-3A63DEA3227A}">
      <dgm:prSet phldrT="[Текст]"/>
      <dgm:spPr/>
      <dgm:t>
        <a:bodyPr/>
        <a:lstStyle/>
        <a:p>
          <a:pPr>
            <a:buNone/>
          </a:pPr>
          <a:r>
            <a:rPr lang="ru-RU"/>
            <a:t>Формирование доверия является основой для принятия новых, часто неочевидных, инновационных продуктов. Клиенты ценят честность и порядочность компании.</a:t>
          </a:r>
        </a:p>
      </dgm:t>
    </dgm:pt>
    <dgm:pt modelId="{421B6AA7-515B-4419-8DFF-A597C6E00692}" type="parTrans" cxnId="{002A6C30-BF44-4EC6-AEB0-0D8409F5C7F7}">
      <dgm:prSet/>
      <dgm:spPr/>
      <dgm:t>
        <a:bodyPr/>
        <a:lstStyle/>
        <a:p>
          <a:endParaRPr lang="ru-RU"/>
        </a:p>
      </dgm:t>
    </dgm:pt>
    <dgm:pt modelId="{BFBD516E-B412-4EB5-BF51-8EF623876480}" type="sibTrans" cxnId="{002A6C30-BF44-4EC6-AEB0-0D8409F5C7F7}">
      <dgm:prSet/>
      <dgm:spPr/>
      <dgm:t>
        <a:bodyPr/>
        <a:lstStyle/>
        <a:p>
          <a:endParaRPr lang="ru-RU"/>
        </a:p>
      </dgm:t>
    </dgm:pt>
    <dgm:pt modelId="{307C8FD1-5C3C-4BEB-89D4-AE17DACDB985}">
      <dgm:prSet phldrT="[Текст]"/>
      <dgm:spPr/>
      <dgm:t>
        <a:bodyPr/>
        <a:lstStyle/>
        <a:p>
          <a:pPr>
            <a:buNone/>
          </a:pPr>
          <a:r>
            <a:rPr lang="ru-RU" b="1"/>
            <a:t>Знание потребностей своего клиента</a:t>
          </a:r>
          <a:endParaRPr lang="ru-RU"/>
        </a:p>
      </dgm:t>
    </dgm:pt>
    <dgm:pt modelId="{38DC1054-7C2E-4027-A52B-ECEB2098168B}" type="parTrans" cxnId="{CA6B8D80-0DCD-4CDF-A918-302099B6CF83}">
      <dgm:prSet/>
      <dgm:spPr/>
      <dgm:t>
        <a:bodyPr/>
        <a:lstStyle/>
        <a:p>
          <a:endParaRPr lang="ru-RU"/>
        </a:p>
      </dgm:t>
    </dgm:pt>
    <dgm:pt modelId="{340619F0-1864-42C4-B99A-BD43FF34951D}" type="sibTrans" cxnId="{CA6B8D80-0DCD-4CDF-A918-302099B6CF83}">
      <dgm:prSet/>
      <dgm:spPr/>
      <dgm:t>
        <a:bodyPr/>
        <a:lstStyle/>
        <a:p>
          <a:endParaRPr lang="ru-RU"/>
        </a:p>
      </dgm:t>
    </dgm:pt>
    <dgm:pt modelId="{08DFD7F7-FBE3-4C41-ADA2-709E274DC53D}">
      <dgm:prSet phldrT="[Текст]"/>
      <dgm:spPr/>
      <dgm:t>
        <a:bodyPr/>
        <a:lstStyle/>
        <a:p>
          <a:pPr>
            <a:buNone/>
          </a:pPr>
          <a:r>
            <a:rPr lang="ru-RU"/>
            <a:t>Глубокий анализ целевой аудитории (включая социологические опросы и тестирования), деление на сегменты и проработка возражений. Это позволяет выявлять "боли" и неудовлетворенные потребности, которые могут быть решены инновациями.</a:t>
          </a:r>
        </a:p>
      </dgm:t>
    </dgm:pt>
    <dgm:pt modelId="{4711A4F2-CF00-40F7-97FD-156D9B247D26}" type="parTrans" cxnId="{AD5C8D28-2FC3-44E6-99FF-8B6F823E51F6}">
      <dgm:prSet/>
      <dgm:spPr/>
      <dgm:t>
        <a:bodyPr/>
        <a:lstStyle/>
        <a:p>
          <a:endParaRPr lang="ru-RU"/>
        </a:p>
      </dgm:t>
    </dgm:pt>
    <dgm:pt modelId="{71F1CE22-0F0A-4A8C-B611-85A452704EF5}" type="sibTrans" cxnId="{AD5C8D28-2FC3-44E6-99FF-8B6F823E51F6}">
      <dgm:prSet/>
      <dgm:spPr/>
      <dgm:t>
        <a:bodyPr/>
        <a:lstStyle/>
        <a:p>
          <a:endParaRPr lang="ru-RU"/>
        </a:p>
      </dgm:t>
    </dgm:pt>
    <dgm:pt modelId="{8B22C0B1-1437-4B16-98AC-F5FFB193968D}">
      <dgm:prSet phldrT="[Текст]"/>
      <dgm:spPr/>
      <dgm:t>
        <a:bodyPr/>
        <a:lstStyle/>
        <a:p>
          <a:pPr>
            <a:buNone/>
          </a:pPr>
          <a:r>
            <a:rPr lang="ru-RU" b="1"/>
            <a:t>Умение понять и принять точку зрения, проявить гибкость</a:t>
          </a:r>
          <a:endParaRPr lang="ru-RU"/>
        </a:p>
      </dgm:t>
    </dgm:pt>
    <dgm:pt modelId="{1462AE4B-94FF-4714-804D-5E46D3D5B79E}" type="parTrans" cxnId="{244FC318-B3D9-4724-8237-4012FA52E0F4}">
      <dgm:prSet/>
      <dgm:spPr/>
      <dgm:t>
        <a:bodyPr/>
        <a:lstStyle/>
        <a:p>
          <a:endParaRPr lang="ru-RU"/>
        </a:p>
      </dgm:t>
    </dgm:pt>
    <dgm:pt modelId="{3012DDA1-2B16-47A5-BD98-5E74224E2282}" type="sibTrans" cxnId="{244FC318-B3D9-4724-8237-4012FA52E0F4}">
      <dgm:prSet/>
      <dgm:spPr/>
      <dgm:t>
        <a:bodyPr/>
        <a:lstStyle/>
        <a:p>
          <a:endParaRPr lang="ru-RU"/>
        </a:p>
      </dgm:t>
    </dgm:pt>
    <dgm:pt modelId="{E4FAC4DC-BE2D-4A2C-850F-452C4174B768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/>
            <a:t>Инновации часто требуют отхода от привычного. Гибкость в адаптации предложений под индивидуальные требования создает ощущение заботы и повышает готовность к экспериментам со стороны клиента.</a:t>
          </a:r>
        </a:p>
      </dgm:t>
    </dgm:pt>
    <dgm:pt modelId="{DAEF31E5-8CB7-42B2-A94F-8819F4DF0924}" type="parTrans" cxnId="{92BD03B8-0E06-4169-9D0E-2DEFA54CD261}">
      <dgm:prSet/>
      <dgm:spPr/>
      <dgm:t>
        <a:bodyPr/>
        <a:lstStyle/>
        <a:p>
          <a:endParaRPr lang="ru-RU"/>
        </a:p>
      </dgm:t>
    </dgm:pt>
    <dgm:pt modelId="{62808615-7FDB-43AC-9327-4CE3BED2710A}" type="sibTrans" cxnId="{92BD03B8-0E06-4169-9D0E-2DEFA54CD261}">
      <dgm:prSet/>
      <dgm:spPr/>
      <dgm:t>
        <a:bodyPr/>
        <a:lstStyle/>
        <a:p>
          <a:endParaRPr lang="ru-RU"/>
        </a:p>
      </dgm:t>
    </dgm:pt>
    <dgm:pt modelId="{8CC145D0-3F8B-4AA0-B0DE-A0082D6BB3B6}">
      <dgm:prSet phldrT="[Текст]"/>
      <dgm:spPr/>
      <dgm:t>
        <a:bodyPr/>
        <a:lstStyle/>
        <a:p>
          <a:pPr>
            <a:buNone/>
          </a:pPr>
          <a:r>
            <a:rPr lang="ru-RU" b="1"/>
            <a:t>Внимание к мелочам</a:t>
          </a:r>
          <a:endParaRPr lang="ru-RU"/>
        </a:p>
      </dgm:t>
    </dgm:pt>
    <dgm:pt modelId="{74FE4BD6-BE78-4351-99D0-A6E9A986545A}" type="parTrans" cxnId="{87C1F5B1-8D1A-4A3E-99B7-6CBD9916C272}">
      <dgm:prSet/>
      <dgm:spPr/>
      <dgm:t>
        <a:bodyPr/>
        <a:lstStyle/>
        <a:p>
          <a:endParaRPr lang="ru-RU"/>
        </a:p>
      </dgm:t>
    </dgm:pt>
    <dgm:pt modelId="{4B5566A2-8AA9-4245-9AFE-19AA23F47CE9}" type="sibTrans" cxnId="{87C1F5B1-8D1A-4A3E-99B7-6CBD9916C272}">
      <dgm:prSet/>
      <dgm:spPr/>
      <dgm:t>
        <a:bodyPr/>
        <a:lstStyle/>
        <a:p>
          <a:endParaRPr lang="ru-RU"/>
        </a:p>
      </dgm:t>
    </dgm:pt>
    <dgm:pt modelId="{D56E3696-4810-40CC-A787-63B7C579268F}">
      <dgm:prSet phldrT="[Текст]"/>
      <dgm:spPr/>
      <dgm:t>
        <a:bodyPr/>
        <a:lstStyle/>
        <a:p>
          <a:pPr>
            <a:buNone/>
          </a:pPr>
          <a:r>
            <a:rPr lang="ru-RU"/>
            <a:t>Позволяет вовремя заметить новые потребности или раздражающие факторы, которые могут стать отправной точкой для инноваций.</a:t>
          </a:r>
        </a:p>
      </dgm:t>
    </dgm:pt>
    <dgm:pt modelId="{01AC09FF-D990-48D6-B96D-591DB24AB88C}" type="parTrans" cxnId="{396D1B59-68D5-43F1-A773-BF818DECB8F0}">
      <dgm:prSet/>
      <dgm:spPr/>
      <dgm:t>
        <a:bodyPr/>
        <a:lstStyle/>
        <a:p>
          <a:endParaRPr lang="ru-RU"/>
        </a:p>
      </dgm:t>
    </dgm:pt>
    <dgm:pt modelId="{0EE5C1EB-84E6-402B-9726-8C1C280651F7}" type="sibTrans" cxnId="{396D1B59-68D5-43F1-A773-BF818DECB8F0}">
      <dgm:prSet/>
      <dgm:spPr/>
      <dgm:t>
        <a:bodyPr/>
        <a:lstStyle/>
        <a:p>
          <a:endParaRPr lang="ru-RU"/>
        </a:p>
      </dgm:t>
    </dgm:pt>
    <dgm:pt modelId="{D1C2594D-18A8-4742-976D-F05DC877E004}">
      <dgm:prSet phldrT="[Текст]"/>
      <dgm:spPr/>
      <dgm:t>
        <a:bodyPr/>
        <a:lstStyle/>
        <a:p>
          <a:pPr>
            <a:buNone/>
          </a:pPr>
          <a:r>
            <a:rPr lang="ru-RU" b="1"/>
            <a:t>Умение превосходить ожидания покупателя</a:t>
          </a:r>
          <a:endParaRPr lang="ru-RU"/>
        </a:p>
      </dgm:t>
    </dgm:pt>
    <dgm:pt modelId="{437A2022-B279-411E-81B9-3F6130BCF37B}" type="parTrans" cxnId="{AD3C2991-9597-4C6B-9EF8-9B7A355029F4}">
      <dgm:prSet/>
      <dgm:spPr/>
      <dgm:t>
        <a:bodyPr/>
        <a:lstStyle/>
        <a:p>
          <a:endParaRPr lang="ru-RU"/>
        </a:p>
      </dgm:t>
    </dgm:pt>
    <dgm:pt modelId="{5E4B2FCB-68A7-42D5-A1A9-705DA65D672B}" type="sibTrans" cxnId="{AD3C2991-9597-4C6B-9EF8-9B7A355029F4}">
      <dgm:prSet/>
      <dgm:spPr/>
      <dgm:t>
        <a:bodyPr/>
        <a:lstStyle/>
        <a:p>
          <a:endParaRPr lang="ru-RU"/>
        </a:p>
      </dgm:t>
    </dgm:pt>
    <dgm:pt modelId="{F66B6A34-5F2D-479C-9ECC-614495E36980}">
      <dgm:prSet phldrT="[Текст]"/>
      <dgm:spPr/>
      <dgm:t>
        <a:bodyPr/>
        <a:lstStyle/>
        <a:p>
          <a:pPr>
            <a:buNone/>
          </a:pPr>
          <a:r>
            <a:rPr lang="ru-RU"/>
            <a:t>"Давать клиентам чуть больше, чем они ожидают" — это не только формирование лояльности, но и создание "вау-эффекта", который особенно важен для инновационных продуктов.</a:t>
          </a:r>
        </a:p>
      </dgm:t>
    </dgm:pt>
    <dgm:pt modelId="{CABBF1F8-E161-43EB-BECE-C79FF9FEF60C}" type="parTrans" cxnId="{82201210-AD92-4994-937C-63D3CF1CF7C6}">
      <dgm:prSet/>
      <dgm:spPr/>
      <dgm:t>
        <a:bodyPr/>
        <a:lstStyle/>
        <a:p>
          <a:endParaRPr lang="ru-RU"/>
        </a:p>
      </dgm:t>
    </dgm:pt>
    <dgm:pt modelId="{A3A0678E-B267-4DDD-8093-7F93878769C6}" type="sibTrans" cxnId="{82201210-AD92-4994-937C-63D3CF1CF7C6}">
      <dgm:prSet/>
      <dgm:spPr/>
      <dgm:t>
        <a:bodyPr/>
        <a:lstStyle/>
        <a:p>
          <a:endParaRPr lang="ru-RU"/>
        </a:p>
      </dgm:t>
    </dgm:pt>
    <dgm:pt modelId="{4FCC8425-41B6-4065-9F39-CCDCCE4105E1}" type="pres">
      <dgm:prSet presAssocID="{D85574FC-5217-47E7-ADF8-F57DF58249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D69ED7-36CE-4B2B-AA0B-B36AEF959C96}" type="pres">
      <dgm:prSet presAssocID="{1F9D719A-3763-4359-B1EF-7031AFCC046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AB547-EC38-4F04-B0CE-3B52C9AA1D1F}" type="pres">
      <dgm:prSet presAssocID="{1F9D719A-3763-4359-B1EF-7031AFCC0460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9FB3A-8CF4-4E43-817F-924D90F66725}" type="pres">
      <dgm:prSet presAssocID="{307C8FD1-5C3C-4BEB-89D4-AE17DACDB98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92237-F343-4C11-83E5-1185BEB7416B}" type="pres">
      <dgm:prSet presAssocID="{307C8FD1-5C3C-4BEB-89D4-AE17DACDB985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6413A-BC7F-4B9E-9654-5B7E38997FE2}" type="pres">
      <dgm:prSet presAssocID="{8B22C0B1-1437-4B16-98AC-F5FFB193968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6DCD-2FC0-4AFC-8548-3E0E22FFD393}" type="pres">
      <dgm:prSet presAssocID="{8B22C0B1-1437-4B16-98AC-F5FFB193968D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B03C8-F1ED-4137-BE3D-E40B42ED2B0C}" type="pres">
      <dgm:prSet presAssocID="{8CC145D0-3F8B-4AA0-B0DE-A0082D6BB3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8C576-9B17-47FC-B149-C312E39763AA}" type="pres">
      <dgm:prSet presAssocID="{8CC145D0-3F8B-4AA0-B0DE-A0082D6BB3B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015AF-5F08-43E9-B697-55A38D6C22FF}" type="pres">
      <dgm:prSet presAssocID="{D1C2594D-18A8-4742-976D-F05DC877E0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1B17D-B673-4190-8C10-894409DFCDFC}" type="pres">
      <dgm:prSet presAssocID="{D1C2594D-18A8-4742-976D-F05DC877E004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A0A2D-BEF1-49DE-9007-01B3AC9D773A}" type="presOf" srcId="{D56E3696-4810-40CC-A787-63B7C579268F}" destId="{EB28C576-9B17-47FC-B149-C312E39763AA}" srcOrd="0" destOrd="0" presId="urn:microsoft.com/office/officeart/2005/8/layout/vList2"/>
    <dgm:cxn modelId="{82201210-AD92-4994-937C-63D3CF1CF7C6}" srcId="{D1C2594D-18A8-4742-976D-F05DC877E004}" destId="{F66B6A34-5F2D-479C-9ECC-614495E36980}" srcOrd="0" destOrd="0" parTransId="{CABBF1F8-E161-43EB-BECE-C79FF9FEF60C}" sibTransId="{A3A0678E-B267-4DDD-8093-7F93878769C6}"/>
    <dgm:cxn modelId="{C1914005-6FFB-4AD7-BC34-A67799AD5EFD}" type="presOf" srcId="{08DFD7F7-FBE3-4C41-ADA2-709E274DC53D}" destId="{20292237-F343-4C11-83E5-1185BEB7416B}" srcOrd="0" destOrd="0" presId="urn:microsoft.com/office/officeart/2005/8/layout/vList2"/>
    <dgm:cxn modelId="{9A3DA64E-CACB-4CFB-8947-E0CA92C27F59}" type="presOf" srcId="{B26833CF-8134-41FB-99DB-3A63DEA3227A}" destId="{6A0AB547-EC38-4F04-B0CE-3B52C9AA1D1F}" srcOrd="0" destOrd="0" presId="urn:microsoft.com/office/officeart/2005/8/layout/vList2"/>
    <dgm:cxn modelId="{55BC5E74-49DF-4A1B-BEDB-AF1D5E1CB5B2}" type="presOf" srcId="{8B22C0B1-1437-4B16-98AC-F5FFB193968D}" destId="{C7F6413A-BC7F-4B9E-9654-5B7E38997FE2}" srcOrd="0" destOrd="0" presId="urn:microsoft.com/office/officeart/2005/8/layout/vList2"/>
    <dgm:cxn modelId="{5F3F5B7B-1ED3-46AA-B54A-0476D7FDC1BC}" type="presOf" srcId="{D1C2594D-18A8-4742-976D-F05DC877E004}" destId="{D45015AF-5F08-43E9-B697-55A38D6C22FF}" srcOrd="0" destOrd="0" presId="urn:microsoft.com/office/officeart/2005/8/layout/vList2"/>
    <dgm:cxn modelId="{D0485247-854F-4E88-B32E-B330903DE6E9}" type="presOf" srcId="{D85574FC-5217-47E7-ADF8-F57DF582491B}" destId="{4FCC8425-41B6-4065-9F39-CCDCCE4105E1}" srcOrd="0" destOrd="0" presId="urn:microsoft.com/office/officeart/2005/8/layout/vList2"/>
    <dgm:cxn modelId="{6261F595-1563-4686-8784-E1684CEE4930}" type="presOf" srcId="{1F9D719A-3763-4359-B1EF-7031AFCC0460}" destId="{B3D69ED7-36CE-4B2B-AA0B-B36AEF959C96}" srcOrd="0" destOrd="0" presId="urn:microsoft.com/office/officeart/2005/8/layout/vList2"/>
    <dgm:cxn modelId="{284C4931-EB1C-4322-A212-C3B6AF3F2EAF}" type="presOf" srcId="{F66B6A34-5F2D-479C-9ECC-614495E36980}" destId="{E501B17D-B673-4190-8C10-894409DFCDFC}" srcOrd="0" destOrd="0" presId="urn:microsoft.com/office/officeart/2005/8/layout/vList2"/>
    <dgm:cxn modelId="{CA6B8D80-0DCD-4CDF-A918-302099B6CF83}" srcId="{D85574FC-5217-47E7-ADF8-F57DF582491B}" destId="{307C8FD1-5C3C-4BEB-89D4-AE17DACDB985}" srcOrd="1" destOrd="0" parTransId="{38DC1054-7C2E-4027-A52B-ECEB2098168B}" sibTransId="{340619F0-1864-42C4-B99A-BD43FF34951D}"/>
    <dgm:cxn modelId="{120E1861-D8AA-4A1F-B975-2B7549B865A1}" type="presOf" srcId="{E4FAC4DC-BE2D-4A2C-850F-452C4174B768}" destId="{D4CA6DCD-2FC0-4AFC-8548-3E0E22FFD393}" srcOrd="0" destOrd="0" presId="urn:microsoft.com/office/officeart/2005/8/layout/vList2"/>
    <dgm:cxn modelId="{3A7490BB-5C9A-4157-BDF2-403C1F479B4C}" type="presOf" srcId="{8CC145D0-3F8B-4AA0-B0DE-A0082D6BB3B6}" destId="{781B03C8-F1ED-4137-BE3D-E40B42ED2B0C}" srcOrd="0" destOrd="0" presId="urn:microsoft.com/office/officeart/2005/8/layout/vList2"/>
    <dgm:cxn modelId="{92BD03B8-0E06-4169-9D0E-2DEFA54CD261}" srcId="{8B22C0B1-1437-4B16-98AC-F5FFB193968D}" destId="{E4FAC4DC-BE2D-4A2C-850F-452C4174B768}" srcOrd="0" destOrd="0" parTransId="{DAEF31E5-8CB7-42B2-A94F-8819F4DF0924}" sibTransId="{62808615-7FDB-43AC-9327-4CE3BED2710A}"/>
    <dgm:cxn modelId="{96B74563-9C65-407A-881D-7B71CFCC00A9}" srcId="{D85574FC-5217-47E7-ADF8-F57DF582491B}" destId="{1F9D719A-3763-4359-B1EF-7031AFCC0460}" srcOrd="0" destOrd="0" parTransId="{59ED559A-F7B0-459E-AF07-86287EA01733}" sibTransId="{655AB3B8-D58B-46A9-8893-A97F8AA9FBF6}"/>
    <dgm:cxn modelId="{396D1B59-68D5-43F1-A773-BF818DECB8F0}" srcId="{8CC145D0-3F8B-4AA0-B0DE-A0082D6BB3B6}" destId="{D56E3696-4810-40CC-A787-63B7C579268F}" srcOrd="0" destOrd="0" parTransId="{01AC09FF-D990-48D6-B96D-591DB24AB88C}" sibTransId="{0EE5C1EB-84E6-402B-9726-8C1C280651F7}"/>
    <dgm:cxn modelId="{002A6C30-BF44-4EC6-AEB0-0D8409F5C7F7}" srcId="{1F9D719A-3763-4359-B1EF-7031AFCC0460}" destId="{B26833CF-8134-41FB-99DB-3A63DEA3227A}" srcOrd="0" destOrd="0" parTransId="{421B6AA7-515B-4419-8DFF-A597C6E00692}" sibTransId="{BFBD516E-B412-4EB5-BF51-8EF623876480}"/>
    <dgm:cxn modelId="{87C1F5B1-8D1A-4A3E-99B7-6CBD9916C272}" srcId="{D85574FC-5217-47E7-ADF8-F57DF582491B}" destId="{8CC145D0-3F8B-4AA0-B0DE-A0082D6BB3B6}" srcOrd="3" destOrd="0" parTransId="{74FE4BD6-BE78-4351-99D0-A6E9A986545A}" sibTransId="{4B5566A2-8AA9-4245-9AFE-19AA23F47CE9}"/>
    <dgm:cxn modelId="{AD5C8D28-2FC3-44E6-99FF-8B6F823E51F6}" srcId="{307C8FD1-5C3C-4BEB-89D4-AE17DACDB985}" destId="{08DFD7F7-FBE3-4C41-ADA2-709E274DC53D}" srcOrd="0" destOrd="0" parTransId="{4711A4F2-CF00-40F7-97FD-156D9B247D26}" sibTransId="{71F1CE22-0F0A-4A8C-B611-85A452704EF5}"/>
    <dgm:cxn modelId="{244FC318-B3D9-4724-8237-4012FA52E0F4}" srcId="{D85574FC-5217-47E7-ADF8-F57DF582491B}" destId="{8B22C0B1-1437-4B16-98AC-F5FFB193968D}" srcOrd="2" destOrd="0" parTransId="{1462AE4B-94FF-4714-804D-5E46D3D5B79E}" sibTransId="{3012DDA1-2B16-47A5-BD98-5E74224E2282}"/>
    <dgm:cxn modelId="{AD3C2991-9597-4C6B-9EF8-9B7A355029F4}" srcId="{D85574FC-5217-47E7-ADF8-F57DF582491B}" destId="{D1C2594D-18A8-4742-976D-F05DC877E004}" srcOrd="4" destOrd="0" parTransId="{437A2022-B279-411E-81B9-3F6130BCF37B}" sibTransId="{5E4B2FCB-68A7-42D5-A1A9-705DA65D672B}"/>
    <dgm:cxn modelId="{28D81D66-49EC-4E4E-A845-69F5A05E5359}" type="presOf" srcId="{307C8FD1-5C3C-4BEB-89D4-AE17DACDB985}" destId="{BBB9FB3A-8CF4-4E43-817F-924D90F66725}" srcOrd="0" destOrd="0" presId="urn:microsoft.com/office/officeart/2005/8/layout/vList2"/>
    <dgm:cxn modelId="{4928F86A-6091-4D72-A2C5-1B4AC0859589}" type="presParOf" srcId="{4FCC8425-41B6-4065-9F39-CCDCCE4105E1}" destId="{B3D69ED7-36CE-4B2B-AA0B-B36AEF959C96}" srcOrd="0" destOrd="0" presId="urn:microsoft.com/office/officeart/2005/8/layout/vList2"/>
    <dgm:cxn modelId="{C8936B98-3268-4079-AECF-BC70FFBB3233}" type="presParOf" srcId="{4FCC8425-41B6-4065-9F39-CCDCCE4105E1}" destId="{6A0AB547-EC38-4F04-B0CE-3B52C9AA1D1F}" srcOrd="1" destOrd="0" presId="urn:microsoft.com/office/officeart/2005/8/layout/vList2"/>
    <dgm:cxn modelId="{8B4AFA4E-6767-4916-B86E-07DFD02646B5}" type="presParOf" srcId="{4FCC8425-41B6-4065-9F39-CCDCCE4105E1}" destId="{BBB9FB3A-8CF4-4E43-817F-924D90F66725}" srcOrd="2" destOrd="0" presId="urn:microsoft.com/office/officeart/2005/8/layout/vList2"/>
    <dgm:cxn modelId="{A9A82105-D8B9-4DD9-B615-B091FBE116CF}" type="presParOf" srcId="{4FCC8425-41B6-4065-9F39-CCDCCE4105E1}" destId="{20292237-F343-4C11-83E5-1185BEB7416B}" srcOrd="3" destOrd="0" presId="urn:microsoft.com/office/officeart/2005/8/layout/vList2"/>
    <dgm:cxn modelId="{503BDC0D-96A5-4BDB-9115-C0967D9F50D9}" type="presParOf" srcId="{4FCC8425-41B6-4065-9F39-CCDCCE4105E1}" destId="{C7F6413A-BC7F-4B9E-9654-5B7E38997FE2}" srcOrd="4" destOrd="0" presId="urn:microsoft.com/office/officeart/2005/8/layout/vList2"/>
    <dgm:cxn modelId="{0718D1F5-8F2F-479F-88FE-0D044993A040}" type="presParOf" srcId="{4FCC8425-41B6-4065-9F39-CCDCCE4105E1}" destId="{D4CA6DCD-2FC0-4AFC-8548-3E0E22FFD393}" srcOrd="5" destOrd="0" presId="urn:microsoft.com/office/officeart/2005/8/layout/vList2"/>
    <dgm:cxn modelId="{5D3BA445-FBE4-4E13-9D10-AB2CAD855EB8}" type="presParOf" srcId="{4FCC8425-41B6-4065-9F39-CCDCCE4105E1}" destId="{781B03C8-F1ED-4137-BE3D-E40B42ED2B0C}" srcOrd="6" destOrd="0" presId="urn:microsoft.com/office/officeart/2005/8/layout/vList2"/>
    <dgm:cxn modelId="{97B184BC-F038-4D6D-8970-9CF203C19E05}" type="presParOf" srcId="{4FCC8425-41B6-4065-9F39-CCDCCE4105E1}" destId="{EB28C576-9B17-47FC-B149-C312E39763AA}" srcOrd="7" destOrd="0" presId="urn:microsoft.com/office/officeart/2005/8/layout/vList2"/>
    <dgm:cxn modelId="{BBD8EE09-FA69-4BEC-A656-3BA0B23B338D}" type="presParOf" srcId="{4FCC8425-41B6-4065-9F39-CCDCCE4105E1}" destId="{D45015AF-5F08-43E9-B697-55A38D6C22FF}" srcOrd="8" destOrd="0" presId="urn:microsoft.com/office/officeart/2005/8/layout/vList2"/>
    <dgm:cxn modelId="{9CA897D7-CCA9-4B54-9E23-E3D79175661D}" type="presParOf" srcId="{4FCC8425-41B6-4065-9F39-CCDCCE4105E1}" destId="{E501B17D-B673-4190-8C10-894409DFCDF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5574FC-5217-47E7-ADF8-F57DF582491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F9D719A-3763-4359-B1EF-7031AFCC0460}">
      <dgm:prSet phldrT="[Текст]"/>
      <dgm:spPr/>
      <dgm:t>
        <a:bodyPr/>
        <a:lstStyle/>
        <a:p>
          <a:r>
            <a:rPr lang="ru-RU" b="1" dirty="0"/>
            <a:t>Мозговой штурм</a:t>
          </a:r>
          <a:endParaRPr lang="ru-RU" dirty="0"/>
        </a:p>
      </dgm:t>
    </dgm:pt>
    <dgm:pt modelId="{59ED559A-F7B0-459E-AF07-86287EA01733}" type="parTrans" cxnId="{96B74563-9C65-407A-881D-7B71CFCC00A9}">
      <dgm:prSet/>
      <dgm:spPr/>
      <dgm:t>
        <a:bodyPr/>
        <a:lstStyle/>
        <a:p>
          <a:endParaRPr lang="ru-RU"/>
        </a:p>
      </dgm:t>
    </dgm:pt>
    <dgm:pt modelId="{655AB3B8-D58B-46A9-8893-A97F8AA9FBF6}" type="sibTrans" cxnId="{96B74563-9C65-407A-881D-7B71CFCC00A9}">
      <dgm:prSet/>
      <dgm:spPr/>
      <dgm:t>
        <a:bodyPr/>
        <a:lstStyle/>
        <a:p>
          <a:endParaRPr lang="ru-RU"/>
        </a:p>
      </dgm:t>
    </dgm:pt>
    <dgm:pt modelId="{B26833CF-8134-41FB-99DB-3A63DEA3227A}">
      <dgm:prSet phldrT="[Текст]"/>
      <dgm:spPr/>
      <dgm:t>
        <a:bodyPr/>
        <a:lstStyle/>
        <a:p>
          <a:pPr>
            <a:buNone/>
          </a:pPr>
          <a:r>
            <a:rPr lang="ru-RU" dirty="0"/>
            <a:t>Классический метод для коллективной генерации большого количества идей в неформальной обстановке.</a:t>
          </a:r>
        </a:p>
      </dgm:t>
    </dgm:pt>
    <dgm:pt modelId="{421B6AA7-515B-4419-8DFF-A597C6E00692}" type="parTrans" cxnId="{002A6C30-BF44-4EC6-AEB0-0D8409F5C7F7}">
      <dgm:prSet/>
      <dgm:spPr/>
      <dgm:t>
        <a:bodyPr/>
        <a:lstStyle/>
        <a:p>
          <a:endParaRPr lang="ru-RU"/>
        </a:p>
      </dgm:t>
    </dgm:pt>
    <dgm:pt modelId="{BFBD516E-B412-4EB5-BF51-8EF623876480}" type="sibTrans" cxnId="{002A6C30-BF44-4EC6-AEB0-0D8409F5C7F7}">
      <dgm:prSet/>
      <dgm:spPr/>
      <dgm:t>
        <a:bodyPr/>
        <a:lstStyle/>
        <a:p>
          <a:endParaRPr lang="ru-RU"/>
        </a:p>
      </dgm:t>
    </dgm:pt>
    <dgm:pt modelId="{307C8FD1-5C3C-4BEB-89D4-AE17DACDB985}">
      <dgm:prSet phldrT="[Текст]"/>
      <dgm:spPr/>
      <dgm:t>
        <a:bodyPr/>
        <a:lstStyle/>
        <a:p>
          <a:pPr>
            <a:buNone/>
          </a:pPr>
          <a:r>
            <a:rPr lang="ru-RU" b="1" dirty="0"/>
            <a:t>Бенчмаркинг (метод аналогов)</a:t>
          </a:r>
          <a:endParaRPr lang="ru-RU" dirty="0"/>
        </a:p>
      </dgm:t>
    </dgm:pt>
    <dgm:pt modelId="{38DC1054-7C2E-4027-A52B-ECEB2098168B}" type="parTrans" cxnId="{CA6B8D80-0DCD-4CDF-A918-302099B6CF83}">
      <dgm:prSet/>
      <dgm:spPr/>
      <dgm:t>
        <a:bodyPr/>
        <a:lstStyle/>
        <a:p>
          <a:endParaRPr lang="ru-RU"/>
        </a:p>
      </dgm:t>
    </dgm:pt>
    <dgm:pt modelId="{340619F0-1864-42C4-B99A-BD43FF34951D}" type="sibTrans" cxnId="{CA6B8D80-0DCD-4CDF-A918-302099B6CF83}">
      <dgm:prSet/>
      <dgm:spPr/>
      <dgm:t>
        <a:bodyPr/>
        <a:lstStyle/>
        <a:p>
          <a:endParaRPr lang="ru-RU"/>
        </a:p>
      </dgm:t>
    </dgm:pt>
    <dgm:pt modelId="{08DFD7F7-FBE3-4C41-ADA2-709E274DC53D}">
      <dgm:prSet phldrT="[Текст]"/>
      <dgm:spPr/>
      <dgm:t>
        <a:bodyPr/>
        <a:lstStyle/>
        <a:p>
          <a:pPr>
            <a:buNone/>
          </a:pPr>
          <a:r>
            <a:rPr lang="ru-RU"/>
            <a:t>Изучение и адаптация лучших практик и инновационных решений конкурентов или компаний из других отраслей.</a:t>
          </a:r>
          <a:endParaRPr lang="ru-RU" dirty="0"/>
        </a:p>
      </dgm:t>
    </dgm:pt>
    <dgm:pt modelId="{4711A4F2-CF00-40F7-97FD-156D9B247D26}" type="parTrans" cxnId="{AD5C8D28-2FC3-44E6-99FF-8B6F823E51F6}">
      <dgm:prSet/>
      <dgm:spPr/>
      <dgm:t>
        <a:bodyPr/>
        <a:lstStyle/>
        <a:p>
          <a:endParaRPr lang="ru-RU"/>
        </a:p>
      </dgm:t>
    </dgm:pt>
    <dgm:pt modelId="{71F1CE22-0F0A-4A8C-B611-85A452704EF5}" type="sibTrans" cxnId="{AD5C8D28-2FC3-44E6-99FF-8B6F823E51F6}">
      <dgm:prSet/>
      <dgm:spPr/>
      <dgm:t>
        <a:bodyPr/>
        <a:lstStyle/>
        <a:p>
          <a:endParaRPr lang="ru-RU"/>
        </a:p>
      </dgm:t>
    </dgm:pt>
    <dgm:pt modelId="{8B22C0B1-1437-4B16-98AC-F5FFB193968D}">
      <dgm:prSet phldrT="[Текст]"/>
      <dgm:spPr/>
      <dgm:t>
        <a:bodyPr/>
        <a:lstStyle/>
        <a:p>
          <a:pPr>
            <a:buNone/>
          </a:pPr>
          <a:r>
            <a:rPr lang="ru-RU" b="1" dirty="0"/>
            <a:t>Широкий поиск по отраслям для ввода продукта</a:t>
          </a:r>
          <a:endParaRPr lang="ru-RU" dirty="0"/>
        </a:p>
      </dgm:t>
    </dgm:pt>
    <dgm:pt modelId="{1462AE4B-94FF-4714-804D-5E46D3D5B79E}" type="parTrans" cxnId="{244FC318-B3D9-4724-8237-4012FA52E0F4}">
      <dgm:prSet/>
      <dgm:spPr/>
      <dgm:t>
        <a:bodyPr/>
        <a:lstStyle/>
        <a:p>
          <a:endParaRPr lang="ru-RU"/>
        </a:p>
      </dgm:t>
    </dgm:pt>
    <dgm:pt modelId="{3012DDA1-2B16-47A5-BD98-5E74224E2282}" type="sibTrans" cxnId="{244FC318-B3D9-4724-8237-4012FA52E0F4}">
      <dgm:prSet/>
      <dgm:spPr/>
      <dgm:t>
        <a:bodyPr/>
        <a:lstStyle/>
        <a:p>
          <a:endParaRPr lang="ru-RU"/>
        </a:p>
      </dgm:t>
    </dgm:pt>
    <dgm:pt modelId="{E4FAC4DC-BE2D-4A2C-850F-452C4174B768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None/>
          </a:pPr>
          <a:r>
            <a:rPr lang="ru-RU" dirty="0"/>
            <a:t>Анализ потенциальных сфер применения новых технологий или продуктов, выходящий за рамки традиционных рынков.</a:t>
          </a:r>
        </a:p>
      </dgm:t>
    </dgm:pt>
    <dgm:pt modelId="{DAEF31E5-8CB7-42B2-A94F-8819F4DF0924}" type="parTrans" cxnId="{92BD03B8-0E06-4169-9D0E-2DEFA54CD261}">
      <dgm:prSet/>
      <dgm:spPr/>
      <dgm:t>
        <a:bodyPr/>
        <a:lstStyle/>
        <a:p>
          <a:endParaRPr lang="ru-RU"/>
        </a:p>
      </dgm:t>
    </dgm:pt>
    <dgm:pt modelId="{62808615-7FDB-43AC-9327-4CE3BED2710A}" type="sibTrans" cxnId="{92BD03B8-0E06-4169-9D0E-2DEFA54CD261}">
      <dgm:prSet/>
      <dgm:spPr/>
      <dgm:t>
        <a:bodyPr/>
        <a:lstStyle/>
        <a:p>
          <a:endParaRPr lang="ru-RU"/>
        </a:p>
      </dgm:t>
    </dgm:pt>
    <dgm:pt modelId="{8CC145D0-3F8B-4AA0-B0DE-A0082D6BB3B6}">
      <dgm:prSet phldrT="[Текст]"/>
      <dgm:spPr/>
      <dgm:t>
        <a:bodyPr/>
        <a:lstStyle/>
        <a:p>
          <a:pPr>
            <a:buNone/>
          </a:pPr>
          <a:r>
            <a:rPr lang="ru-RU" b="1" dirty="0"/>
            <a:t>Анализ систем бизнеса в профильных отраслях</a:t>
          </a:r>
          <a:endParaRPr lang="ru-RU" dirty="0"/>
        </a:p>
      </dgm:t>
    </dgm:pt>
    <dgm:pt modelId="{74FE4BD6-BE78-4351-99D0-A6E9A986545A}" type="parTrans" cxnId="{87C1F5B1-8D1A-4A3E-99B7-6CBD9916C272}">
      <dgm:prSet/>
      <dgm:spPr/>
      <dgm:t>
        <a:bodyPr/>
        <a:lstStyle/>
        <a:p>
          <a:endParaRPr lang="ru-RU"/>
        </a:p>
      </dgm:t>
    </dgm:pt>
    <dgm:pt modelId="{4B5566A2-8AA9-4245-9AFE-19AA23F47CE9}" type="sibTrans" cxnId="{87C1F5B1-8D1A-4A3E-99B7-6CBD9916C272}">
      <dgm:prSet/>
      <dgm:spPr/>
      <dgm:t>
        <a:bodyPr/>
        <a:lstStyle/>
        <a:p>
          <a:endParaRPr lang="ru-RU"/>
        </a:p>
      </dgm:t>
    </dgm:pt>
    <dgm:pt modelId="{D56E3696-4810-40CC-A787-63B7C579268F}">
      <dgm:prSet phldrT="[Текст]"/>
      <dgm:spPr/>
      <dgm:t>
        <a:bodyPr/>
        <a:lstStyle/>
        <a:p>
          <a:pPr>
            <a:buNone/>
          </a:pPr>
          <a:r>
            <a:rPr lang="ru-RU"/>
            <a:t>Глубокое изучение бизнес-процессов и цепочек создания ценности в смежных или целевых отраслях для выявления возможностей для инноваций.</a:t>
          </a:r>
          <a:endParaRPr lang="ru-RU" dirty="0"/>
        </a:p>
      </dgm:t>
    </dgm:pt>
    <dgm:pt modelId="{01AC09FF-D990-48D6-B96D-591DB24AB88C}" type="parTrans" cxnId="{396D1B59-68D5-43F1-A773-BF818DECB8F0}">
      <dgm:prSet/>
      <dgm:spPr/>
      <dgm:t>
        <a:bodyPr/>
        <a:lstStyle/>
        <a:p>
          <a:endParaRPr lang="ru-RU"/>
        </a:p>
      </dgm:t>
    </dgm:pt>
    <dgm:pt modelId="{0EE5C1EB-84E6-402B-9726-8C1C280651F7}" type="sibTrans" cxnId="{396D1B59-68D5-43F1-A773-BF818DECB8F0}">
      <dgm:prSet/>
      <dgm:spPr/>
      <dgm:t>
        <a:bodyPr/>
        <a:lstStyle/>
        <a:p>
          <a:endParaRPr lang="ru-RU"/>
        </a:p>
      </dgm:t>
    </dgm:pt>
    <dgm:pt modelId="{D1C2594D-18A8-4742-976D-F05DC877E004}">
      <dgm:prSet phldrT="[Текст]"/>
      <dgm:spPr/>
      <dgm:t>
        <a:bodyPr/>
        <a:lstStyle/>
        <a:p>
          <a:pPr>
            <a:buNone/>
          </a:pPr>
          <a:r>
            <a:rPr lang="ru-RU" b="1" dirty="0"/>
            <a:t>Вовлечение потребителей в создание нового продукта</a:t>
          </a:r>
          <a:endParaRPr lang="ru-RU" dirty="0"/>
        </a:p>
      </dgm:t>
    </dgm:pt>
    <dgm:pt modelId="{437A2022-B279-411E-81B9-3F6130BCF37B}" type="parTrans" cxnId="{AD3C2991-9597-4C6B-9EF8-9B7A355029F4}">
      <dgm:prSet/>
      <dgm:spPr/>
      <dgm:t>
        <a:bodyPr/>
        <a:lstStyle/>
        <a:p>
          <a:endParaRPr lang="ru-RU"/>
        </a:p>
      </dgm:t>
    </dgm:pt>
    <dgm:pt modelId="{5E4B2FCB-68A7-42D5-A1A9-705DA65D672B}" type="sibTrans" cxnId="{AD3C2991-9597-4C6B-9EF8-9B7A355029F4}">
      <dgm:prSet/>
      <dgm:spPr/>
      <dgm:t>
        <a:bodyPr/>
        <a:lstStyle/>
        <a:p>
          <a:endParaRPr lang="ru-RU"/>
        </a:p>
      </dgm:t>
    </dgm:pt>
    <dgm:pt modelId="{F66B6A34-5F2D-479C-9ECC-614495E36980}">
      <dgm:prSet phldrT="[Текст]"/>
      <dgm:spPr/>
      <dgm:t>
        <a:bodyPr/>
        <a:lstStyle/>
        <a:p>
          <a:pPr>
            <a:buNone/>
          </a:pPr>
          <a:r>
            <a:rPr lang="ru-RU" dirty="0"/>
            <a:t>Совместная разработка с клиентами, </a:t>
          </a:r>
          <a:r>
            <a:rPr lang="ru-RU" dirty="0" err="1"/>
            <a:t>хакатоны</a:t>
          </a:r>
          <a:r>
            <a:rPr lang="ru-RU" dirty="0"/>
            <a:t>, краудсорсинг идей. Это не только источник идей, но и способ формирования лояльности и раннего принятия продукта.</a:t>
          </a:r>
        </a:p>
      </dgm:t>
    </dgm:pt>
    <dgm:pt modelId="{CABBF1F8-E161-43EB-BECE-C79FF9FEF60C}" type="parTrans" cxnId="{82201210-AD92-4994-937C-63D3CF1CF7C6}">
      <dgm:prSet/>
      <dgm:spPr/>
      <dgm:t>
        <a:bodyPr/>
        <a:lstStyle/>
        <a:p>
          <a:endParaRPr lang="ru-RU"/>
        </a:p>
      </dgm:t>
    </dgm:pt>
    <dgm:pt modelId="{A3A0678E-B267-4DDD-8093-7F93878769C6}" type="sibTrans" cxnId="{82201210-AD92-4994-937C-63D3CF1CF7C6}">
      <dgm:prSet/>
      <dgm:spPr/>
      <dgm:t>
        <a:bodyPr/>
        <a:lstStyle/>
        <a:p>
          <a:endParaRPr lang="ru-RU"/>
        </a:p>
      </dgm:t>
    </dgm:pt>
    <dgm:pt modelId="{32B33140-40E7-48F9-A939-D6B7193FCE59}">
      <dgm:prSet phldrT="[Текст]"/>
      <dgm:spPr/>
      <dgm:t>
        <a:bodyPr/>
        <a:lstStyle/>
        <a:p>
          <a:pPr>
            <a:buNone/>
          </a:pPr>
          <a:r>
            <a:rPr lang="ru-RU" b="1"/>
            <a:t>Раннее знакомство с новинкой</a:t>
          </a:r>
          <a:endParaRPr lang="ru-RU" dirty="0"/>
        </a:p>
      </dgm:t>
    </dgm:pt>
    <dgm:pt modelId="{D3C8CBCB-99C5-44CF-9B4A-20009660890A}" type="parTrans" cxnId="{EDEC5A15-814D-4924-82B8-189EF889533A}">
      <dgm:prSet/>
      <dgm:spPr/>
      <dgm:t>
        <a:bodyPr/>
        <a:lstStyle/>
        <a:p>
          <a:endParaRPr lang="ru-RU"/>
        </a:p>
      </dgm:t>
    </dgm:pt>
    <dgm:pt modelId="{69C262C0-EE41-45F1-9D15-88D7AAEF301B}" type="sibTrans" cxnId="{EDEC5A15-814D-4924-82B8-189EF889533A}">
      <dgm:prSet/>
      <dgm:spPr/>
      <dgm:t>
        <a:bodyPr/>
        <a:lstStyle/>
        <a:p>
          <a:endParaRPr lang="ru-RU"/>
        </a:p>
      </dgm:t>
    </dgm:pt>
    <dgm:pt modelId="{D55E57CA-932E-4662-9461-511955D5D247}">
      <dgm:prSet phldrT="[Текст]"/>
      <dgm:spPr/>
      <dgm:t>
        <a:bodyPr/>
        <a:lstStyle/>
        <a:p>
          <a:pPr>
            <a:buNone/>
          </a:pPr>
          <a:r>
            <a:rPr lang="ru-RU"/>
            <a:t>Предоставление прототипов или бета-версий продукта ограниченной группе пользователей для сбора обратной связи.</a:t>
          </a:r>
          <a:endParaRPr lang="ru-RU" dirty="0"/>
        </a:p>
      </dgm:t>
    </dgm:pt>
    <dgm:pt modelId="{0A76C9E4-9528-46FF-82AE-5C63D96F47D9}" type="parTrans" cxnId="{80BE85FC-3C57-42B2-B0A6-DE4E39C35C04}">
      <dgm:prSet/>
      <dgm:spPr/>
      <dgm:t>
        <a:bodyPr/>
        <a:lstStyle/>
        <a:p>
          <a:endParaRPr lang="ru-RU"/>
        </a:p>
      </dgm:t>
    </dgm:pt>
    <dgm:pt modelId="{501BC234-0510-4688-BD57-280AC5C350FA}" type="sibTrans" cxnId="{80BE85FC-3C57-42B2-B0A6-DE4E39C35C04}">
      <dgm:prSet/>
      <dgm:spPr/>
      <dgm:t>
        <a:bodyPr/>
        <a:lstStyle/>
        <a:p>
          <a:endParaRPr lang="ru-RU"/>
        </a:p>
      </dgm:t>
    </dgm:pt>
    <dgm:pt modelId="{A7764077-A5AE-49FF-B262-904141C339D8}">
      <dgm:prSet phldrT="[Текст]"/>
      <dgm:spPr/>
      <dgm:t>
        <a:bodyPr/>
        <a:lstStyle/>
        <a:p>
          <a:pPr>
            <a:buNone/>
          </a:pPr>
          <a:r>
            <a:rPr lang="ru-RU" b="1"/>
            <a:t>Наблюдение</a:t>
          </a:r>
          <a:endParaRPr lang="ru-RU" dirty="0"/>
        </a:p>
      </dgm:t>
    </dgm:pt>
    <dgm:pt modelId="{8E4B828F-E74D-404B-8A21-6195513275CF}" type="parTrans" cxnId="{4D6F237B-E464-4B61-96D3-B4C8E47ECC8B}">
      <dgm:prSet/>
      <dgm:spPr/>
      <dgm:t>
        <a:bodyPr/>
        <a:lstStyle/>
        <a:p>
          <a:endParaRPr lang="ru-RU"/>
        </a:p>
      </dgm:t>
    </dgm:pt>
    <dgm:pt modelId="{F308C19F-2841-47FD-A583-049DE20CEB81}" type="sibTrans" cxnId="{4D6F237B-E464-4B61-96D3-B4C8E47ECC8B}">
      <dgm:prSet/>
      <dgm:spPr/>
      <dgm:t>
        <a:bodyPr/>
        <a:lstStyle/>
        <a:p>
          <a:endParaRPr lang="ru-RU"/>
        </a:p>
      </dgm:t>
    </dgm:pt>
    <dgm:pt modelId="{2C64A4B9-03CA-4B4D-9056-FEE15D75ABA2}">
      <dgm:prSet phldrT="[Текст]"/>
      <dgm:spPr/>
      <dgm:t>
        <a:bodyPr/>
        <a:lstStyle/>
        <a:p>
          <a:pPr>
            <a:buNone/>
          </a:pPr>
          <a:r>
            <a:rPr lang="ru-RU" dirty="0"/>
            <a:t>Наблюдение за поведением потребителей в естественной среде для выявления неявных потребностей.</a:t>
          </a:r>
        </a:p>
      </dgm:t>
    </dgm:pt>
    <dgm:pt modelId="{7595C5B7-8E9B-4240-9261-CAF290F754A6}" type="parTrans" cxnId="{C9FC3036-CD0E-4132-9928-FC108A85AC8B}">
      <dgm:prSet/>
      <dgm:spPr/>
      <dgm:t>
        <a:bodyPr/>
        <a:lstStyle/>
        <a:p>
          <a:endParaRPr lang="ru-RU"/>
        </a:p>
      </dgm:t>
    </dgm:pt>
    <dgm:pt modelId="{3D04734A-EE3E-428F-8646-565EDA3F7797}" type="sibTrans" cxnId="{C9FC3036-CD0E-4132-9928-FC108A85AC8B}">
      <dgm:prSet/>
      <dgm:spPr/>
      <dgm:t>
        <a:bodyPr/>
        <a:lstStyle/>
        <a:p>
          <a:endParaRPr lang="ru-RU"/>
        </a:p>
      </dgm:t>
    </dgm:pt>
    <dgm:pt modelId="{9BB30720-B53A-487A-90CA-3FB1763E77E7}" type="pres">
      <dgm:prSet presAssocID="{D85574FC-5217-47E7-ADF8-F57DF58249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1073EB-7B66-4662-81E4-A381BFF9130E}" type="pres">
      <dgm:prSet presAssocID="{1F9D719A-3763-4359-B1EF-7031AFCC046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FF26D-6A2A-432E-A95C-0A7B0859CE16}" type="pres">
      <dgm:prSet presAssocID="{1F9D719A-3763-4359-B1EF-7031AFCC0460}" presName="child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C66F4-9B93-430F-BEA7-5D4C48E3F946}" type="pres">
      <dgm:prSet presAssocID="{307C8FD1-5C3C-4BEB-89D4-AE17DACDB98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002B6-D055-4489-9968-3CA66EBD5399}" type="pres">
      <dgm:prSet presAssocID="{307C8FD1-5C3C-4BEB-89D4-AE17DACDB985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72D2A-4111-452A-8221-ECE7FB5AC457}" type="pres">
      <dgm:prSet presAssocID="{8B22C0B1-1437-4B16-98AC-F5FFB193968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C8477-C134-4B91-BFCF-2C9073C56ADC}" type="pres">
      <dgm:prSet presAssocID="{8B22C0B1-1437-4B16-98AC-F5FFB193968D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93D4A-0EBF-47CC-9695-36A43C25D301}" type="pres">
      <dgm:prSet presAssocID="{8CC145D0-3F8B-4AA0-B0DE-A0082D6BB3B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833C8-12E4-4788-A170-B7C1177136CF}" type="pres">
      <dgm:prSet presAssocID="{8CC145D0-3F8B-4AA0-B0DE-A0082D6BB3B6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6065F-A774-4269-B626-9BA4C35EB29F}" type="pres">
      <dgm:prSet presAssocID="{D1C2594D-18A8-4742-976D-F05DC877E00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D1816-D8E3-4E12-B2EB-475953B19BFB}" type="pres">
      <dgm:prSet presAssocID="{D1C2594D-18A8-4742-976D-F05DC877E004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86DA0-9971-4BD3-99AD-9EA254CA808C}" type="pres">
      <dgm:prSet presAssocID="{32B33140-40E7-48F9-A939-D6B7193FCE5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171C0-185E-4321-8F2C-1685D9F708FE}" type="pres">
      <dgm:prSet presAssocID="{32B33140-40E7-48F9-A939-D6B7193FCE59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962E5-0768-4027-8C18-B23852FB695B}" type="pres">
      <dgm:prSet presAssocID="{A7764077-A5AE-49FF-B262-904141C339D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30D3E-23B3-472B-B942-46437524F5FF}" type="pres">
      <dgm:prSet presAssocID="{A7764077-A5AE-49FF-B262-904141C339D8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27478-D835-4067-BE50-BABCB796F164}" type="presOf" srcId="{8CC145D0-3F8B-4AA0-B0DE-A0082D6BB3B6}" destId="{02593D4A-0EBF-47CC-9695-36A43C25D301}" srcOrd="0" destOrd="0" presId="urn:microsoft.com/office/officeart/2005/8/layout/vList2"/>
    <dgm:cxn modelId="{74D3F285-7B32-496E-8185-D7EC6F0EFA18}" type="presOf" srcId="{F66B6A34-5F2D-479C-9ECC-614495E36980}" destId="{D1DD1816-D8E3-4E12-B2EB-475953B19BFB}" srcOrd="0" destOrd="0" presId="urn:microsoft.com/office/officeart/2005/8/layout/vList2"/>
    <dgm:cxn modelId="{D80FE826-1C5D-484F-9F0D-B512E1190119}" type="presOf" srcId="{D56E3696-4810-40CC-A787-63B7C579268F}" destId="{1F9833C8-12E4-4788-A170-B7C1177136CF}" srcOrd="0" destOrd="0" presId="urn:microsoft.com/office/officeart/2005/8/layout/vList2"/>
    <dgm:cxn modelId="{F4E8A3A3-9EE9-46B5-98A2-E3CB6CE362DE}" type="presOf" srcId="{1F9D719A-3763-4359-B1EF-7031AFCC0460}" destId="{231073EB-7B66-4662-81E4-A381BFF9130E}" srcOrd="0" destOrd="0" presId="urn:microsoft.com/office/officeart/2005/8/layout/vList2"/>
    <dgm:cxn modelId="{82A8034B-C531-4D88-8125-21411466534F}" type="presOf" srcId="{A7764077-A5AE-49FF-B262-904141C339D8}" destId="{194962E5-0768-4027-8C18-B23852FB695B}" srcOrd="0" destOrd="0" presId="urn:microsoft.com/office/officeart/2005/8/layout/vList2"/>
    <dgm:cxn modelId="{AD5C8D28-2FC3-44E6-99FF-8B6F823E51F6}" srcId="{307C8FD1-5C3C-4BEB-89D4-AE17DACDB985}" destId="{08DFD7F7-FBE3-4C41-ADA2-709E274DC53D}" srcOrd="0" destOrd="0" parTransId="{4711A4F2-CF00-40F7-97FD-156D9B247D26}" sibTransId="{71F1CE22-0F0A-4A8C-B611-85A452704EF5}"/>
    <dgm:cxn modelId="{4F73FDB5-7F82-491C-AC49-1F3278C4DFA0}" type="presOf" srcId="{E4FAC4DC-BE2D-4A2C-850F-452C4174B768}" destId="{95DC8477-C134-4B91-BFCF-2C9073C56ADC}" srcOrd="0" destOrd="0" presId="urn:microsoft.com/office/officeart/2005/8/layout/vList2"/>
    <dgm:cxn modelId="{244FC318-B3D9-4724-8237-4012FA52E0F4}" srcId="{D85574FC-5217-47E7-ADF8-F57DF582491B}" destId="{8B22C0B1-1437-4B16-98AC-F5FFB193968D}" srcOrd="2" destOrd="0" parTransId="{1462AE4B-94FF-4714-804D-5E46D3D5B79E}" sibTransId="{3012DDA1-2B16-47A5-BD98-5E74224E2282}"/>
    <dgm:cxn modelId="{B7313C16-4E3E-45D9-B587-E44A44D41BDD}" type="presOf" srcId="{08DFD7F7-FBE3-4C41-ADA2-709E274DC53D}" destId="{213002B6-D055-4489-9968-3CA66EBD5399}" srcOrd="0" destOrd="0" presId="urn:microsoft.com/office/officeart/2005/8/layout/vList2"/>
    <dgm:cxn modelId="{03239244-8F0D-44DA-A008-0C8415E3A445}" type="presOf" srcId="{8B22C0B1-1437-4B16-98AC-F5FFB193968D}" destId="{7F972D2A-4111-452A-8221-ECE7FB5AC457}" srcOrd="0" destOrd="0" presId="urn:microsoft.com/office/officeart/2005/8/layout/vList2"/>
    <dgm:cxn modelId="{87C1F5B1-8D1A-4A3E-99B7-6CBD9916C272}" srcId="{D85574FC-5217-47E7-ADF8-F57DF582491B}" destId="{8CC145D0-3F8B-4AA0-B0DE-A0082D6BB3B6}" srcOrd="3" destOrd="0" parTransId="{74FE4BD6-BE78-4351-99D0-A6E9A986545A}" sibTransId="{4B5566A2-8AA9-4245-9AFE-19AA23F47CE9}"/>
    <dgm:cxn modelId="{EDEC5A15-814D-4924-82B8-189EF889533A}" srcId="{D85574FC-5217-47E7-ADF8-F57DF582491B}" destId="{32B33140-40E7-48F9-A939-D6B7193FCE59}" srcOrd="5" destOrd="0" parTransId="{D3C8CBCB-99C5-44CF-9B4A-20009660890A}" sibTransId="{69C262C0-EE41-45F1-9D15-88D7AAEF301B}"/>
    <dgm:cxn modelId="{96B74563-9C65-407A-881D-7B71CFCC00A9}" srcId="{D85574FC-5217-47E7-ADF8-F57DF582491B}" destId="{1F9D719A-3763-4359-B1EF-7031AFCC0460}" srcOrd="0" destOrd="0" parTransId="{59ED559A-F7B0-459E-AF07-86287EA01733}" sibTransId="{655AB3B8-D58B-46A9-8893-A97F8AA9FBF6}"/>
    <dgm:cxn modelId="{4D6F237B-E464-4B61-96D3-B4C8E47ECC8B}" srcId="{D85574FC-5217-47E7-ADF8-F57DF582491B}" destId="{A7764077-A5AE-49FF-B262-904141C339D8}" srcOrd="6" destOrd="0" parTransId="{8E4B828F-E74D-404B-8A21-6195513275CF}" sibTransId="{F308C19F-2841-47FD-A583-049DE20CEB81}"/>
    <dgm:cxn modelId="{EFD33BC2-52C3-4328-B523-76F3FD502D4D}" type="presOf" srcId="{32B33140-40E7-48F9-A939-D6B7193FCE59}" destId="{47F86DA0-9971-4BD3-99AD-9EA254CA808C}" srcOrd="0" destOrd="0" presId="urn:microsoft.com/office/officeart/2005/8/layout/vList2"/>
    <dgm:cxn modelId="{92BD03B8-0E06-4169-9D0E-2DEFA54CD261}" srcId="{8B22C0B1-1437-4B16-98AC-F5FFB193968D}" destId="{E4FAC4DC-BE2D-4A2C-850F-452C4174B768}" srcOrd="0" destOrd="0" parTransId="{DAEF31E5-8CB7-42B2-A94F-8819F4DF0924}" sibTransId="{62808615-7FDB-43AC-9327-4CE3BED2710A}"/>
    <dgm:cxn modelId="{C9FC3036-CD0E-4132-9928-FC108A85AC8B}" srcId="{A7764077-A5AE-49FF-B262-904141C339D8}" destId="{2C64A4B9-03CA-4B4D-9056-FEE15D75ABA2}" srcOrd="0" destOrd="0" parTransId="{7595C5B7-8E9B-4240-9261-CAF290F754A6}" sibTransId="{3D04734A-EE3E-428F-8646-565EDA3F7797}"/>
    <dgm:cxn modelId="{82201210-AD92-4994-937C-63D3CF1CF7C6}" srcId="{D1C2594D-18A8-4742-976D-F05DC877E004}" destId="{F66B6A34-5F2D-479C-9ECC-614495E36980}" srcOrd="0" destOrd="0" parTransId="{CABBF1F8-E161-43EB-BECE-C79FF9FEF60C}" sibTransId="{A3A0678E-B267-4DDD-8093-7F93878769C6}"/>
    <dgm:cxn modelId="{80BE85FC-3C57-42B2-B0A6-DE4E39C35C04}" srcId="{32B33140-40E7-48F9-A939-D6B7193FCE59}" destId="{D55E57CA-932E-4662-9461-511955D5D247}" srcOrd="0" destOrd="0" parTransId="{0A76C9E4-9528-46FF-82AE-5C63D96F47D9}" sibTransId="{501BC234-0510-4688-BD57-280AC5C350FA}"/>
    <dgm:cxn modelId="{944C8857-131F-4191-8A0F-52567B001B20}" type="presOf" srcId="{B26833CF-8134-41FB-99DB-3A63DEA3227A}" destId="{BDAFF26D-6A2A-432E-A95C-0A7B0859CE16}" srcOrd="0" destOrd="0" presId="urn:microsoft.com/office/officeart/2005/8/layout/vList2"/>
    <dgm:cxn modelId="{B98C69DA-FDF9-4A29-9BBB-CE63198A7B78}" type="presOf" srcId="{D1C2594D-18A8-4742-976D-F05DC877E004}" destId="{ED16065F-A774-4269-B626-9BA4C35EB29F}" srcOrd="0" destOrd="0" presId="urn:microsoft.com/office/officeart/2005/8/layout/vList2"/>
    <dgm:cxn modelId="{BBE52F80-74E6-46EA-AEEF-E011FCA7CEA6}" type="presOf" srcId="{D55E57CA-932E-4662-9461-511955D5D247}" destId="{FA6171C0-185E-4321-8F2C-1685D9F708FE}" srcOrd="0" destOrd="0" presId="urn:microsoft.com/office/officeart/2005/8/layout/vList2"/>
    <dgm:cxn modelId="{CA6B8D80-0DCD-4CDF-A918-302099B6CF83}" srcId="{D85574FC-5217-47E7-ADF8-F57DF582491B}" destId="{307C8FD1-5C3C-4BEB-89D4-AE17DACDB985}" srcOrd="1" destOrd="0" parTransId="{38DC1054-7C2E-4027-A52B-ECEB2098168B}" sibTransId="{340619F0-1864-42C4-B99A-BD43FF34951D}"/>
    <dgm:cxn modelId="{AD3C2991-9597-4C6B-9EF8-9B7A355029F4}" srcId="{D85574FC-5217-47E7-ADF8-F57DF582491B}" destId="{D1C2594D-18A8-4742-976D-F05DC877E004}" srcOrd="4" destOrd="0" parTransId="{437A2022-B279-411E-81B9-3F6130BCF37B}" sibTransId="{5E4B2FCB-68A7-42D5-A1A9-705DA65D672B}"/>
    <dgm:cxn modelId="{D0E05042-E374-4637-8CB6-73B99F1984CA}" type="presOf" srcId="{D85574FC-5217-47E7-ADF8-F57DF582491B}" destId="{9BB30720-B53A-487A-90CA-3FB1763E77E7}" srcOrd="0" destOrd="0" presId="urn:microsoft.com/office/officeart/2005/8/layout/vList2"/>
    <dgm:cxn modelId="{396D1B59-68D5-43F1-A773-BF818DECB8F0}" srcId="{8CC145D0-3F8B-4AA0-B0DE-A0082D6BB3B6}" destId="{D56E3696-4810-40CC-A787-63B7C579268F}" srcOrd="0" destOrd="0" parTransId="{01AC09FF-D990-48D6-B96D-591DB24AB88C}" sibTransId="{0EE5C1EB-84E6-402B-9726-8C1C280651F7}"/>
    <dgm:cxn modelId="{002A6C30-BF44-4EC6-AEB0-0D8409F5C7F7}" srcId="{1F9D719A-3763-4359-B1EF-7031AFCC0460}" destId="{B26833CF-8134-41FB-99DB-3A63DEA3227A}" srcOrd="0" destOrd="0" parTransId="{421B6AA7-515B-4419-8DFF-A597C6E00692}" sibTransId="{BFBD516E-B412-4EB5-BF51-8EF623876480}"/>
    <dgm:cxn modelId="{D2B19C1C-D6F2-4E38-BAA0-2EB7C3D7DF63}" type="presOf" srcId="{2C64A4B9-03CA-4B4D-9056-FEE15D75ABA2}" destId="{AC630D3E-23B3-472B-B942-46437524F5FF}" srcOrd="0" destOrd="0" presId="urn:microsoft.com/office/officeart/2005/8/layout/vList2"/>
    <dgm:cxn modelId="{99B50CDA-B1C9-4EDD-AC46-E87750D7991F}" type="presOf" srcId="{307C8FD1-5C3C-4BEB-89D4-AE17DACDB985}" destId="{F04C66F4-9B93-430F-BEA7-5D4C48E3F946}" srcOrd="0" destOrd="0" presId="urn:microsoft.com/office/officeart/2005/8/layout/vList2"/>
    <dgm:cxn modelId="{306BA5AA-8E99-463B-9FEB-EE81FFCFBCAF}" type="presParOf" srcId="{9BB30720-B53A-487A-90CA-3FB1763E77E7}" destId="{231073EB-7B66-4662-81E4-A381BFF9130E}" srcOrd="0" destOrd="0" presId="urn:microsoft.com/office/officeart/2005/8/layout/vList2"/>
    <dgm:cxn modelId="{D5EABF94-2519-41A1-BC53-E7BCCF47C951}" type="presParOf" srcId="{9BB30720-B53A-487A-90CA-3FB1763E77E7}" destId="{BDAFF26D-6A2A-432E-A95C-0A7B0859CE16}" srcOrd="1" destOrd="0" presId="urn:microsoft.com/office/officeart/2005/8/layout/vList2"/>
    <dgm:cxn modelId="{9223AFD4-FBB3-4D15-A92F-633084526E97}" type="presParOf" srcId="{9BB30720-B53A-487A-90CA-3FB1763E77E7}" destId="{F04C66F4-9B93-430F-BEA7-5D4C48E3F946}" srcOrd="2" destOrd="0" presId="urn:microsoft.com/office/officeart/2005/8/layout/vList2"/>
    <dgm:cxn modelId="{D42ACC84-AB8D-4707-B13F-CE5DA5CD605E}" type="presParOf" srcId="{9BB30720-B53A-487A-90CA-3FB1763E77E7}" destId="{213002B6-D055-4489-9968-3CA66EBD5399}" srcOrd="3" destOrd="0" presId="urn:microsoft.com/office/officeart/2005/8/layout/vList2"/>
    <dgm:cxn modelId="{BE1F0466-19D3-42FE-8A29-6289FAB3AD7D}" type="presParOf" srcId="{9BB30720-B53A-487A-90CA-3FB1763E77E7}" destId="{7F972D2A-4111-452A-8221-ECE7FB5AC457}" srcOrd="4" destOrd="0" presId="urn:microsoft.com/office/officeart/2005/8/layout/vList2"/>
    <dgm:cxn modelId="{28D5B922-F357-4314-8242-2B6194D6B88D}" type="presParOf" srcId="{9BB30720-B53A-487A-90CA-3FB1763E77E7}" destId="{95DC8477-C134-4B91-BFCF-2C9073C56ADC}" srcOrd="5" destOrd="0" presId="urn:microsoft.com/office/officeart/2005/8/layout/vList2"/>
    <dgm:cxn modelId="{65833F3D-93F2-49F4-B483-E644F204C5DC}" type="presParOf" srcId="{9BB30720-B53A-487A-90CA-3FB1763E77E7}" destId="{02593D4A-0EBF-47CC-9695-36A43C25D301}" srcOrd="6" destOrd="0" presId="urn:microsoft.com/office/officeart/2005/8/layout/vList2"/>
    <dgm:cxn modelId="{CFD1493F-5396-4560-B291-B4119CEE1C21}" type="presParOf" srcId="{9BB30720-B53A-487A-90CA-3FB1763E77E7}" destId="{1F9833C8-12E4-4788-A170-B7C1177136CF}" srcOrd="7" destOrd="0" presId="urn:microsoft.com/office/officeart/2005/8/layout/vList2"/>
    <dgm:cxn modelId="{30B0E381-8A4E-49C2-A2E6-43FCDB5F6B2F}" type="presParOf" srcId="{9BB30720-B53A-487A-90CA-3FB1763E77E7}" destId="{ED16065F-A774-4269-B626-9BA4C35EB29F}" srcOrd="8" destOrd="0" presId="urn:microsoft.com/office/officeart/2005/8/layout/vList2"/>
    <dgm:cxn modelId="{BD255BF5-9987-4334-A524-2328831F7745}" type="presParOf" srcId="{9BB30720-B53A-487A-90CA-3FB1763E77E7}" destId="{D1DD1816-D8E3-4E12-B2EB-475953B19BFB}" srcOrd="9" destOrd="0" presId="urn:microsoft.com/office/officeart/2005/8/layout/vList2"/>
    <dgm:cxn modelId="{0A44930E-8717-4A78-9670-7ADF4CFEB731}" type="presParOf" srcId="{9BB30720-B53A-487A-90CA-3FB1763E77E7}" destId="{47F86DA0-9971-4BD3-99AD-9EA254CA808C}" srcOrd="10" destOrd="0" presId="urn:microsoft.com/office/officeart/2005/8/layout/vList2"/>
    <dgm:cxn modelId="{D4BC8330-B147-48F7-96F1-A4800A5D17CC}" type="presParOf" srcId="{9BB30720-B53A-487A-90CA-3FB1763E77E7}" destId="{FA6171C0-185E-4321-8F2C-1685D9F708FE}" srcOrd="11" destOrd="0" presId="urn:microsoft.com/office/officeart/2005/8/layout/vList2"/>
    <dgm:cxn modelId="{E2FCA6D3-2DB0-4931-B09F-106153C822BA}" type="presParOf" srcId="{9BB30720-B53A-487A-90CA-3FB1763E77E7}" destId="{194962E5-0768-4027-8C18-B23852FB695B}" srcOrd="12" destOrd="0" presId="urn:microsoft.com/office/officeart/2005/8/layout/vList2"/>
    <dgm:cxn modelId="{E30C726C-9C8E-4CB4-9233-3C83D8A58888}" type="presParOf" srcId="{9BB30720-B53A-487A-90CA-3FB1763E77E7}" destId="{AC630D3E-23B3-472B-B942-46437524F5FF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6BAA43-E83E-4E0E-8908-B23E157A0DA2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DAFFADB-9524-4409-89C8-56796A6BFE02}">
      <dgm:prSet phldrT="[Текст]"/>
      <dgm:spPr/>
      <dgm:t>
        <a:bodyPr/>
        <a:lstStyle/>
        <a:p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Анализ рынка</a:t>
          </a:r>
        </a:p>
      </dgm:t>
    </dgm:pt>
    <dgm:pt modelId="{67459751-3DDE-44A9-A1FE-FDAEE39878BB}" type="parTrans" cxnId="{C7E7AA4E-7EA7-45B0-AEF4-8D5D5A0FED3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967596-666A-47A4-9DD2-49B5BB22E0BF}" type="sibTrans" cxnId="{C7E7AA4E-7EA7-45B0-AEF4-8D5D5A0FED3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C0F28C-DF31-4D6B-B512-8CA5AF962153}">
      <dgm:prSet phldrT="[Текст]"/>
      <dgm:spPr/>
      <dgm:t>
        <a:bodyPr/>
        <a:lstStyle/>
        <a:p>
          <a:pPr>
            <a:buNone/>
          </a:pPr>
          <a:r>
            <a:rPr lang="ru-RU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Фронтинг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6CA4E4-5D69-4DE0-AEC6-2690412FE525}" type="parTrans" cxnId="{FB6D8FC9-C112-491A-95FD-F5553CB494E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76A401-5871-4295-BC7E-96E50007BEC6}" type="sibTrans" cxnId="{FB6D8FC9-C112-491A-95FD-F5553CB494E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4A06DE-EB3F-4EB3-9D74-232BA9027E6A}">
      <dgm:prSet phldrT="[Текст]"/>
      <dgm:spPr/>
      <dgm:t>
        <a:bodyPr/>
        <a:lstStyle/>
        <a:p>
          <a:pPr>
            <a:buNone/>
          </a:pPr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Вывод инновации</a:t>
          </a:r>
        </a:p>
      </dgm:t>
    </dgm:pt>
    <dgm:pt modelId="{6584EB30-A4EB-4F87-B643-363D85302D8F}" type="parTrans" cxnId="{B13036A5-BB55-44F9-BC4D-008110FF9CC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1F7C1F-AC4E-476C-A0EB-09206CA4B3D0}" type="sibTrans" cxnId="{B13036A5-BB55-44F9-BC4D-008110FF9CC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0B2FAC-161A-4C17-AEA9-6B05318042F9}">
      <dgm:prSet phldrT="[Текст]" custT="1"/>
      <dgm:spPr/>
      <dgm:t>
        <a:bodyPr/>
        <a:lstStyle/>
        <a:p>
          <a:pPr>
            <a:buNone/>
          </a:pPr>
          <a:r>
            <a: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Сбор полной информации о рынке, конкурентах, потребителях и разработка потенциальной стратегии.</a:t>
          </a:r>
          <a:endParaRPr lang="ru-RU" sz="1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953713-20D9-4394-B8BD-5B6852B43EC8}" type="parTrans" cxnId="{FDC29D18-0722-4F1F-B6B3-F55FD714880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DC67E1-6E74-48E2-94A9-86FA628F5768}" type="sibTrans" cxnId="{FDC29D18-0722-4F1F-B6B3-F55FD714880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C5E797-F711-4107-9A55-06FF1811556E}">
      <dgm:prSet phldrT="[Текст]" custT="1"/>
      <dgm:spPr/>
      <dgm:t>
        <a:bodyPr/>
        <a:lstStyle/>
        <a:p>
          <a:pPr>
            <a:buFont typeface="+mj-lt"/>
            <a:buNone/>
          </a:pPr>
          <a:r>
            <a: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Экспертное исследование рынка и разработка детального плана его захвата, включая позиционирование, ценовую политику, каналы дистрибуции и продвижения.</a:t>
          </a:r>
          <a:endParaRPr lang="ru-RU" sz="1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AD5FC-3861-438D-964F-9221E83B7D74}" type="parTrans" cxnId="{1E737063-8B8B-46FB-B5AE-9400D0D3474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E75002-4D44-45B0-A93D-49B59B9D864C}" type="sibTrans" cxnId="{1E737063-8B8B-46FB-B5AE-9400D0D3474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131CDA-7B3C-4D76-92EB-984174044BFD}">
      <dgm:prSet phldrT="[Текст]" custT="1"/>
      <dgm:spPr/>
      <dgm:t>
        <a:bodyPr/>
        <a:lstStyle/>
        <a:p>
          <a:pPr>
            <a:buFont typeface="+mj-lt"/>
            <a:buNone/>
          </a:pPr>
          <a:r>
            <a: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оптимального момента для выхода на рынок и выбор наиболее эффективных тактик, исходя из конкретной рыночной ситуации.</a:t>
          </a:r>
        </a:p>
      </dgm:t>
    </dgm:pt>
    <dgm:pt modelId="{2F684CD5-FBF3-41B5-8DCB-673800A47856}" type="parTrans" cxnId="{35525BA0-7268-4917-81BC-D9175F2D7C0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8BCE81-CBEF-4862-9CAF-44DF241EB3F2}" type="sibTrans" cxnId="{35525BA0-7268-4917-81BC-D9175F2D7C0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80D9BD-7508-4DB6-8C9B-5E7C28B59072}" type="pres">
      <dgm:prSet presAssocID="{786BAA43-E83E-4E0E-8908-B23E157A0D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99C36-2239-4D35-ADF8-A235D1D2BAC3}" type="pres">
      <dgm:prSet presAssocID="{7DAFFADB-9524-4409-89C8-56796A6BFE02}" presName="composite" presStyleCnt="0"/>
      <dgm:spPr/>
    </dgm:pt>
    <dgm:pt modelId="{6B822998-B3FC-4689-B298-DCFCDB0910DD}" type="pres">
      <dgm:prSet presAssocID="{7DAFFADB-9524-4409-89C8-56796A6BFE0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576D4-A05E-4592-83F9-628EB5EA7013}" type="pres">
      <dgm:prSet presAssocID="{7DAFFADB-9524-4409-89C8-56796A6BFE02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D33E4-B8EF-44CD-A8D3-F73E1A252A21}" type="pres">
      <dgm:prSet presAssocID="{2E967596-666A-47A4-9DD2-49B5BB22E0BF}" presName="space" presStyleCnt="0"/>
      <dgm:spPr/>
    </dgm:pt>
    <dgm:pt modelId="{C2DC5296-A419-4514-BDEC-C8143BC23849}" type="pres">
      <dgm:prSet presAssocID="{F6C0F28C-DF31-4D6B-B512-8CA5AF962153}" presName="composite" presStyleCnt="0"/>
      <dgm:spPr/>
    </dgm:pt>
    <dgm:pt modelId="{9ADA5A9F-5014-4587-AAA1-884DCEB4FBD5}" type="pres">
      <dgm:prSet presAssocID="{F6C0F28C-DF31-4D6B-B512-8CA5AF96215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C8463-A036-46F4-A36A-B5AF6B0D98F2}" type="pres">
      <dgm:prSet presAssocID="{F6C0F28C-DF31-4D6B-B512-8CA5AF962153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9087F-786E-4E5C-840B-AF22A09379F2}" type="pres">
      <dgm:prSet presAssocID="{7176A401-5871-4295-BC7E-96E50007BEC6}" presName="space" presStyleCnt="0"/>
      <dgm:spPr/>
    </dgm:pt>
    <dgm:pt modelId="{9AECFD92-53C0-4033-B34D-9AE6E3E7C66D}" type="pres">
      <dgm:prSet presAssocID="{CE4A06DE-EB3F-4EB3-9D74-232BA9027E6A}" presName="composite" presStyleCnt="0"/>
      <dgm:spPr/>
    </dgm:pt>
    <dgm:pt modelId="{9F423FB4-37A2-4806-90A1-0DBB84B6715A}" type="pres">
      <dgm:prSet presAssocID="{CE4A06DE-EB3F-4EB3-9D74-232BA9027E6A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0FE8F-4D63-45BD-B0A5-57C14AED59B1}" type="pres">
      <dgm:prSet presAssocID="{CE4A06DE-EB3F-4EB3-9D74-232BA9027E6A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BDB2C-36CD-46F4-8EA5-93784001258D}" type="presOf" srcId="{786BAA43-E83E-4E0E-8908-B23E157A0DA2}" destId="{D080D9BD-7508-4DB6-8C9B-5E7C28B59072}" srcOrd="0" destOrd="0" presId="urn:microsoft.com/office/officeart/2005/8/layout/chevron1"/>
    <dgm:cxn modelId="{33E6D5D4-32A5-47C4-B5D8-97B193ACB6B4}" type="presOf" srcId="{F6C0F28C-DF31-4D6B-B512-8CA5AF962153}" destId="{9ADA5A9F-5014-4587-AAA1-884DCEB4FBD5}" srcOrd="0" destOrd="0" presId="urn:microsoft.com/office/officeart/2005/8/layout/chevron1"/>
    <dgm:cxn modelId="{E2D5ACB5-06AF-40E3-AD5A-08C7B7D21500}" type="presOf" srcId="{CE4A06DE-EB3F-4EB3-9D74-232BA9027E6A}" destId="{9F423FB4-37A2-4806-90A1-0DBB84B6715A}" srcOrd="0" destOrd="0" presId="urn:microsoft.com/office/officeart/2005/8/layout/chevron1"/>
    <dgm:cxn modelId="{35525BA0-7268-4917-81BC-D9175F2D7C03}" srcId="{CE4A06DE-EB3F-4EB3-9D74-232BA9027E6A}" destId="{D8131CDA-7B3C-4D76-92EB-984174044BFD}" srcOrd="0" destOrd="0" parTransId="{2F684CD5-FBF3-41B5-8DCB-673800A47856}" sibTransId="{8A8BCE81-CBEF-4862-9CAF-44DF241EB3F2}"/>
    <dgm:cxn modelId="{FB6D8FC9-C112-491A-95FD-F5553CB494E8}" srcId="{786BAA43-E83E-4E0E-8908-B23E157A0DA2}" destId="{F6C0F28C-DF31-4D6B-B512-8CA5AF962153}" srcOrd="1" destOrd="0" parTransId="{296CA4E4-5D69-4DE0-AEC6-2690412FE525}" sibTransId="{7176A401-5871-4295-BC7E-96E50007BEC6}"/>
    <dgm:cxn modelId="{FDC29D18-0722-4F1F-B6B3-F55FD7148804}" srcId="{7DAFFADB-9524-4409-89C8-56796A6BFE02}" destId="{B70B2FAC-161A-4C17-AEA9-6B05318042F9}" srcOrd="0" destOrd="0" parTransId="{D1953713-20D9-4394-B8BD-5B6852B43EC8}" sibTransId="{D1DC67E1-6E74-48E2-94A9-86FA628F5768}"/>
    <dgm:cxn modelId="{C857E96D-A699-43F4-8755-B77A45D511D8}" type="presOf" srcId="{F8C5E797-F711-4107-9A55-06FF1811556E}" destId="{9BDC8463-A036-46F4-A36A-B5AF6B0D98F2}" srcOrd="0" destOrd="0" presId="urn:microsoft.com/office/officeart/2005/8/layout/chevron1"/>
    <dgm:cxn modelId="{A99A5D2B-95E4-4349-B33C-3A97A774A141}" type="presOf" srcId="{7DAFFADB-9524-4409-89C8-56796A6BFE02}" destId="{6B822998-B3FC-4689-B298-DCFCDB0910DD}" srcOrd="0" destOrd="0" presId="urn:microsoft.com/office/officeart/2005/8/layout/chevron1"/>
    <dgm:cxn modelId="{C7E7AA4E-7EA7-45B0-AEF4-8D5D5A0FED39}" srcId="{786BAA43-E83E-4E0E-8908-B23E157A0DA2}" destId="{7DAFFADB-9524-4409-89C8-56796A6BFE02}" srcOrd="0" destOrd="0" parTransId="{67459751-3DDE-44A9-A1FE-FDAEE39878BB}" sibTransId="{2E967596-666A-47A4-9DD2-49B5BB22E0BF}"/>
    <dgm:cxn modelId="{B13036A5-BB55-44F9-BC4D-008110FF9CC1}" srcId="{786BAA43-E83E-4E0E-8908-B23E157A0DA2}" destId="{CE4A06DE-EB3F-4EB3-9D74-232BA9027E6A}" srcOrd="2" destOrd="0" parTransId="{6584EB30-A4EB-4F87-B643-363D85302D8F}" sibTransId="{6B1F7C1F-AC4E-476C-A0EB-09206CA4B3D0}"/>
    <dgm:cxn modelId="{FB0806AC-BC4B-4F15-B7D2-CE4A8085462E}" type="presOf" srcId="{D8131CDA-7B3C-4D76-92EB-984174044BFD}" destId="{4FF0FE8F-4D63-45BD-B0A5-57C14AED59B1}" srcOrd="0" destOrd="0" presId="urn:microsoft.com/office/officeart/2005/8/layout/chevron1"/>
    <dgm:cxn modelId="{739A1E00-2958-4DC7-973A-B4F16A296B61}" type="presOf" srcId="{B70B2FAC-161A-4C17-AEA9-6B05318042F9}" destId="{39E576D4-A05E-4592-83F9-628EB5EA7013}" srcOrd="0" destOrd="0" presId="urn:microsoft.com/office/officeart/2005/8/layout/chevron1"/>
    <dgm:cxn modelId="{1E737063-8B8B-46FB-B5AE-9400D0D34747}" srcId="{F6C0F28C-DF31-4D6B-B512-8CA5AF962153}" destId="{F8C5E797-F711-4107-9A55-06FF1811556E}" srcOrd="0" destOrd="0" parTransId="{836AD5FC-3861-438D-964F-9221E83B7D74}" sibTransId="{FAE75002-4D44-45B0-A93D-49B59B9D864C}"/>
    <dgm:cxn modelId="{AF5B5D14-C382-4CEE-8946-AEFDF352587B}" type="presParOf" srcId="{D080D9BD-7508-4DB6-8C9B-5E7C28B59072}" destId="{4C699C36-2239-4D35-ADF8-A235D1D2BAC3}" srcOrd="0" destOrd="0" presId="urn:microsoft.com/office/officeart/2005/8/layout/chevron1"/>
    <dgm:cxn modelId="{1825D409-A720-40AE-B2B3-4D61441B2C3D}" type="presParOf" srcId="{4C699C36-2239-4D35-ADF8-A235D1D2BAC3}" destId="{6B822998-B3FC-4689-B298-DCFCDB0910DD}" srcOrd="0" destOrd="0" presId="urn:microsoft.com/office/officeart/2005/8/layout/chevron1"/>
    <dgm:cxn modelId="{F457C572-F911-43A6-A9F4-97295E48B1FA}" type="presParOf" srcId="{4C699C36-2239-4D35-ADF8-A235D1D2BAC3}" destId="{39E576D4-A05E-4592-83F9-628EB5EA7013}" srcOrd="1" destOrd="0" presId="urn:microsoft.com/office/officeart/2005/8/layout/chevron1"/>
    <dgm:cxn modelId="{658EACA0-5104-4FE2-BC76-49B18DE63035}" type="presParOf" srcId="{D080D9BD-7508-4DB6-8C9B-5E7C28B59072}" destId="{23ED33E4-B8EF-44CD-A8D3-F73E1A252A21}" srcOrd="1" destOrd="0" presId="urn:microsoft.com/office/officeart/2005/8/layout/chevron1"/>
    <dgm:cxn modelId="{181E7AA2-39FF-42FB-82D6-D98BB100C34F}" type="presParOf" srcId="{D080D9BD-7508-4DB6-8C9B-5E7C28B59072}" destId="{C2DC5296-A419-4514-BDEC-C8143BC23849}" srcOrd="2" destOrd="0" presId="urn:microsoft.com/office/officeart/2005/8/layout/chevron1"/>
    <dgm:cxn modelId="{D73AAB8A-AC19-498E-BC62-CCE2CDA3E3DF}" type="presParOf" srcId="{C2DC5296-A419-4514-BDEC-C8143BC23849}" destId="{9ADA5A9F-5014-4587-AAA1-884DCEB4FBD5}" srcOrd="0" destOrd="0" presId="urn:microsoft.com/office/officeart/2005/8/layout/chevron1"/>
    <dgm:cxn modelId="{0CA49D69-5C59-48B1-8DC1-726D79A5E963}" type="presParOf" srcId="{C2DC5296-A419-4514-BDEC-C8143BC23849}" destId="{9BDC8463-A036-46F4-A36A-B5AF6B0D98F2}" srcOrd="1" destOrd="0" presId="urn:microsoft.com/office/officeart/2005/8/layout/chevron1"/>
    <dgm:cxn modelId="{1963AF96-0659-463B-962B-DF0AAB0ECD64}" type="presParOf" srcId="{D080D9BD-7508-4DB6-8C9B-5E7C28B59072}" destId="{C579087F-786E-4E5C-840B-AF22A09379F2}" srcOrd="3" destOrd="0" presId="urn:microsoft.com/office/officeart/2005/8/layout/chevron1"/>
    <dgm:cxn modelId="{95A1EFD6-A889-4210-B46C-AB67C689C3F8}" type="presParOf" srcId="{D080D9BD-7508-4DB6-8C9B-5E7C28B59072}" destId="{9AECFD92-53C0-4033-B34D-9AE6E3E7C66D}" srcOrd="4" destOrd="0" presId="urn:microsoft.com/office/officeart/2005/8/layout/chevron1"/>
    <dgm:cxn modelId="{3C54B804-B55C-415B-9AB9-2BE3E5F98893}" type="presParOf" srcId="{9AECFD92-53C0-4033-B34D-9AE6E3E7C66D}" destId="{9F423FB4-37A2-4806-90A1-0DBB84B6715A}" srcOrd="0" destOrd="0" presId="urn:microsoft.com/office/officeart/2005/8/layout/chevron1"/>
    <dgm:cxn modelId="{86FECAAD-3B27-4BDA-9BCA-DBAF7D900771}" type="presParOf" srcId="{9AECFD92-53C0-4033-B34D-9AE6E3E7C66D}" destId="{4FF0FE8F-4D63-45BD-B0A5-57C14AED59B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5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9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27600" y="200880"/>
            <a:ext cx="4593600" cy="3173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63640" y="0"/>
            <a:ext cx="378036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24422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ONE_COLUMN_TEXT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27600" y="209160"/>
            <a:ext cx="4669560" cy="1027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230800" y="0"/>
            <a:ext cx="3912840" cy="5150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92215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SECTION_HEADER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49308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6" name="PlaceHolder 2"/>
          <p:cNvSpPr>
            <a:spLocks noGrp="1"/>
          </p:cNvSpPr>
          <p:nvPr>
            <p:ph type="title"/>
          </p:nvPr>
        </p:nvSpPr>
        <p:spPr>
          <a:xfrm>
            <a:off x="3636000" y="2769120"/>
            <a:ext cx="4794480" cy="1834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title"/>
          </p:nvPr>
        </p:nvSpPr>
        <p:spPr>
          <a:xfrm>
            <a:off x="3636000" y="290520"/>
            <a:ext cx="1366920" cy="633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000" b="0" u="none" strike="noStrike">
                <a:solidFill>
                  <a:schemeClr val="lt1"/>
                </a:solidFill>
                <a:effectLst/>
                <a:uFillTx/>
                <a:latin typeface="Carattere"/>
                <a:ea typeface="Carattere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84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USTOM_3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27600" y="240480"/>
            <a:ext cx="5539320" cy="1058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10297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2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4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0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2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5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73B8-AF00-488A-834F-22FFBAF910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8FC8-E222-4071-89E3-67E55C1B6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8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0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3.sv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9.sv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free-png/telegram-logo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122;p28"/>
          <p:cNvCxnSpPr/>
          <p:nvPr/>
        </p:nvCxnSpPr>
        <p:spPr>
          <a:xfrm>
            <a:off x="-5040" y="412668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24000" y="4210200"/>
            <a:ext cx="4590720" cy="514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1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Open Sans"/>
                <a:ea typeface="Open Sans"/>
              </a:rPr>
              <a:t>Эффективные подходы для продвижения и поддержки инноваций на рынке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24000" y="200160"/>
            <a:ext cx="4927938" cy="3171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500" b="0" u="none" strike="noStrike" dirty="0">
                <a:solidFill>
                  <a:schemeClr val="dk1"/>
                </a:solidFill>
                <a:effectLst/>
                <a:uFillTx/>
                <a:latin typeface="Manrope"/>
                <a:ea typeface="Manrope"/>
              </a:rPr>
              <a:t>Маркетинговые методы стимулирования инновационной деятельности</a:t>
            </a:r>
            <a:endParaRPr lang="fr-FR" sz="45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081E431B-075C-0BA2-67E9-48523223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40" y="11880"/>
            <a:ext cx="3421080" cy="5131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19050-978F-417B-4ED9-31E51A921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84DC9018-106F-BB0B-2CD5-0B2C3F95FF65}"/>
              </a:ext>
            </a:extLst>
          </p:cNvPr>
          <p:cNvCxnSpPr/>
          <p:nvPr/>
        </p:nvCxnSpPr>
        <p:spPr>
          <a:xfrm>
            <a:off x="12412" y="1009563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" name="Text 0">
            <a:extLst>
              <a:ext uri="{FF2B5EF4-FFF2-40B4-BE49-F238E27FC236}">
                <a16:creationId xmlns:a16="http://schemas.microsoft.com/office/drawing/2014/main" xmlns="" id="{7F64CD73-1EFA-4811-D5AC-8D1E398A7442}"/>
              </a:ext>
            </a:extLst>
          </p:cNvPr>
          <p:cNvSpPr/>
          <p:nvPr/>
        </p:nvSpPr>
        <p:spPr>
          <a:xfrm>
            <a:off x="184904" y="282784"/>
            <a:ext cx="5178736" cy="7201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Стратегическая роль маркетинга в экосистеме инноваций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AE3645-52FF-6AF5-02CD-CEDCA9ACB821}"/>
              </a:ext>
            </a:extLst>
          </p:cNvPr>
          <p:cNvSpPr txBox="1"/>
          <p:nvPr/>
        </p:nvSpPr>
        <p:spPr>
          <a:xfrm>
            <a:off x="116731" y="1114104"/>
            <a:ext cx="5116749" cy="373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Инновационная стратегия сопряжена с повышением уровня неопределенности результатов и инвестиционных рисков.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Методы, применяемые на стадии разработки, такие как </a:t>
            </a: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концептуальное тестирование, бета-тестирование и пробный маркетинг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, направлены на повышение коммерческой успешности.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Раннее вовлечение маркетинга позволяет проверять гипотезы о рыночном потенциале, собирать обратную связь и корректировать продукт до его полномасштабного запуска, тем самым значительно снижая риски, связанные с дорогостоящими инвестициями в инновации. Таким образом, раннее и глубокое вовлечение маркетинга в процесс НИОКР напрямую коррелирует со снижением коммерческих рисков инновационных проектов.</a:t>
            </a:r>
          </a:p>
        </p:txBody>
      </p:sp>
      <p:pic>
        <p:nvPicPr>
          <p:cNvPr id="113" name="Google Shape;160;p31"/>
          <p:cNvPicPr/>
          <p:nvPr/>
        </p:nvPicPr>
        <p:blipFill>
          <a:blip r:embed="rId2"/>
          <a:srcRect l="38342" r="11026"/>
          <a:stretch/>
        </p:blipFill>
        <p:spPr>
          <a:xfrm>
            <a:off x="5218748" y="-7380"/>
            <a:ext cx="3912840" cy="5150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7230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165;p32"/>
          <p:cNvCxnSpPr/>
          <p:nvPr/>
        </p:nvCxnSpPr>
        <p:spPr>
          <a:xfrm>
            <a:off x="-5040" y="272376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pic>
        <p:nvPicPr>
          <p:cNvPr id="70" name="Google Shape;166;p32"/>
          <p:cNvPicPr/>
          <p:nvPr/>
        </p:nvPicPr>
        <p:blipFill>
          <a:blip r:embed="rId2"/>
          <a:srcRect t="933" b="933"/>
          <a:stretch/>
        </p:blipFill>
        <p:spPr>
          <a:xfrm>
            <a:off x="0" y="0"/>
            <a:ext cx="349308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2"/>
          <p:cNvSpPr>
            <a:spLocks noGrp="1"/>
          </p:cNvSpPr>
          <p:nvPr>
            <p:ph type="title"/>
          </p:nvPr>
        </p:nvSpPr>
        <p:spPr>
          <a:xfrm>
            <a:off x="3638520" y="295200"/>
            <a:ext cx="1371240" cy="63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000" b="0" u="none" strike="noStrike" dirty="0">
                <a:effectLst/>
                <a:uFillTx/>
                <a:latin typeface="Carattere"/>
                <a:ea typeface="Carattere"/>
              </a:rPr>
              <a:t>02</a:t>
            </a:r>
            <a:endParaRPr lang="fr-FR" sz="60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73" name="Google Shape;169;p32"/>
          <p:cNvCxnSpPr/>
          <p:nvPr/>
        </p:nvCxnSpPr>
        <p:spPr>
          <a:xfrm>
            <a:off x="-5040" y="103644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638519" y="2771640"/>
            <a:ext cx="5349837" cy="23718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dirty="0">
                <a:latin typeface="Manrope"/>
                <a:ea typeface="Manrope"/>
              </a:rPr>
              <a:t>Маркетинговые</a:t>
            </a:r>
            <a:r>
              <a:rPr lang="ru-RU" sz="3600" b="0" u="none" strike="noStrike" dirty="0">
                <a:effectLst/>
                <a:uFillTx/>
                <a:latin typeface="Manrope"/>
                <a:ea typeface="Manrope"/>
              </a:rPr>
              <a:t> м</a:t>
            </a:r>
            <a:r>
              <a:rPr lang="fr-FR" sz="3600" b="0" u="none" strike="noStrike" dirty="0">
                <a:effectLst/>
                <a:uFillTx/>
                <a:latin typeface="Manrope"/>
                <a:ea typeface="Manrope"/>
              </a:rPr>
              <a:t>етоды стимулирования </a:t>
            </a:r>
            <a:r>
              <a:rPr lang="ru-RU" sz="3600" b="0" u="none" strike="noStrike" dirty="0">
                <a:effectLst/>
                <a:uFillTx/>
                <a:latin typeface="Manrope"/>
                <a:ea typeface="Manrope"/>
              </a:rPr>
              <a:t>инновационной деятельности</a:t>
            </a:r>
            <a:endParaRPr lang="fr-FR" sz="36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74" name="Google Shape;170;p32"/>
          <p:cNvCxnSpPr/>
          <p:nvPr/>
        </p:nvCxnSpPr>
        <p:spPr>
          <a:xfrm>
            <a:off x="-5040" y="1036440"/>
            <a:ext cx="342720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B4EF55-C79C-C9D7-BDD4-6646DB2B693F}"/>
              </a:ext>
            </a:extLst>
          </p:cNvPr>
          <p:cNvSpPr txBox="1"/>
          <p:nvPr/>
        </p:nvSpPr>
        <p:spPr>
          <a:xfrm>
            <a:off x="3638518" y="1036440"/>
            <a:ext cx="53498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Клиентоориентированный подход как катализатор инноваций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Методы генерации идей и поиска новых рыночных ниш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Фронтирование</a:t>
            </a:r>
            <a:r>
              <a:rPr lang="ru-RU" dirty="0"/>
              <a:t> рынка (</a:t>
            </a:r>
            <a:r>
              <a:rPr lang="ru-RU" dirty="0" err="1"/>
              <a:t>фронтинг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157;p31"/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24000" y="209520"/>
            <a:ext cx="4667040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600" b="0" u="none" strike="noStrike" dirty="0">
                <a:solidFill>
                  <a:schemeClr val="dk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задачи маркетинга инноваций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ED031E7-B9D4-1C71-5A5B-2337DF948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750215"/>
              </p:ext>
            </p:extLst>
          </p:nvPr>
        </p:nvGraphicFramePr>
        <p:xfrm>
          <a:off x="324000" y="1391414"/>
          <a:ext cx="4667040" cy="339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3AD91BD-DE43-CB92-36B0-5AD0C116C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20" y="0"/>
            <a:ext cx="4000000" cy="51428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7C4A0D-14EA-BE4E-B3C1-FC6E7648D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6DC62037-6F2B-2A5C-B84C-1248969D5E86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A00EAFB8-1748-A157-17B1-5EB61DC1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Клиентоориентированный подход как катализатор инноваций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6CC182-DF2B-D7B9-ECE7-0D43ADB16144}"/>
              </a:ext>
            </a:extLst>
          </p:cNvPr>
          <p:cNvSpPr txBox="1"/>
          <p:nvPr/>
        </p:nvSpPr>
        <p:spPr>
          <a:xfrm>
            <a:off x="6546715" y="1384560"/>
            <a:ext cx="25972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Клиентоориентированность — это способность организовывать высококлассное обслуживание клиентов, стратегия, работающая на увеличение прибыли, количества новых и постоянных покупателей, а также их лояльности и доверия к фирме. В контексте инноваций это не просто сервис, а глубокое понимание и предвосхищение потребностей.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532E4E8A-0C3E-795B-1F1A-698DFB4DA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621368"/>
              </p:ext>
            </p:extLst>
          </p:nvPr>
        </p:nvGraphicFramePr>
        <p:xfrm>
          <a:off x="111057" y="1291664"/>
          <a:ext cx="6435658" cy="390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58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0BF06D-10A8-6E6E-B67C-1626D3E8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D85CE6E4-25BE-955F-FE22-7B871D174914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E681F5DA-0EC8-4D96-9B62-4183BF1B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Генерация идей и поиск новых рыночных ниш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097833-DBC1-CF0E-EFAD-2675DCD060CC}"/>
              </a:ext>
            </a:extLst>
          </p:cNvPr>
          <p:cNvSpPr txBox="1"/>
          <p:nvPr/>
        </p:nvSpPr>
        <p:spPr>
          <a:xfrm>
            <a:off x="6546715" y="1384560"/>
            <a:ext cx="25972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Инновационный процесс начинается с генерации идей. Маркетинг играет ключевую роль в этом процессе, предоставляя инструменты для систематического поиска идей и оценки их рыночного потенциала.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49078E8F-650B-7551-23F3-A358EAB2E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223338"/>
              </p:ext>
            </p:extLst>
          </p:nvPr>
        </p:nvGraphicFramePr>
        <p:xfrm>
          <a:off x="111057" y="1291664"/>
          <a:ext cx="6435658" cy="390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1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518AF3-F18C-9C28-D966-2673393B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E29DF88C-F3B1-5B7C-34B4-94411640B5EB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DFB5242B-34F2-92E8-450A-DE95031A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Фронтирование</a:t>
            </a: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рынка (</a:t>
            </a:r>
            <a:r>
              <a:rPr lang="ru-RU" sz="26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фронтинг</a:t>
            </a: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84D72B-242F-13AB-9BA9-810FB6C3F22B}"/>
              </a:ext>
            </a:extLst>
          </p:cNvPr>
          <p:cNvSpPr txBox="1"/>
          <p:nvPr/>
        </p:nvSpPr>
        <p:spPr>
          <a:xfrm>
            <a:off x="6546715" y="1384560"/>
            <a:ext cx="259728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Фронтирование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рынка — это стратегия агрессивного выхода на рынок через тщательное изучение новых сегментов, адаптацию ассортимента и предложение уникальных продуктов, таким образом воздействуя на конкурентную среду и увеличивая долю рынка.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B28DFA32-8D6E-A7EA-8D69-BBC8C92CB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510343"/>
              </p:ext>
            </p:extLst>
          </p:nvPr>
        </p:nvGraphicFramePr>
        <p:xfrm>
          <a:off x="450715" y="996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45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26157" y="94289"/>
            <a:ext cx="7676640" cy="923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b="1" dirty="0"/>
              <a:t>Кейс компании «Простор»</a:t>
            </a:r>
            <a:r>
              <a:rPr lang="ru-RU" dirty="0"/>
              <a:t> 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77" name="Google Shape;177;p33"/>
          <p:cNvCxnSpPr/>
          <p:nvPr/>
        </p:nvCxnSpPr>
        <p:spPr>
          <a:xfrm>
            <a:off x="-19080" y="1286333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C74434-A313-2137-F315-F2E98D0B406E}"/>
              </a:ext>
            </a:extLst>
          </p:cNvPr>
          <p:cNvSpPr txBox="1"/>
          <p:nvPr/>
        </p:nvSpPr>
        <p:spPr>
          <a:xfrm>
            <a:off x="70525" y="1286333"/>
            <a:ext cx="893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Компания занималась производством и продажей соков и напитков, столкнулась с необходимостью расширения ассортимента в условиях растущей конкуренции на рынке безалкогольных напитков. 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272F89-0F45-1FF4-3EF1-3B7633841149}"/>
              </a:ext>
            </a:extLst>
          </p:cNvPr>
          <p:cNvSpPr txBox="1"/>
          <p:nvPr/>
        </p:nvSpPr>
        <p:spPr>
          <a:xfrm>
            <a:off x="206713" y="1809553"/>
            <a:ext cx="8596083" cy="142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подготовки нового продукта «Простор» провела комплексное исследование: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Фокус-группы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в ходе дискуссий с потребителями выяснили, какие вкусовые сочетания наиболее востребованы.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конкурентов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посмотрели, какие продукты уже увеличивают долю участников на рынке и как они позиционируются.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C9ACA0-E77C-FA14-7D7F-8721FC5DC1B7}"/>
              </a:ext>
            </a:extLst>
          </p:cNvPr>
          <p:cNvSpPr txBox="1"/>
          <p:nvPr/>
        </p:nvSpPr>
        <p:spPr>
          <a:xfrm>
            <a:off x="206713" y="3327100"/>
            <a:ext cx="8596082" cy="9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полученных данных компания разработала новую серию натуральных соков с уникальными вкусовыми сочетаниями, которые быстро завоевали популярность. За счёт маркетинговых исследований «Простор» сумел успешно выйти на новые сегменты рынка и увеличить свои продажи на 25% в течение первого года. 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5C8250-7352-8201-1CD8-EB9E50FC5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3" y="456291"/>
            <a:ext cx="2256817" cy="5686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DFF0FF-A59E-3FD0-D90F-2E2B4D1F4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66326E-475A-E1D5-9C7F-0F96F6908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99" b="61042" l="33984" r="65755">
                        <a14:foregroundMark x1="33984" y1="47891" x2="33984" y2="47891"/>
                        <a14:foregroundMark x1="46224" y1="47891" x2="46224" y2="47891"/>
                        <a14:foregroundMark x1="52734" y1="48635" x2="52734" y2="48635"/>
                        <a14:foregroundMark x1="57031" y1="47891" x2="57031" y2="47891"/>
                        <a14:foregroundMark x1="62630" y1="48387" x2="62630" y2="48387"/>
                      </a14:backgroundRemoval>
                    </a14:imgEffect>
                    <a14:imgEffect>
                      <a14:sharpenSoften amount="77000"/>
                    </a14:imgEffect>
                    <a14:imgEffect>
                      <a14:brightnessContrast bright="34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8" t="37565" r="30319" b="36096"/>
          <a:stretch>
            <a:fillRect/>
          </a:stretch>
        </p:blipFill>
        <p:spPr>
          <a:xfrm>
            <a:off x="299294" y="731917"/>
            <a:ext cx="1510456" cy="534721"/>
          </a:xfrm>
          <a:prstGeom prst="rect">
            <a:avLst/>
          </a:prstGeom>
        </p:spPr>
      </p:pic>
      <p:sp>
        <p:nvSpPr>
          <p:cNvPr id="75" name="PlaceHolder 1">
            <a:extLst>
              <a:ext uri="{FF2B5EF4-FFF2-40B4-BE49-F238E27FC236}">
                <a16:creationId xmlns:a16="http://schemas.microsoft.com/office/drawing/2014/main" xmlns="" id="{8F6FDF37-8E5B-0A03-19D8-ACFBB48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03" y="94289"/>
            <a:ext cx="5495393" cy="923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b="1" dirty="0"/>
              <a:t>Кейс «Тинькофф Банка» </a:t>
            </a:r>
            <a:r>
              <a:rPr lang="ru-RU" dirty="0"/>
              <a:t> 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77" name="Google Shape;177;p33">
            <a:extLst>
              <a:ext uri="{FF2B5EF4-FFF2-40B4-BE49-F238E27FC236}">
                <a16:creationId xmlns:a16="http://schemas.microsoft.com/office/drawing/2014/main" xmlns="" id="{7B52DA9F-8703-1C49-927A-E33335AC953E}"/>
              </a:ext>
            </a:extLst>
          </p:cNvPr>
          <p:cNvCxnSpPr/>
          <p:nvPr/>
        </p:nvCxnSpPr>
        <p:spPr>
          <a:xfrm>
            <a:off x="-19080" y="1286333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16296D-614A-34D1-D5EF-B890DDDE4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3" y="94289"/>
            <a:ext cx="2315183" cy="680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9CDE5F-8B3A-E033-39DC-FE6B91667E9F}"/>
              </a:ext>
            </a:extLst>
          </p:cNvPr>
          <p:cNvSpPr txBox="1"/>
          <p:nvPr/>
        </p:nvSpPr>
        <p:spPr>
          <a:xfrm>
            <a:off x="206713" y="1412853"/>
            <a:ext cx="8596083" cy="142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Онлайн-банк проводил регулярные исследования для понимания потребностей клиентов и улучшения сервисов: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Опросы и анкеты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получение отзывов о существующих услугах и потребностях клиентов.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больших данных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использование аналитики для определения тенденций поведения клиентов.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B8A694-DE25-CEC7-125D-505928E416CB}"/>
              </a:ext>
            </a:extLst>
          </p:cNvPr>
          <p:cNvSpPr txBox="1"/>
          <p:nvPr/>
        </p:nvSpPr>
        <p:spPr>
          <a:xfrm>
            <a:off x="206713" y="2968379"/>
            <a:ext cx="8579059" cy="9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полученных данных банк внедрил несколько новых продуктов, включая кредитные карты с уникальными условиями и улучшенные мобильные приложения, что значительно увеличило уровень удовлетворённости клиентов. В результате банк зафиксировал рост числа клиентов на 30% за один год.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1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303FD7-1A41-5C0B-1EEB-A62CBB8E8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>
            <a:extLst>
              <a:ext uri="{FF2B5EF4-FFF2-40B4-BE49-F238E27FC236}">
                <a16:creationId xmlns:a16="http://schemas.microsoft.com/office/drawing/2014/main" xmlns="" id="{B455B15C-1815-37D9-E4C2-6E7A4A28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03" y="94289"/>
            <a:ext cx="5495393" cy="923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b="1" dirty="0"/>
              <a:t>Кейсы «Магнита»  и «Л’Этуаль» 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77" name="Google Shape;177;p33">
            <a:extLst>
              <a:ext uri="{FF2B5EF4-FFF2-40B4-BE49-F238E27FC236}">
                <a16:creationId xmlns:a16="http://schemas.microsoft.com/office/drawing/2014/main" xmlns="" id="{AC92365A-88F5-42EE-4947-6794CC22A6CF}"/>
              </a:ext>
            </a:extLst>
          </p:cNvPr>
          <p:cNvCxnSpPr/>
          <p:nvPr/>
        </p:nvCxnSpPr>
        <p:spPr>
          <a:xfrm>
            <a:off x="-19080" y="1286333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E1CECC-CABA-FC19-A541-3F260F76F46D}"/>
              </a:ext>
            </a:extLst>
          </p:cNvPr>
          <p:cNvSpPr txBox="1"/>
          <p:nvPr/>
        </p:nvSpPr>
        <p:spPr>
          <a:xfrm>
            <a:off x="206712" y="1412853"/>
            <a:ext cx="8596083" cy="12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«Магнит»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крупнейшая российская розничная сеть сначала работала с продуктами питания, затем расширила ассортимент в категории бытовой химии, косметики и товаров для дома. До расширения были проведены исследования конкурентной среды и спроса. Благодаря этому «Магнит» сумел быстро занять новые рыночные ниши и увеличить продажи, укрепив лояльность разных групп клиентов.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C49560-CD97-85BA-6B95-F8684D5BB590}"/>
              </a:ext>
            </a:extLst>
          </p:cNvPr>
          <p:cNvSpPr txBox="1"/>
          <p:nvPr/>
        </p:nvSpPr>
        <p:spPr>
          <a:xfrm>
            <a:off x="206712" y="2899878"/>
            <a:ext cx="8503501" cy="9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«Л’Этуаль»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вначале косметика и парфюмерия, затем расширение за счёт товаров по уходу за кожей и эксклюзивных парфюмерных линий. Компания провела фокус-группы и анализ популярных брендов, что помогло точно подстроиться под нужды покупателей и расширить целевую аудиторию.</a:t>
            </a:r>
            <a:endParaRPr lang="ru-RU" sz="1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CEF3CF-FB31-FDE9-C2DA-6B3B94ACF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6" t="38611" r="9007" b="37589"/>
          <a:stretch>
            <a:fillRect/>
          </a:stretch>
        </p:blipFill>
        <p:spPr>
          <a:xfrm>
            <a:off x="98075" y="94289"/>
            <a:ext cx="2845541" cy="6184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908CAC-0562-5FAE-C8FC-28810EDC9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673983"/>
            <a:ext cx="2805830" cy="6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165;p32"/>
          <p:cNvCxnSpPr/>
          <p:nvPr/>
        </p:nvCxnSpPr>
        <p:spPr>
          <a:xfrm>
            <a:off x="-5040" y="272376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pic>
        <p:nvPicPr>
          <p:cNvPr id="86" name="Google Shape;166;p32"/>
          <p:cNvPicPr/>
          <p:nvPr/>
        </p:nvPicPr>
        <p:blipFill>
          <a:blip r:embed="rId2"/>
          <a:srcRect t="933" b="933"/>
          <a:stretch/>
        </p:blipFill>
        <p:spPr>
          <a:xfrm>
            <a:off x="0" y="0"/>
            <a:ext cx="349308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3638520" y="295200"/>
            <a:ext cx="1371240" cy="63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000" b="0" u="none" strike="noStrike" dirty="0">
                <a:effectLst/>
                <a:uFillTx/>
                <a:latin typeface="Carattere"/>
                <a:ea typeface="Carattere"/>
              </a:rPr>
              <a:t>03</a:t>
            </a:r>
            <a:endParaRPr lang="fr-FR" sz="60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89" name="Google Shape;169;p32"/>
          <p:cNvCxnSpPr/>
          <p:nvPr/>
        </p:nvCxnSpPr>
        <p:spPr>
          <a:xfrm>
            <a:off x="-5040" y="103644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638520" y="2771640"/>
            <a:ext cx="4790880" cy="2275988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0" u="none" strike="noStrike" dirty="0">
                <a:effectLst/>
                <a:uFillTx/>
                <a:latin typeface="Manrope"/>
                <a:ea typeface="Manrope"/>
              </a:rPr>
              <a:t>Маркетинговые стратегии выведения инноваций на рынок</a:t>
            </a:r>
            <a:endParaRPr lang="fr-FR" sz="36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90" name="Google Shape;170;p32"/>
          <p:cNvCxnSpPr/>
          <p:nvPr/>
        </p:nvCxnSpPr>
        <p:spPr>
          <a:xfrm>
            <a:off x="-5040" y="1036440"/>
            <a:ext cx="342720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58B488-99DE-7FBA-68AE-E8F01F728479}"/>
              </a:ext>
            </a:extLst>
          </p:cNvPr>
          <p:cNvSpPr txBox="1"/>
          <p:nvPr/>
        </p:nvSpPr>
        <p:spPr>
          <a:xfrm>
            <a:off x="3638520" y="1140120"/>
            <a:ext cx="5505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стратегии маркетинга — ключевой этап, который формирует цели инновационной деятельности, выбор средств для их достижения и источников финансирования в рамках общей стратегии предприятия.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/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1ED857-986E-435B-87AF-0396A746505D}"/>
              </a:ext>
            </a:extLst>
          </p:cNvPr>
          <p:cNvSpPr txBox="1"/>
          <p:nvPr/>
        </p:nvSpPr>
        <p:spPr>
          <a:xfrm>
            <a:off x="3414409" y="1353417"/>
            <a:ext cx="557719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доклад призван систематизировать и глубоко проанализировать маркетинговые методы, способствующие активизации инновационной деятельности. Он разработан специально для круглого стола Московской Торгово-промышленной палаты (МТТП) от имени Гильдии Маркетологов, курирующей Подкомитет по маркетингу в МТТП.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57805262-3B4A-4D98-1A70-81F54095D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6206"/>
          <a:stretch>
            <a:fillRect/>
          </a:stretch>
        </p:blipFill>
        <p:spPr bwMode="auto">
          <a:xfrm>
            <a:off x="152400" y="1391411"/>
            <a:ext cx="1566154" cy="16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этой презентации</a:t>
            </a:r>
            <a:endParaRPr lang="fr-FR" sz="2600" b="0" u="none" strike="noStrike" dirty="0">
              <a:solidFill>
                <a:schemeClr val="dk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66327E-8E7E-804C-44F4-C56923148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61" y="1467451"/>
            <a:ext cx="1527961" cy="15189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C0A5C7-CA37-6F8F-DA5E-02C3CC141CD0}"/>
              </a:ext>
            </a:extLst>
          </p:cNvPr>
          <p:cNvSpPr txBox="1"/>
          <p:nvPr/>
        </p:nvSpPr>
        <p:spPr>
          <a:xfrm>
            <a:off x="152400" y="3103514"/>
            <a:ext cx="883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МТТП является крупнейшим объединением предпринимателей столицы России, целью которой является поддержка московского бизнеса и содействие развитию предпринимательства в Москве, а также построение эффективных отношений между бизнесом и правительством. Миссия Гильдии Маркетологов заключается в профессиональном росте маркетологов и развитии маркетинга, включая проведение дискуссий, круглых столов и совместную реализацию проектов. 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BB5156-176A-01DD-D206-8B257B2B47BB}"/>
              </a:ext>
            </a:extLst>
          </p:cNvPr>
          <p:cNvSpPr txBox="1"/>
          <p:nvPr/>
        </p:nvSpPr>
        <p:spPr>
          <a:xfrm>
            <a:off x="152400" y="4714911"/>
            <a:ext cx="8719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Объединение усилий МТТП и ГМ даст синергетический эффект в развитии инноваций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A81733-B51D-7F7F-B82D-9788F137F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D2FBC2E4-1327-251E-1A10-2935CD784A1B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CAA1CD2E-69AC-A99F-D87C-721EB00E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разработки и реализации инновационной маркетинговой стратегии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1EE119-7FAB-F5C2-6ED2-9EB42EC5AF0A}"/>
              </a:ext>
            </a:extLst>
          </p:cNvPr>
          <p:cNvSpPr txBox="1"/>
          <p:nvPr/>
        </p:nvSpPr>
        <p:spPr>
          <a:xfrm>
            <a:off x="159638" y="1596848"/>
            <a:ext cx="8547625" cy="3337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Генерирование идей:</a:t>
            </a:r>
            <a:r>
              <a:rPr lang="ru-RU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Активное участие маркетинга в поиске идей, отвечающих рыночным потребностям.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Отбор идей:</a:t>
            </a:r>
            <a:r>
              <a:rPr lang="ru-RU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Оценка рыночного потенциала идей, их соответствия стратегии компании и ресурсам.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Разработка концепции товара и его проверка:</a:t>
            </a:r>
            <a:r>
              <a:rPr lang="ru-RU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Создание детального описания продукта/услуги и тестирование его привлекательности для целевой аудитории.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Разработка стратегии маркетинга:</a:t>
            </a:r>
            <a:r>
              <a:rPr lang="ru-RU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Определение целевых рынков, позиционирования, ценовой политики, каналов дистрибуции и коммуникационной стратегии.</a:t>
            </a:r>
          </a:p>
        </p:txBody>
      </p:sp>
    </p:spTree>
    <p:extLst>
      <p:ext uri="{BB962C8B-B14F-4D97-AF65-F5344CB8AC3E}">
        <p14:creationId xmlns:p14="http://schemas.microsoft.com/office/powerpoint/2010/main" val="1601942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87C00A-B03E-4D3D-6B1D-7BEA0FA3B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4DA59289-D813-BF65-0B97-F0E133747E32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7AC0D317-9AEF-EC66-2375-50721EAB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тестирования продукта и рынка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A3BB96-2541-60D7-90B5-148ADFDD982A}"/>
              </a:ext>
            </a:extLst>
          </p:cNvPr>
          <p:cNvSpPr txBox="1"/>
          <p:nvPr/>
        </p:nvSpPr>
        <p:spPr>
          <a:xfrm>
            <a:off x="122062" y="1384560"/>
            <a:ext cx="8547626" cy="3530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Концептуальное тестирование: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концепции продукта на целевой аудитории до его физического создания. Помогает понять, насколько идея продукта привлекательна и соответствует ли она потребностям.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Бета-тестирование (полевая проверка):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Тестирование рабочего прототипа или ранней версии продукта реальными пользователями в их естественной среде. Позволяет выявить ошибки, собрать обратную связь по функционалу и удобству использования.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Пробный маркетинг (тестирование рынка):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продукта на ограниченном рынке для проверки всего маркетингового плана (продвижение, дистрибуция, ценообразование) и реакции потребителей перед полномасштабным запуском.</a:t>
            </a:r>
          </a:p>
        </p:txBody>
      </p:sp>
    </p:spTree>
    <p:extLst>
      <p:ext uri="{BB962C8B-B14F-4D97-AF65-F5344CB8AC3E}">
        <p14:creationId xmlns:p14="http://schemas.microsoft.com/office/powerpoint/2010/main" val="122196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3D88A3-1EE8-895E-ACD0-7408AD0A9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910F2F10-5153-FC9A-8C82-038B7F42A64B}"/>
              </a:ext>
            </a:extLst>
          </p:cNvPr>
          <p:cNvCxnSpPr/>
          <p:nvPr/>
        </p:nvCxnSpPr>
        <p:spPr>
          <a:xfrm>
            <a:off x="-38160" y="810228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3204217E-7FEE-8919-BACE-8DC631BA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600708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неопределённостью и рисками инноваций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159ACA-7758-C985-39FF-EAA7B216D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" y="810228"/>
            <a:ext cx="9110880" cy="43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65;p32"/>
          <p:cNvCxnSpPr/>
          <p:nvPr/>
        </p:nvCxnSpPr>
        <p:spPr>
          <a:xfrm>
            <a:off x="-5040" y="272376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104" name="PlaceHolder 2"/>
          <p:cNvSpPr>
            <a:spLocks noGrp="1"/>
          </p:cNvSpPr>
          <p:nvPr>
            <p:ph type="title"/>
          </p:nvPr>
        </p:nvSpPr>
        <p:spPr>
          <a:xfrm>
            <a:off x="3638520" y="295200"/>
            <a:ext cx="1371240" cy="63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000" b="0" u="none" strike="noStrike" dirty="0">
                <a:effectLst/>
                <a:uFillTx/>
                <a:latin typeface="Carattere"/>
                <a:ea typeface="Carattere"/>
              </a:rPr>
              <a:t>04</a:t>
            </a:r>
            <a:endParaRPr lang="fr-FR" sz="60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105" name="Google Shape;169;p32"/>
          <p:cNvCxnSpPr/>
          <p:nvPr/>
        </p:nvCxnSpPr>
        <p:spPr>
          <a:xfrm>
            <a:off x="-5040" y="103644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638520" y="2771640"/>
            <a:ext cx="5135090" cy="23715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0" u="none" strike="noStrike" dirty="0">
                <a:effectLst/>
                <a:uFillTx/>
                <a:latin typeface="Manrope"/>
                <a:ea typeface="Manrope"/>
              </a:rPr>
              <a:t>Современные тренды и технологии, трансформирующие маркетинг инноваций</a:t>
            </a:r>
            <a:endParaRPr lang="fr-FR" sz="40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106" name="Google Shape;170;p32"/>
          <p:cNvCxnSpPr/>
          <p:nvPr/>
        </p:nvCxnSpPr>
        <p:spPr>
          <a:xfrm>
            <a:off x="-5040" y="1036440"/>
            <a:ext cx="342720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705B22-C98E-F652-D683-A21803EC4DA9}"/>
              </a:ext>
            </a:extLst>
          </p:cNvPr>
          <p:cNvSpPr txBox="1"/>
          <p:nvPr/>
        </p:nvSpPr>
        <p:spPr>
          <a:xfrm>
            <a:off x="3871405" y="1185433"/>
            <a:ext cx="5135090" cy="1385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Современный маркетинг инноваций активно интегрирует передовые технологии и подходы, значительно расширяя свои возможности и повышая эффективность стимулирования инновационной деятельности.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C656BB-F055-9D8B-3175-2753CFB0A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42" y="643"/>
            <a:ext cx="3704762" cy="51428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A95CEF-6A58-C1D4-93CC-7E7E39EB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5F8F5512-01CE-ECED-31FA-49B28A380449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9F551C1B-668A-092F-1F8E-97EFF6C2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Влияние генеративного искусственного интеллекта на создание контента и персонализацию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80E937-2EB1-124C-B2C1-0F17231F4070}"/>
              </a:ext>
            </a:extLst>
          </p:cNvPr>
          <p:cNvSpPr txBox="1"/>
          <p:nvPr/>
        </p:nvSpPr>
        <p:spPr>
          <a:xfrm>
            <a:off x="122062" y="1326685"/>
            <a:ext cx="8749564" cy="363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Генеративные ИИ становятся незаменимыми инструментами для создания контента, разработки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персонализированных маркетинговых кампаний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прогнозирования потребностей клиентов.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применение включает автоматическую генерацию текстов для рекламных объявлений, статей, постов в социальных сетях, а также создание изображений и видео. Например,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онлайн-магазины одежды используют ИИ для предложения индивидуальных рекомендаций и визуализации товаров на основе стиля клиента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инноваций это означает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ускорение процесса создания и тестирования маркетинговых материалов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 позволяет быстрее адаптироваться к рыночным изменениям и предлагать </a:t>
            </a:r>
            <a:r>
              <a:rPr lang="ru-RU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гиперперсонализированные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решения, что критично для продвижения новинок.</a:t>
            </a:r>
          </a:p>
        </p:txBody>
      </p:sp>
    </p:spTree>
    <p:extLst>
      <p:ext uri="{BB962C8B-B14F-4D97-AF65-F5344CB8AC3E}">
        <p14:creationId xmlns:p14="http://schemas.microsoft.com/office/powerpoint/2010/main" val="3026281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020F3B-6749-04FF-BDF9-A6331EBCB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C8B79BBF-FEA4-51FE-C0E5-2C1FD72F4CCC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F72524A0-75F6-5FF4-D6F0-87153431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4906800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Гиперперсонализация</a:t>
            </a: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3.0: переход от данных к эмоциям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4640C1-07C1-4D78-A5E9-31A4E65F8C9E}"/>
              </a:ext>
            </a:extLst>
          </p:cNvPr>
          <p:cNvSpPr txBox="1"/>
          <p:nvPr/>
        </p:nvSpPr>
        <p:spPr>
          <a:xfrm>
            <a:off x="122062" y="1326685"/>
            <a:ext cx="5155994" cy="343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ct val="150000"/>
              <a:tabLst>
                <a:tab pos="45720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Этот тренд поднимает персонализацию на новый уровень, выходя за рамки простого анализа данных. ИИ позволяет учитывать эмоциональное состояние клиентов для создания опыта, основанного на чувствах.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150000"/>
              <a:tabLst>
                <a:tab pos="45720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"умные" витрины, которые меняются в зависимости от настроения прохожих, и голосовые помощники, подстраивающиеся под тон общения. Этот подход позволяет создавать высоко персонализированные решения и контент.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150000"/>
              <a:tabLst>
                <a:tab pos="45720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Эмоциональный маркетинг способен преодолеть сопротивление новому.</a:t>
            </a:r>
          </a:p>
        </p:txBody>
      </p:sp>
      <p:pic>
        <p:nvPicPr>
          <p:cNvPr id="81" name="Google Shape;160;p31"/>
          <p:cNvPicPr/>
          <p:nvPr/>
        </p:nvPicPr>
        <p:blipFill>
          <a:blip r:embed="rId2"/>
          <a:srcRect l="38342" r="11026"/>
          <a:stretch/>
        </p:blipFill>
        <p:spPr>
          <a:xfrm>
            <a:off x="5230800" y="0"/>
            <a:ext cx="3912840" cy="5150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85173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DD8AC7-BA0A-9F26-D63A-A84F41DAD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06D6919C-147E-37AC-1665-F7F9E225371C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A9B87CDA-0142-D436-FA63-FA9CAF54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4906800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Виртуализация, AR/VR в продвижении инноваций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17FE65-41DB-BD11-DFBF-E2136322743F}"/>
              </a:ext>
            </a:extLst>
          </p:cNvPr>
          <p:cNvSpPr txBox="1"/>
          <p:nvPr/>
        </p:nvSpPr>
        <p:spPr>
          <a:xfrm>
            <a:off x="122062" y="1326685"/>
            <a:ext cx="515599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дополненной (AR) и виртуальной (VR) реальности позволяют виртуально примерять товары. Например, бренды Gucci и Nike предлагают виртуальные коллекции, а приложение IKEA позволяет расставлять мебель.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Компании, использующие виртуальные примерочные, отмечают увеличение конверсии до 25%.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технологии создают иммерсивный опыт взаимодействия с продуктами до их физического появления, снижая барьеры и позволяя демонстрировать сложные инновации в интерактивной форме.</a:t>
            </a:r>
          </a:p>
        </p:txBody>
      </p:sp>
      <p:pic>
        <p:nvPicPr>
          <p:cNvPr id="97" name="Google Shape;160;p31"/>
          <p:cNvPicPr/>
          <p:nvPr/>
        </p:nvPicPr>
        <p:blipFill>
          <a:blip r:embed="rId2"/>
          <a:srcRect l="38342" r="11026"/>
          <a:stretch/>
        </p:blipFill>
        <p:spPr>
          <a:xfrm>
            <a:off x="5230800" y="0"/>
            <a:ext cx="3912840" cy="5150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3100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3AAC50-A576-7D54-A2C0-50D99508F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D713081D-B0D5-55E7-095D-5B85076400AF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5B8D160E-ED16-AEFF-7093-0A844869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009772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коротких видеоформатов и пользовательского контента (UGC) в распространении инноваций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4A0C44-AEEB-2396-84D7-1A486854095E}"/>
              </a:ext>
            </a:extLst>
          </p:cNvPr>
          <p:cNvSpPr txBox="1"/>
          <p:nvPr/>
        </p:nvSpPr>
        <p:spPr>
          <a:xfrm>
            <a:off x="122062" y="1326685"/>
            <a:ext cx="57810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Короткие форматы видео являются ключевым трендом благодаря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высокому вовлечению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аудитории. Пользовательский контент остается одним из самых надежных каналов продвижения. Примеры включают вирусные рекламные кампании и мотивирование клиентов делиться видеообзорами и отзывами. Для инноваций UGC и короткие видео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создают эффект "сарафанного радио"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повышают достоверность информации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 критически важно для новых продуктов, требующих социального доказательства и быстрого распространения информации в условиях высокой конкуренции и информационного шума.</a:t>
            </a:r>
          </a:p>
        </p:txBody>
      </p:sp>
      <p:pic>
        <p:nvPicPr>
          <p:cNvPr id="3" name="Рисунок 2" descr="Видеокамера">
            <a:extLst>
              <a:ext uri="{FF2B5EF4-FFF2-40B4-BE49-F238E27FC236}">
                <a16:creationId xmlns:a16="http://schemas.microsoft.com/office/drawing/2014/main" xmlns="" id="{B767F291-BD29-EEAF-036F-1D968A5E6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13990" y="1767309"/>
            <a:ext cx="914400" cy="914400"/>
          </a:xfrm>
          <a:prstGeom prst="rect">
            <a:avLst/>
          </a:prstGeom>
        </p:spPr>
      </p:pic>
      <p:pic>
        <p:nvPicPr>
          <p:cNvPr id="6" name="Рисунок 5" descr="Хлопушка-нумератор">
            <a:extLst>
              <a:ext uri="{FF2B5EF4-FFF2-40B4-BE49-F238E27FC236}">
                <a16:creationId xmlns:a16="http://schemas.microsoft.com/office/drawing/2014/main" xmlns="" id="{00E3AAE9-D710-C3CB-E821-50AB24FF4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1620" y="3526191"/>
            <a:ext cx="914400" cy="914400"/>
          </a:xfrm>
          <a:prstGeom prst="rect">
            <a:avLst/>
          </a:prstGeom>
        </p:spPr>
      </p:pic>
      <p:pic>
        <p:nvPicPr>
          <p:cNvPr id="8" name="Рисунок 7" descr="Мультимедийная презентация">
            <a:extLst>
              <a:ext uri="{FF2B5EF4-FFF2-40B4-BE49-F238E27FC236}">
                <a16:creationId xmlns:a16="http://schemas.microsoft.com/office/drawing/2014/main" xmlns="" id="{589DFB3F-E898-CEA4-D08C-F6E239BC0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39290" y="25383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73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566412-D8A3-43C1-C801-8B09F0067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76DF50F4-DAA3-38B0-35A0-F1758AA4AE48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6F23A249-703A-FA72-4130-3F0C5FC1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009772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Оптимизация под голосовой поиск и новые каналы коммуникации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C4321D-DDE5-F666-77ED-472DFFE59AD1}"/>
              </a:ext>
            </a:extLst>
          </p:cNvPr>
          <p:cNvSpPr txBox="1"/>
          <p:nvPr/>
        </p:nvSpPr>
        <p:spPr>
          <a:xfrm>
            <a:off x="122062" y="1488730"/>
            <a:ext cx="5781028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Прогнозируется, что в 2025 году половина интернет-запросов будет осуществляться через голосовых помощников. Компании адаптируют свой контент для голосового поиска, оптимизируя его под длинные запросы и специфические вопросы. Крупные ритейлеры уже внедряют функции голосового заказа через умные колонки. 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новых каналов коммуникации выделяются Telegram (с ростом маркетплейсов и ботов),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Twitch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(стримы и интеграция с брендами)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Tenchat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(для B2B-продвижения).</a:t>
            </a:r>
          </a:p>
        </p:txBody>
      </p:sp>
      <p:pic>
        <p:nvPicPr>
          <p:cNvPr id="3" name="Рисунок 2" descr="Подкаст">
            <a:extLst>
              <a:ext uri="{FF2B5EF4-FFF2-40B4-BE49-F238E27FC236}">
                <a16:creationId xmlns:a16="http://schemas.microsoft.com/office/drawing/2014/main" xmlns="" id="{83692335-FB17-4F2D-183B-FB12F213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313990" y="1767309"/>
            <a:ext cx="914400" cy="914400"/>
          </a:xfrm>
          <a:prstGeom prst="rect">
            <a:avLst/>
          </a:prstGeom>
        </p:spPr>
      </p:pic>
      <p:pic>
        <p:nvPicPr>
          <p:cNvPr id="6" name="Рисунок 5" descr="Динамики">
            <a:extLst>
              <a:ext uri="{FF2B5EF4-FFF2-40B4-BE49-F238E27FC236}">
                <a16:creationId xmlns:a16="http://schemas.microsoft.com/office/drawing/2014/main" xmlns="" id="{BF6374C5-C10D-B213-AA82-7B2A2D6A9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881620" y="3526191"/>
            <a:ext cx="914400" cy="914400"/>
          </a:xfrm>
          <a:prstGeom prst="rect">
            <a:avLst/>
          </a:prstGeom>
        </p:spPr>
      </p:pic>
      <p:pic>
        <p:nvPicPr>
          <p:cNvPr id="8" name="Рисунок 7" descr="Голос">
            <a:extLst>
              <a:ext uri="{FF2B5EF4-FFF2-40B4-BE49-F238E27FC236}">
                <a16:creationId xmlns:a16="http://schemas.microsoft.com/office/drawing/2014/main" xmlns="" id="{37AAAD58-E793-3A11-0D7E-EBC33FBBD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39290" y="25383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8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B43078-4251-0D12-88FA-1D436E041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B8543941-D0D9-7653-7B95-B7B90297C50B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F1DC18C7-4913-EB23-8279-9FCC1156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4786380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 через сообщества как инструмент стимулирования инноваций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6AC2AC-9EA0-F43E-FAB0-DA55EBE09C97}"/>
              </a:ext>
            </a:extLst>
          </p:cNvPr>
          <p:cNvSpPr txBox="1"/>
          <p:nvPr/>
        </p:nvSpPr>
        <p:spPr>
          <a:xfrm>
            <a:off x="122062" y="1384555"/>
            <a:ext cx="498831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сообществ вокруг бренда становится важнее агрессивных продаж.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Фокус смещается на общие ценности для привлечения аудитории, которая их разделяет. 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включают компанию «Сбер», активно продвигающую цифровые экосистемы и социализацию, и «Яндекс», регулярно организующий мероприятия 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хакатоны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своих пользователей.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Лояльные сообщества становятся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ранними приверженцами инноваций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предоставляют ценную обратную связь и выступают в роли амбассадоров бренда, что снижает затраты на продвижение и ускоряет принятие инноваций.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C99833-DDC5-C7FB-497A-D028DBDC4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9404"/>
            <a:ext cx="4000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FB6E28-77B4-3729-22DF-334667488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AAEE0F6B-AB55-D17D-16C7-17F3891B9B9C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143B91E5-E2B2-3A34-575A-730247AB5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524695"/>
              </p:ext>
            </p:extLst>
          </p:nvPr>
        </p:nvGraphicFramePr>
        <p:xfrm>
          <a:off x="152400" y="1238039"/>
          <a:ext cx="5078400" cy="383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3C00A7-56DD-AFB7-0A5F-FE526945EDEE}"/>
              </a:ext>
            </a:extLst>
          </p:cNvPr>
          <p:cNvSpPr txBox="1"/>
          <p:nvPr/>
        </p:nvSpPr>
        <p:spPr>
          <a:xfrm>
            <a:off x="5313734" y="1353417"/>
            <a:ext cx="3677866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Инновации представляют собой фундаментальный двигатель экономического роста, повышения производительности и обеспечения конкурентоспособности на глобальных рынках. В условиях динамично меняющегося мира способность компаний и стран генерировать, внедрять и масштабировать инновации становится ключевым фактором выживания и процветания. </a:t>
            </a:r>
            <a:endParaRPr lang="ru-RU" sz="1700" dirty="0"/>
          </a:p>
        </p:txBody>
      </p: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D650E634-BC77-93E6-7942-869E90CB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Manrope"/>
                <a:ea typeface="Manrope"/>
              </a:rPr>
              <a:t>Влияние инноваций на конкурентоспособность</a:t>
            </a:r>
            <a:endParaRPr lang="fr-FR" sz="26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000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6B75F2C-4737-5DBD-CDFA-D999FE3A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65;p32">
            <a:extLst>
              <a:ext uri="{FF2B5EF4-FFF2-40B4-BE49-F238E27FC236}">
                <a16:creationId xmlns:a16="http://schemas.microsoft.com/office/drawing/2014/main" xmlns="" id="{8EDFD07D-F234-C940-EDCA-B695F6BB000A}"/>
              </a:ext>
            </a:extLst>
          </p:cNvPr>
          <p:cNvCxnSpPr/>
          <p:nvPr/>
        </p:nvCxnSpPr>
        <p:spPr>
          <a:xfrm>
            <a:off x="-5040" y="272376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104" name="PlaceHolder 2">
            <a:extLst>
              <a:ext uri="{FF2B5EF4-FFF2-40B4-BE49-F238E27FC236}">
                <a16:creationId xmlns:a16="http://schemas.microsoft.com/office/drawing/2014/main" xmlns="" id="{E90AB6FB-E2FA-9CC6-957D-BF04C09E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520" y="295200"/>
            <a:ext cx="1371240" cy="63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000" b="0" u="none" strike="noStrike" dirty="0">
                <a:effectLst/>
                <a:uFillTx/>
                <a:latin typeface="Carattere"/>
                <a:ea typeface="Carattere"/>
              </a:rPr>
              <a:t>0</a:t>
            </a:r>
            <a:r>
              <a:rPr lang="ru-RU" sz="6000" b="0" u="none" strike="noStrike" dirty="0">
                <a:effectLst/>
                <a:uFillTx/>
                <a:latin typeface="Carattere"/>
                <a:ea typeface="Carattere"/>
              </a:rPr>
              <a:t>5</a:t>
            </a:r>
            <a:endParaRPr lang="fr-FR" sz="60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105" name="Google Shape;169;p32">
            <a:extLst>
              <a:ext uri="{FF2B5EF4-FFF2-40B4-BE49-F238E27FC236}">
                <a16:creationId xmlns:a16="http://schemas.microsoft.com/office/drawing/2014/main" xmlns="" id="{E3AA773B-0C97-C9AF-7B7C-E9EAF9853397}"/>
              </a:ext>
            </a:extLst>
          </p:cNvPr>
          <p:cNvCxnSpPr/>
          <p:nvPr/>
        </p:nvCxnSpPr>
        <p:spPr>
          <a:xfrm>
            <a:off x="-5040" y="103644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103" name="PlaceHolder 1">
            <a:extLst>
              <a:ext uri="{FF2B5EF4-FFF2-40B4-BE49-F238E27FC236}">
                <a16:creationId xmlns:a16="http://schemas.microsoft.com/office/drawing/2014/main" xmlns="" id="{58F85DF7-7B1C-30B4-533C-AE553459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520" y="2771640"/>
            <a:ext cx="5135090" cy="23715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0" u="none" strike="noStrike" dirty="0">
                <a:effectLst/>
                <a:uFillTx/>
                <a:latin typeface="Manrope"/>
                <a:ea typeface="Manrope"/>
              </a:rPr>
              <a:t>Барьеры для инновационной деятельности в России и пути их преодоления</a:t>
            </a:r>
            <a:endParaRPr lang="fr-FR" sz="40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106" name="Google Shape;170;p32">
            <a:extLst>
              <a:ext uri="{FF2B5EF4-FFF2-40B4-BE49-F238E27FC236}">
                <a16:creationId xmlns:a16="http://schemas.microsoft.com/office/drawing/2014/main" xmlns="" id="{CEDE549A-C536-22C4-18CD-6F502ED47CE6}"/>
              </a:ext>
            </a:extLst>
          </p:cNvPr>
          <p:cNvCxnSpPr/>
          <p:nvPr/>
        </p:nvCxnSpPr>
        <p:spPr>
          <a:xfrm>
            <a:off x="-5040" y="1036440"/>
            <a:ext cx="342720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6A57CB-81DF-6DF2-DAE6-E4FE67C383F3}"/>
              </a:ext>
            </a:extLst>
          </p:cNvPr>
          <p:cNvSpPr txBox="1"/>
          <p:nvPr/>
        </p:nvSpPr>
        <p:spPr>
          <a:xfrm>
            <a:off x="3840275" y="1348179"/>
            <a:ext cx="5135090" cy="106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Экономические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Организационные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Культурные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2880E1-301B-A1D5-E559-98EB4F74B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3879"/>
          <a:stretch>
            <a:fillRect/>
          </a:stretch>
        </p:blipFill>
        <p:spPr>
          <a:xfrm>
            <a:off x="0" y="-360"/>
            <a:ext cx="36716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92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06C763-3444-1CD2-AAC8-DB763515D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DB2FBE5D-8157-59CF-DEA5-A7ADFB6A3A16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F89045BA-C5CB-8AEC-E764-2EFF4FA3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012604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Экономические барьеры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7A085E-EFED-363C-0608-79EF9C643F4C}"/>
              </a:ext>
            </a:extLst>
          </p:cNvPr>
          <p:cNvSpPr txBox="1"/>
          <p:nvPr/>
        </p:nvSpPr>
        <p:spPr>
          <a:xfrm>
            <a:off x="122062" y="1384555"/>
            <a:ext cx="8691198" cy="383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Отсутствие четких стандартов и определений инноваций.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Один из ключевых барьеров для развития инноваций в России — отсутствие государственных и отраслевых стандартов, которые бы четко определяли, что считается инновацией. Это создает неопределенность для компаний и инвесторов.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Недостаточность финансирования и высокие риски.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Предприятия часто не имеют собственных средств на финансирование разработок, а возможность привлечения внешних средств ограничена из-за высокой стоимости внедрения и освоения нововведений, а также долгосрочности вложений. У кредиторов нет гарантии возврата ссуд, поскольку инновационная деятельность подвержена гораздо большему числу рисков, чем инвестиционная.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Низкий инновационный потенциал малых инновационных предприятий.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Малые предприятия, которые могли бы быть двигателями инноваций, часто имеют низкий потенциал, что проявляется в низкой эффективности деятельности, высоких затратах и низкой прибыли.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Неумение использовать новые цифровые решения.</a:t>
            </a:r>
            <a:r>
              <a:rPr lang="ru-RU" sz="1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Многие компании не умеют эффективно использовать новые цифровые инструменты, что снижает их инновационную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1566663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47448F-D133-A551-97C4-E06BDF3CA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2AF0048E-2E50-BE4D-3F53-86411EDEE4ED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42E5384B-5E7B-7289-B106-9029715F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012604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Организационные барьеры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6EABF5-D9CB-C5CB-0521-2E472C4F33FA}"/>
              </a:ext>
            </a:extLst>
          </p:cNvPr>
          <p:cNvSpPr txBox="1"/>
          <p:nvPr/>
        </p:nvSpPr>
        <p:spPr>
          <a:xfrm>
            <a:off x="122062" y="1384555"/>
            <a:ext cx="8691198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Отсутствие действующего законодательства.</a:t>
            </a: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Отсутствие закона "Об инновационной деятельности" и других нормативных актов создает споры и непонимание между правительством, учеными и предприятиями относительно понятий инновационного развития и инновационной продукции.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Недостаточность нынешней производственной базы.</a:t>
            </a: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Отсутствие у российских предприятий современной базы для внедрения разработок из-за износа или отсутствия необходимого оборудования. Высокая ресурсоемкость и энергоемкость производства, усугубляемые износом основного капитала, делают экономику </a:t>
            </a:r>
            <a:r>
              <a:rPr lang="ru-RU" sz="1600" kern="100" dirty="0"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слабо </a:t>
            </a: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восприимчивой к инвестициям в исследования и разработки.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54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7E7BD4-D601-945E-4E7C-062A5CFB3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C2572934-8553-B767-A6FE-FE27775075BC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264AE143-E7D5-338A-92A0-BB9F2483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012604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Культурные барьеры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0C331D-3E20-CE55-AFCB-87E9DB2D5E78}"/>
              </a:ext>
            </a:extLst>
          </p:cNvPr>
          <p:cNvSpPr txBox="1"/>
          <p:nvPr/>
        </p:nvSpPr>
        <p:spPr>
          <a:xfrm>
            <a:off x="122062" y="1384555"/>
            <a:ext cx="8691198" cy="2645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Сопротивление инновациям.</a:t>
            </a: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Феномен сопротивления инновациям часто возникает из-за страха перед всем новым, особенно в кризисные моменты, когда наблюдается социально-психологическая нестабильность. Инвесторы также могут придерживать новые, более эффективные технологии, пока не окупятся предыдущие вложения.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Риск-неблагоприятная культура.</a:t>
            </a: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Сохранение культуры, не поощряющей риск, препятствует инновациям.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Технологическая инерция в управлении.</a:t>
            </a: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Организационно-культурный барьер, связанный с преодолением инерции в управлении инновациями.</a:t>
            </a:r>
          </a:p>
        </p:txBody>
      </p:sp>
    </p:spTree>
    <p:extLst>
      <p:ext uri="{BB962C8B-B14F-4D97-AF65-F5344CB8AC3E}">
        <p14:creationId xmlns:p14="http://schemas.microsoft.com/office/powerpoint/2010/main" val="2260493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389A8C2-4C05-9563-67C1-586C1EA53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65;p32">
            <a:extLst>
              <a:ext uri="{FF2B5EF4-FFF2-40B4-BE49-F238E27FC236}">
                <a16:creationId xmlns:a16="http://schemas.microsoft.com/office/drawing/2014/main" xmlns="" id="{A703F783-1DAA-02E7-D888-3D00FD2725A6}"/>
              </a:ext>
            </a:extLst>
          </p:cNvPr>
          <p:cNvCxnSpPr/>
          <p:nvPr/>
        </p:nvCxnSpPr>
        <p:spPr>
          <a:xfrm>
            <a:off x="-5040" y="272376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104" name="PlaceHolder 2">
            <a:extLst>
              <a:ext uri="{FF2B5EF4-FFF2-40B4-BE49-F238E27FC236}">
                <a16:creationId xmlns:a16="http://schemas.microsoft.com/office/drawing/2014/main" xmlns="" id="{7F5D78B9-5B06-3794-23CE-2154B71B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520" y="295200"/>
            <a:ext cx="1371240" cy="63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000" b="0" u="none" strike="noStrike" dirty="0">
                <a:effectLst/>
                <a:uFillTx/>
                <a:latin typeface="Carattere"/>
                <a:ea typeface="Carattere"/>
              </a:rPr>
              <a:t>0</a:t>
            </a:r>
            <a:r>
              <a:rPr lang="ru-RU" sz="6000" b="0" u="none" strike="noStrike" dirty="0">
                <a:effectLst/>
                <a:uFillTx/>
                <a:latin typeface="Carattere"/>
                <a:ea typeface="Carattere"/>
              </a:rPr>
              <a:t>6</a:t>
            </a:r>
            <a:endParaRPr lang="fr-FR" sz="60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105" name="Google Shape;169;p32">
            <a:extLst>
              <a:ext uri="{FF2B5EF4-FFF2-40B4-BE49-F238E27FC236}">
                <a16:creationId xmlns:a16="http://schemas.microsoft.com/office/drawing/2014/main" xmlns="" id="{5BBEB110-7767-89A6-4B12-7A4B0E43A298}"/>
              </a:ext>
            </a:extLst>
          </p:cNvPr>
          <p:cNvCxnSpPr/>
          <p:nvPr/>
        </p:nvCxnSpPr>
        <p:spPr>
          <a:xfrm>
            <a:off x="-5040" y="103644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103" name="PlaceHolder 1">
            <a:extLst>
              <a:ext uri="{FF2B5EF4-FFF2-40B4-BE49-F238E27FC236}">
                <a16:creationId xmlns:a16="http://schemas.microsoft.com/office/drawing/2014/main" xmlns="" id="{B7D0FD82-30C3-5F00-2C7E-BC4B9FE9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520" y="2771640"/>
            <a:ext cx="5135090" cy="23715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0" u="none" strike="noStrike" dirty="0">
                <a:effectLst/>
                <a:uFillTx/>
                <a:latin typeface="Manrope"/>
                <a:ea typeface="Manrope"/>
              </a:rPr>
              <a:t>Пути преодоления барьеров и меры стимулирования</a:t>
            </a:r>
            <a:endParaRPr lang="fr-FR" sz="40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106" name="Google Shape;170;p32">
            <a:extLst>
              <a:ext uri="{FF2B5EF4-FFF2-40B4-BE49-F238E27FC236}">
                <a16:creationId xmlns:a16="http://schemas.microsoft.com/office/drawing/2014/main" xmlns="" id="{C18A6E6D-0716-04C0-BB03-D20C3BF1A534}"/>
              </a:ext>
            </a:extLst>
          </p:cNvPr>
          <p:cNvCxnSpPr/>
          <p:nvPr/>
        </p:nvCxnSpPr>
        <p:spPr>
          <a:xfrm>
            <a:off x="-5040" y="1036440"/>
            <a:ext cx="342720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E5F984-6581-94D7-F9A3-36AF8C2C2D56}"/>
              </a:ext>
            </a:extLst>
          </p:cNvPr>
          <p:cNvSpPr txBox="1"/>
          <p:nvPr/>
        </p:nvSpPr>
        <p:spPr>
          <a:xfrm>
            <a:off x="3840275" y="1348179"/>
            <a:ext cx="5135090" cy="122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Государственная поддержка инновационной деятельности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Роль топ-менеджмента и организационные методы</a:t>
            </a:r>
          </a:p>
        </p:txBody>
      </p:sp>
      <p:pic>
        <p:nvPicPr>
          <p:cNvPr id="102" name="Google Shape;166;p32">
            <a:extLst>
              <a:ext uri="{FF2B5EF4-FFF2-40B4-BE49-F238E27FC236}">
                <a16:creationId xmlns:a16="http://schemas.microsoft.com/office/drawing/2014/main" xmlns="" id="{EEBC6D44-0F37-EECB-32C3-91C276C9A2DC}"/>
              </a:ext>
            </a:extLst>
          </p:cNvPr>
          <p:cNvPicPr/>
          <p:nvPr/>
        </p:nvPicPr>
        <p:blipFill>
          <a:blip r:embed="rId2"/>
          <a:srcRect t="933" b="933"/>
          <a:stretch/>
        </p:blipFill>
        <p:spPr>
          <a:xfrm>
            <a:off x="0" y="0"/>
            <a:ext cx="3493080" cy="514332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16423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CD23EE-E237-EDC0-49DD-94B90A1C4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DEE1442A-3E15-4261-83A0-4638F9288BC4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291107A6-FC66-B66B-FBBC-F8316313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012604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поддержка инновационной деятельности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4A5A87-8662-4FD8-DC6F-485DF5FFB807}"/>
              </a:ext>
            </a:extLst>
          </p:cNvPr>
          <p:cNvSpPr txBox="1"/>
          <p:nvPr/>
        </p:nvSpPr>
        <p:spPr>
          <a:xfrm>
            <a:off x="122062" y="1384555"/>
            <a:ext cx="8691198" cy="3588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Налоговые льготы и преференции.</a:t>
            </a:r>
            <a:r>
              <a:rPr lang="ru-RU" sz="15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Создание благоприятных налоговых условий для организаций, осуществляющих инновационную деятельность, а также для венчурных компаний и инвесторов, финансирующих инновационные проекты. Это повышает заинтересованность инвесторов в поддержке.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Финансовое обеспечение.</a:t>
            </a:r>
            <a:r>
              <a:rPr lang="ru-RU" sz="15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Предоставление бюджетных инвестиций, субсидий, грантов, кредитов, займов и гарантий. Это включает помощь для испытаний продукции, внедрения в производство, первоначального маркетинга, а также поддержку компаний, не вышедших на самоокупаемость.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Информационная и консультационная поддержка.</a:t>
            </a:r>
            <a:r>
              <a:rPr lang="ru-RU" sz="15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Предоставление образовательных услуг, содействие в формировании проектной документации.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Формирование спроса на инновационную продукцию.</a:t>
            </a:r>
            <a:r>
              <a:rPr lang="ru-RU" sz="15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Реализация целевых программ и мероприятий в рамках государственных программ, направленных на стимулирование спроса.</a:t>
            </a:r>
          </a:p>
        </p:txBody>
      </p:sp>
    </p:spTree>
    <p:extLst>
      <p:ext uri="{BB962C8B-B14F-4D97-AF65-F5344CB8AC3E}">
        <p14:creationId xmlns:p14="http://schemas.microsoft.com/office/powerpoint/2010/main" val="3045163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D1FB3A-EAA0-58BA-11ED-30FA73E8E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5A0B868C-040D-9C62-3129-C707D123042A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90144FB7-19B7-FDC0-C1FC-D36AACB9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012604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топ-менеджмента и организационные методы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DF1A61-F9D5-84CC-4968-574E311478C9}"/>
              </a:ext>
            </a:extLst>
          </p:cNvPr>
          <p:cNvSpPr txBox="1"/>
          <p:nvPr/>
        </p:nvSpPr>
        <p:spPr>
          <a:xfrm>
            <a:off x="122062" y="1384555"/>
            <a:ext cx="8691198" cy="343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20000"/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Лидерство и формирование инновационной культуры.</a:t>
            </a: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Инновации не возникают случайно; сильная культура и структурированные процессы имеют решающее значение. Действия топ-руководителей являются наиболее важными для достижения результатов. Руководство компаний должно утвердиться в том, что инновации означают для компании, и установить измеримые бизнес-цели, такие как увеличение дохода, снижение затрат или повышение производительности.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20000"/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Системы мотивации.</a:t>
            </a: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Внедрение систем вознаграждения, таких как премии и владение акциями, для топ-менеджеров, которые напрямую влияют на финансовые результаты компании и стимулируют долгосрочную перспективу.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20000"/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ru-RU" sz="16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Создание критериев оценки идей.</a:t>
            </a:r>
            <a:r>
              <a:rPr lang="ru-RU" sz="16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Определение четких критериев для успеха идеи позволяет команде выдавать релевантные предложения и управлять ожиданиями.</a:t>
            </a:r>
          </a:p>
        </p:txBody>
      </p:sp>
    </p:spTree>
    <p:extLst>
      <p:ext uri="{BB962C8B-B14F-4D97-AF65-F5344CB8AC3E}">
        <p14:creationId xmlns:p14="http://schemas.microsoft.com/office/powerpoint/2010/main" val="869064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0BD9C1-A324-2CC4-7F61-6A3565D98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18F14763-53F3-2751-5368-8881C15B1BDC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DFA55853-AC87-EC99-F374-B1AC9A129EB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Вклад Московской Торгово-промышленной палаты и Гильдии Маркетологов в инновации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C2396E5A-0C7E-A655-CFDC-A481C9435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692" y="1354584"/>
            <a:ext cx="3868340" cy="61793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МТТП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76A740-89E2-D76C-B5A8-5A64B60CC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692" y="1972519"/>
            <a:ext cx="3868340" cy="28971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МТТП, как крупнейшее объединение предпринимателей, активно поддерживает московский бизнес. Экспертный совет МТТП по инновационному развитию, состоящий из высококвалифицированных специалистов, предлагает помощь в разработке рекомендаций, получении экспертного мнения по инновационным проектам, выработке этапов проведения испытаний и получении экспертных заключений для инвесторов. Это способствует снижению неопределенности и повышению доверия к инновационным проектам.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7C4633-E174-BC8E-672C-7179E80E7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354584"/>
            <a:ext cx="3887391" cy="61793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Гильдия Маркетологов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8494B3-E18B-2E0E-C103-930DB67D8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972519"/>
            <a:ext cx="3887391" cy="306641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Гильдия Маркетологов активно способствует развитию маркетинга в России. Она учредила премию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TroutPrize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Орден «За заслуги в маркетинге» для поощрения профессионализма, предлагает добровольную сертификацию экспертов по маркетингу и регулярно публикует кейсы, статьи и исследования. Гильдия также поддерживает конференции и форумы, активно общается с сообществом через дискуссионный клуб и социальные сети. Эти инициативы способствуют распространению передовых маркетинговых знаний и методов, что критически важно для стимулирования инноваций.</a:t>
            </a:r>
          </a:p>
        </p:txBody>
      </p:sp>
    </p:spTree>
    <p:extLst>
      <p:ext uri="{BB962C8B-B14F-4D97-AF65-F5344CB8AC3E}">
        <p14:creationId xmlns:p14="http://schemas.microsoft.com/office/powerpoint/2010/main" val="3908671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38A559-70F9-1FFA-1012-5D32F67B7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4162A929-07E7-665E-9DBB-5399CCB1CB72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5EF35569-B402-3A09-998E-725C3C0B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012604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для Московской Торгово-промышленной палаты от Гильдии Маркетологов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9EC03C-9B21-E3A4-42A6-E1A8F6FDF28D}"/>
              </a:ext>
            </a:extLst>
          </p:cNvPr>
          <p:cNvSpPr txBox="1"/>
          <p:nvPr/>
        </p:nvSpPr>
        <p:spPr>
          <a:xfrm>
            <a:off x="122062" y="1384555"/>
            <a:ext cx="8691198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5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Развитие образовательных программ и обмен опытом.</a:t>
            </a:r>
            <a:r>
              <a:rPr lang="ru-RU" sz="15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Организация совместных семинаров, мастер-классов и круглых столов, посвященных передовым маркетинговым методам стимулирования инноваций, с акцентом на практические кейсы российских компаний. Использование платформы МТТП для широкого распространения знаний и опыта членов Гильдии Маркетологов.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5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Создание площадок для пилотных проектов.</a:t>
            </a:r>
            <a:r>
              <a:rPr lang="ru-RU" sz="15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Инициирование и поддержка пилотных проектов по внедрению инновационных маркетинговых стратегий для членов МТТП, с последующим анализом результатов и распространением успешного опыта. Экспертный совет МТТП по инновационному развитию может оказывать консультационную поддержку таким проектам.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500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Формирование экспертных групп по оценке рыночного потенциала инноваций.</a:t>
            </a:r>
            <a:r>
              <a:rPr lang="ru-RU" sz="15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Создание совместных рабочих групп из представителей МТТП и Гильдии Маркетологов для проведения независимой маркетинговой экспертизы инновационных проектов, оценки их рыночного потенциала и рисков, что может повысить привлекательность проектов для инвесторов.</a:t>
            </a:r>
          </a:p>
        </p:txBody>
      </p:sp>
    </p:spTree>
    <p:extLst>
      <p:ext uri="{BB962C8B-B14F-4D97-AF65-F5344CB8AC3E}">
        <p14:creationId xmlns:p14="http://schemas.microsoft.com/office/powerpoint/2010/main" val="2502091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CA793B-EED7-9A13-19F8-08331A5B0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2F4279ED-D234-5727-ADFA-4528236F6EE4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54F069E4-75A1-C5C5-6E13-EC02508F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012604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для Московской Торгово-промышленной палаты от Гильдии Маркетологов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DD8D4A-EBE8-124F-B6ED-443C5521068C}"/>
              </a:ext>
            </a:extLst>
          </p:cNvPr>
          <p:cNvSpPr txBox="1"/>
          <p:nvPr/>
        </p:nvSpPr>
        <p:spPr>
          <a:xfrm>
            <a:off x="122062" y="1384555"/>
            <a:ext cx="8691198" cy="3698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4"/>
              <a:tabLst>
                <a:tab pos="457200" algn="l"/>
              </a:tabLst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Лоббирование законодательных инициатив.</a:t>
            </a:r>
            <a: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Совместная работа по формированию предложений для совершенствования законодательной базы в сфере инновационной деятельности, в частности, по разработке четких стандартов и определений инноваций, а также по расширению мер государственной поддержки, включая налоговые преференции для инноваторов и инвесторов.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4"/>
              <a:tabLst>
                <a:tab pos="457200" algn="l"/>
              </a:tabLst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Стимулирование клиентоориентированного подхода.</a:t>
            </a:r>
            <a: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Пропаганда и внедрение принципов клиентоориентированности как основы для непрерывных инноваций среди членов МТТП, включая методы сбора и анализа обратной связи, а также проектирование клиентского опыта.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4"/>
              <a:tabLst>
                <a:tab pos="457200" algn="l"/>
              </a:tabLst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Продвижение использования современных технологий.</a:t>
            </a:r>
            <a: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Активное информирование и обучение компаний-членов МТТП по применению аналитических методов маркетинга, маркетинговых инсайтов, генеративного ИИ, AR/VR и других цифровых инструментов в маркетинге инноваций.</a:t>
            </a:r>
          </a:p>
        </p:txBody>
      </p:sp>
    </p:spTree>
    <p:extLst>
      <p:ext uri="{BB962C8B-B14F-4D97-AF65-F5344CB8AC3E}">
        <p14:creationId xmlns:p14="http://schemas.microsoft.com/office/powerpoint/2010/main" val="265843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5EFDF1-6DE5-38AE-1A0C-1B8DF4327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99C592A2-07D0-5B86-FA5A-D3FFD7F0F126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B1399F99-6E82-7AA8-7A29-6C92B5E8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854762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Эволюция роли маркетинга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FCA770C-9499-4456-2D08-9FA57F338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395407"/>
              </p:ext>
            </p:extLst>
          </p:nvPr>
        </p:nvGraphicFramePr>
        <p:xfrm>
          <a:off x="228600" y="1488691"/>
          <a:ext cx="8686800" cy="355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971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24000" y="237960"/>
            <a:ext cx="7107932" cy="1056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5800" b="0" u="none" strike="noStrike" dirty="0">
                <a:effectLst/>
                <a:uFillTx/>
                <a:latin typeface="Manrope"/>
                <a:ea typeface="Manrope"/>
              </a:rPr>
              <a:t>Благодарю за внимание</a:t>
            </a:r>
            <a:endParaRPr lang="fr-FR" sz="5800" b="0" u="none" strike="noStrike" dirty="0"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 idx="4294967295"/>
          </p:nvPr>
        </p:nvSpPr>
        <p:spPr>
          <a:xfrm>
            <a:off x="250285" y="1814614"/>
            <a:ext cx="7181647" cy="888251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 dirty="0">
                <a:solidFill>
                  <a:schemeClr val="dk1"/>
                </a:solidFill>
                <a:effectLst/>
                <a:uFillTx/>
                <a:latin typeface="Open Sans"/>
                <a:ea typeface="Open Sans"/>
              </a:rPr>
              <a:t>Зверев Дмитрий Магомедович, член Совета Гильдии Маркетологов, 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 dirty="0">
                <a:solidFill>
                  <a:schemeClr val="dk1"/>
                </a:solidFill>
                <a:effectLst/>
                <a:uFillTx/>
                <a:latin typeface="Open Sans"/>
                <a:ea typeface="Open Sans"/>
              </a:rPr>
              <a:t>+7(903)541-70-59,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Open Sans"/>
                <a:ea typeface="Open Sans"/>
              </a:rPr>
              <a:t>mlab@bk.ru</a:t>
            </a: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25" name="Google Shape;312;p41"/>
          <p:cNvSpPr/>
          <p:nvPr/>
        </p:nvSpPr>
        <p:spPr>
          <a:xfrm>
            <a:off x="8010360" y="790560"/>
            <a:ext cx="43776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218880" rIns="870823080" bIns="21888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136" name="Google Shape;323;p41"/>
          <p:cNvCxnSpPr/>
          <p:nvPr/>
        </p:nvCxnSpPr>
        <p:spPr>
          <a:xfrm>
            <a:off x="-5040" y="159552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cxnSp>
        <p:nvCxnSpPr>
          <p:cNvPr id="137" name="Google Shape;324;p41"/>
          <p:cNvCxnSpPr/>
          <p:nvPr/>
        </p:nvCxnSpPr>
        <p:spPr>
          <a:xfrm>
            <a:off x="-5040" y="341244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21A8EA-0807-53EA-8B02-45C841C8B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2191" y="3992629"/>
            <a:ext cx="623715" cy="623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3DE4C3-7E3F-95D7-C555-4AAA1EB14ADE}"/>
              </a:ext>
            </a:extLst>
          </p:cNvPr>
          <p:cNvSpPr txBox="1"/>
          <p:nvPr/>
        </p:nvSpPr>
        <p:spPr>
          <a:xfrm>
            <a:off x="1125906" y="4122015"/>
            <a:ext cx="1660998" cy="338554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t">
            <a:noAutofit/>
          </a:bodyPr>
          <a:lstStyle>
            <a:lvl1pPr marL="171450" indent="0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tabLst>
                <a:tab pos="0" algn="l"/>
              </a:tabLst>
              <a:defRPr sz="1600" b="0" u="none" strike="noStrike">
                <a:solidFill>
                  <a:schemeClr val="dk1"/>
                </a:solidFill>
                <a:effectLst/>
                <a:uFillTx/>
                <a:latin typeface="Open Sans"/>
                <a:ea typeface="Open Sans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/>
            <a:r>
              <a:rPr lang="ru-RU" dirty="0"/>
              <a:t>@ZverevDM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165;p32"/>
          <p:cNvCxnSpPr/>
          <p:nvPr/>
        </p:nvCxnSpPr>
        <p:spPr>
          <a:xfrm>
            <a:off x="-5040" y="272376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pic>
        <p:nvPicPr>
          <p:cNvPr id="54" name="Google Shape;166;p32"/>
          <p:cNvPicPr/>
          <p:nvPr/>
        </p:nvPicPr>
        <p:blipFill>
          <a:blip r:embed="rId2"/>
          <a:srcRect t="933" b="933"/>
          <a:stretch/>
        </p:blipFill>
        <p:spPr>
          <a:xfrm>
            <a:off x="0" y="0"/>
            <a:ext cx="349308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PlaceHolder 2"/>
          <p:cNvSpPr>
            <a:spLocks noGrp="1"/>
          </p:cNvSpPr>
          <p:nvPr>
            <p:ph type="title"/>
          </p:nvPr>
        </p:nvSpPr>
        <p:spPr>
          <a:xfrm>
            <a:off x="3638520" y="295200"/>
            <a:ext cx="1371240" cy="63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000" b="0" u="none" strike="noStrike" dirty="0">
                <a:effectLst/>
                <a:uFillTx/>
                <a:latin typeface="Carattere"/>
                <a:ea typeface="Carattere"/>
              </a:rPr>
              <a:t>01</a:t>
            </a:r>
            <a:endParaRPr lang="fr-FR" sz="60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57" name="Google Shape;169;p32"/>
          <p:cNvCxnSpPr/>
          <p:nvPr/>
        </p:nvCxnSpPr>
        <p:spPr>
          <a:xfrm>
            <a:off x="-5040" y="1036440"/>
            <a:ext cx="918216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38520" y="2771640"/>
            <a:ext cx="4790880" cy="20759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u="none" strike="noStrike" dirty="0">
                <a:effectLst/>
                <a:uFillTx/>
                <a:latin typeface="Manrope"/>
                <a:ea typeface="Manrope"/>
              </a:rPr>
              <a:t>Концептуальные основы инновационного маркетинга</a:t>
            </a:r>
            <a:endParaRPr lang="fr-FR" sz="3200" b="0" u="none" strike="noStrike" dirty="0">
              <a:effectLst/>
              <a:uFillTx/>
              <a:latin typeface="Arial"/>
            </a:endParaRPr>
          </a:p>
        </p:txBody>
      </p:sp>
      <p:cxnSp>
        <p:nvCxnSpPr>
          <p:cNvPr id="58" name="Google Shape;170;p32"/>
          <p:cNvCxnSpPr/>
          <p:nvPr/>
        </p:nvCxnSpPr>
        <p:spPr>
          <a:xfrm>
            <a:off x="-5040" y="1036440"/>
            <a:ext cx="3427200" cy="360"/>
          </a:xfrm>
          <a:prstGeom prst="straightConnector1">
            <a:avLst/>
          </a:prstGeom>
          <a:ln w="9525">
            <a:solidFill>
              <a:srgbClr val="EBE8DE"/>
            </a:solidFill>
            <a:round/>
          </a:ln>
        </p:spPr>
      </p:cxnSp>
      <p:sp>
        <p:nvSpPr>
          <p:cNvPr id="5" name="Text 1">
            <a:extLst>
              <a:ext uri="{FF2B5EF4-FFF2-40B4-BE49-F238E27FC236}">
                <a16:creationId xmlns:a16="http://schemas.microsoft.com/office/drawing/2014/main" xmlns="" id="{02ABA0B1-D2BF-D5FF-8D49-90AAE21F1472}"/>
              </a:ext>
            </a:extLst>
          </p:cNvPr>
          <p:cNvSpPr/>
          <p:nvPr/>
        </p:nvSpPr>
        <p:spPr>
          <a:xfrm>
            <a:off x="3638520" y="1140120"/>
            <a:ext cx="5369293" cy="1536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50" dirty="0">
                <a:solidFill>
                  <a:srgbClr val="4C4C4C"/>
                </a:solidFill>
                <a:latin typeface="Arial Narrow" panose="020B0606020202030204" pitchFamily="34" charset="0"/>
                <a:ea typeface="Noto Serif" pitchFamily="34" charset="-122"/>
                <a:cs typeface="Noto Serif" pitchFamily="34" charset="-120"/>
              </a:rPr>
              <a:t>Инновационный маркетинг — это специализированный вид хозяйственно-производственной деятельности компании, направленный на контроль над инновациями, оптимизацию производства и сбыта на базе проводимых исследований, а также активное влияние на рынок путем внедрения новых продуктов. Его основная цель — ориентация производства на запросы потребителей и достижение лидерства.</a:t>
            </a:r>
            <a:endParaRPr lang="en-US" sz="155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BD712B-138B-5DFF-C43D-816DDB892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958E92A4-AE66-747F-0C59-140A8FA171AA}"/>
              </a:ext>
            </a:extLst>
          </p:cNvPr>
          <p:cNvCxnSpPr/>
          <p:nvPr/>
        </p:nvCxnSpPr>
        <p:spPr>
          <a:xfrm>
            <a:off x="-5040" y="131112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0" name="PlaceHolder 1">
            <a:extLst>
              <a:ext uri="{FF2B5EF4-FFF2-40B4-BE49-F238E27FC236}">
                <a16:creationId xmlns:a16="http://schemas.microsoft.com/office/drawing/2014/main" xmlns="" id="{D2C510E2-5F24-4459-8036-87E58768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09520"/>
            <a:ext cx="5142946" cy="1028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принципы маркетинга инноваций </a:t>
            </a:r>
            <a:endParaRPr lang="fr-FR" sz="2600" b="0" u="none" strike="noStrike" dirty="0">
              <a:solidFill>
                <a:schemeClr val="dk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D32EE9F4-0FA2-63D1-6076-10B3244F1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57461"/>
              </p:ext>
            </p:extLst>
          </p:nvPr>
        </p:nvGraphicFramePr>
        <p:xfrm>
          <a:off x="171857" y="1384560"/>
          <a:ext cx="5025464" cy="355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oogle Shape;160;p31"/>
          <p:cNvPicPr/>
          <p:nvPr/>
        </p:nvPicPr>
        <p:blipFill>
          <a:blip r:embed="rId7"/>
          <a:srcRect l="38342" r="11026"/>
          <a:stretch/>
        </p:blipFill>
        <p:spPr>
          <a:xfrm>
            <a:off x="5230800" y="0"/>
            <a:ext cx="3912840" cy="5150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8375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BA1179-E3C2-F1F0-9772-5D41F5533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7C0174C3-C7B5-5EDB-8AE5-54D43B53878F}"/>
              </a:ext>
            </a:extLst>
          </p:cNvPr>
          <p:cNvCxnSpPr/>
          <p:nvPr/>
        </p:nvCxnSpPr>
        <p:spPr>
          <a:xfrm>
            <a:off x="12412" y="1009563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" name="Text 0">
            <a:extLst>
              <a:ext uri="{FF2B5EF4-FFF2-40B4-BE49-F238E27FC236}">
                <a16:creationId xmlns:a16="http://schemas.microsoft.com/office/drawing/2014/main" xmlns="" id="{DEDF7CE8-7AC6-310C-F918-C53982771329}"/>
              </a:ext>
            </a:extLst>
          </p:cNvPr>
          <p:cNvSpPr/>
          <p:nvPr/>
        </p:nvSpPr>
        <p:spPr>
          <a:xfrm>
            <a:off x="184904" y="414380"/>
            <a:ext cx="6916958" cy="510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инноваций по Д.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Робертсону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xmlns="" id="{49174DA4-6A90-35E6-0B8F-DD05AA66073F}"/>
              </a:ext>
            </a:extLst>
          </p:cNvPr>
          <p:cNvSpPr/>
          <p:nvPr/>
        </p:nvSpPr>
        <p:spPr>
          <a:xfrm>
            <a:off x="153412" y="1094197"/>
            <a:ext cx="8837176" cy="77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50" dirty="0">
                <a:solidFill>
                  <a:srgbClr val="4C4C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Дэвид Робертсон, преподаватель и исследователь инноваций, предложил классификацию, основанную на характере их влияния на поведение социальной группы, что позволяет более точно определить маркетинговую стратегию.</a:t>
            </a:r>
            <a:endParaRPr lang="en-US" sz="1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F6C0A577-5171-A0AA-BADE-1647FAD41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57497"/>
              </p:ext>
            </p:extLst>
          </p:nvPr>
        </p:nvGraphicFramePr>
        <p:xfrm>
          <a:off x="153412" y="1864647"/>
          <a:ext cx="8837175" cy="314523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333508">
                  <a:extLst>
                    <a:ext uri="{9D8B030D-6E8A-4147-A177-3AD203B41FA5}">
                      <a16:colId xmlns:a16="http://schemas.microsoft.com/office/drawing/2014/main" xmlns="" val="3432206976"/>
                    </a:ext>
                  </a:extLst>
                </a:gridCol>
                <a:gridCol w="3184183">
                  <a:extLst>
                    <a:ext uri="{9D8B030D-6E8A-4147-A177-3AD203B41FA5}">
                      <a16:colId xmlns:a16="http://schemas.microsoft.com/office/drawing/2014/main" xmlns="" val="3878368551"/>
                    </a:ext>
                  </a:extLst>
                </a:gridCol>
                <a:gridCol w="2159742">
                  <a:extLst>
                    <a:ext uri="{9D8B030D-6E8A-4147-A177-3AD203B41FA5}">
                      <a16:colId xmlns:a16="http://schemas.microsoft.com/office/drawing/2014/main" xmlns="" val="3733352072"/>
                    </a:ext>
                  </a:extLst>
                </a:gridCol>
                <a:gridCol w="2159742">
                  <a:extLst>
                    <a:ext uri="{9D8B030D-6E8A-4147-A177-3AD203B41FA5}">
                      <a16:colId xmlns:a16="http://schemas.microsoft.com/office/drawing/2014/main" xmlns="" val="2567057924"/>
                    </a:ext>
                  </a:extLst>
                </a:gridCol>
              </a:tblGrid>
              <a:tr h="384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 инновации</a:t>
                      </a:r>
                      <a:endParaRPr lang="ru-RU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Характер влияния на поведение потребителей</a:t>
                      </a:r>
                      <a:endParaRPr lang="ru-RU" sz="16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Примеры</a:t>
                      </a:r>
                      <a:endParaRPr lang="ru-RU" sz="16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Ключевые маркетинговые задачи</a:t>
                      </a:r>
                      <a:endParaRPr lang="ru-RU" sz="16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6677383"/>
                  </a:ext>
                </a:extLst>
              </a:tr>
              <a:tr h="585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Непрерывные</a:t>
                      </a:r>
                      <a:endParaRPr lang="ru-RU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Минимальное изменение в поведении, легко воспринимаются рынком.</a:t>
                      </a:r>
                      <a:endParaRPr lang="ru-RU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Новая модель смартфона с улучшенной камерой; новый вкус йогурта.</a:t>
                      </a:r>
                      <a:endParaRPr lang="ru-RU" sz="16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Подчеркивание улучшений, удобства, информирование о новых характеристиках.</a:t>
                      </a:r>
                      <a:endParaRPr lang="ru-RU" sz="16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3148116"/>
                  </a:ext>
                </a:extLst>
              </a:tr>
              <a:tr h="987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Динамически непрерывные</a:t>
                      </a:r>
                      <a:endParaRPr lang="ru-RU" sz="16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Существенно отличаются от существующих, но не требуют полного изменения поведения.</a:t>
                      </a:r>
                      <a:endParaRPr lang="ru-RU" sz="16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Переход от кнопочного телефона к смартфону; появление гибридных автомобилей.</a:t>
                      </a:r>
                      <a:endParaRPr lang="ru-RU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Обучение потребителей новым возможностям и преимуществам, облегчение перехода, демонстрация ценности.</a:t>
                      </a:r>
                      <a:endParaRPr lang="ru-RU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293449"/>
                  </a:ext>
                </a:extLst>
              </a:tr>
              <a:tr h="1188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Прорывные</a:t>
                      </a:r>
                      <a:endParaRPr lang="ru-RU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Принципиально новые продукты, требующие значительного изменения в поведении потребителей, могут создавать новые рынки.</a:t>
                      </a:r>
                      <a:endParaRPr lang="ru-RU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Появление интернета; электромобили; персональные компьютеры.</a:t>
                      </a:r>
                      <a:endParaRPr lang="ru-RU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Формирование нового спроса, образование рынка, преодоление сопротивления изменениям, демонстрация радикально новой ценности.</a:t>
                      </a:r>
                      <a:endParaRPr lang="ru-RU" sz="16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843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8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2E5A2E-50EF-3090-925A-E141F3CF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72CC66B4-AA50-90D6-BFF4-8584EFA43DB9}"/>
              </a:ext>
            </a:extLst>
          </p:cNvPr>
          <p:cNvCxnSpPr/>
          <p:nvPr/>
        </p:nvCxnSpPr>
        <p:spPr>
          <a:xfrm>
            <a:off x="12412" y="1009563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" name="Text 0">
            <a:extLst>
              <a:ext uri="{FF2B5EF4-FFF2-40B4-BE49-F238E27FC236}">
                <a16:creationId xmlns:a16="http://schemas.microsoft.com/office/drawing/2014/main" xmlns="" id="{FC6B075F-CB07-BB09-1CF5-73177FE3CA5C}"/>
              </a:ext>
            </a:extLst>
          </p:cNvPr>
          <p:cNvSpPr/>
          <p:nvPr/>
        </p:nvSpPr>
        <p:spPr>
          <a:xfrm>
            <a:off x="184904" y="282784"/>
            <a:ext cx="5178736" cy="7201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 проявления маркетинговых инноваций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9DDC92F2-32B9-CA86-FEF4-0613702FE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056398"/>
              </p:ext>
            </p:extLst>
          </p:nvPr>
        </p:nvGraphicFramePr>
        <p:xfrm>
          <a:off x="184904" y="1083003"/>
          <a:ext cx="5025464" cy="394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" name="Google Shape;123;p28"/>
          <p:cNvPicPr/>
          <p:nvPr/>
        </p:nvPicPr>
        <p:blipFill>
          <a:blip r:embed="rId7"/>
          <a:srcRect l="13314" r="37692"/>
          <a:stretch/>
        </p:blipFill>
        <p:spPr>
          <a:xfrm>
            <a:off x="5363640" y="0"/>
            <a:ext cx="3780360" cy="514332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252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8A222E-BC1A-3623-AA15-B569839C1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157;p31">
            <a:extLst>
              <a:ext uri="{FF2B5EF4-FFF2-40B4-BE49-F238E27FC236}">
                <a16:creationId xmlns:a16="http://schemas.microsoft.com/office/drawing/2014/main" xmlns="" id="{2098447B-0EF2-F6A9-A4A5-DD57104C0B06}"/>
              </a:ext>
            </a:extLst>
          </p:cNvPr>
          <p:cNvCxnSpPr/>
          <p:nvPr/>
        </p:nvCxnSpPr>
        <p:spPr>
          <a:xfrm>
            <a:off x="0" y="766372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5" name="Text 0">
            <a:extLst>
              <a:ext uri="{FF2B5EF4-FFF2-40B4-BE49-F238E27FC236}">
                <a16:creationId xmlns:a16="http://schemas.microsoft.com/office/drawing/2014/main" xmlns="" id="{D7B9354A-610E-A933-AAE0-7AF956EBCFF0}"/>
              </a:ext>
            </a:extLst>
          </p:cNvPr>
          <p:cNvSpPr/>
          <p:nvPr/>
        </p:nvSpPr>
        <p:spPr>
          <a:xfrm>
            <a:off x="107005" y="171921"/>
            <a:ext cx="8677055" cy="510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600"/>
              </a:lnSpc>
              <a:buNone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инноваций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классификации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Д.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Робертсону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0D84F68-0BB2-8289-A3ED-0174C0B22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0474"/>
              </p:ext>
            </p:extLst>
          </p:nvPr>
        </p:nvGraphicFramePr>
        <p:xfrm>
          <a:off x="121221" y="850274"/>
          <a:ext cx="8939717" cy="4143780"/>
        </p:xfrm>
        <a:graphic>
          <a:graphicData uri="http://schemas.openxmlformats.org/drawingml/2006/table">
            <a:tbl>
              <a:tblPr/>
              <a:tblGrid>
                <a:gridCol w="1172027">
                  <a:extLst>
                    <a:ext uri="{9D8B030D-6E8A-4147-A177-3AD203B41FA5}">
                      <a16:colId xmlns:a16="http://schemas.microsoft.com/office/drawing/2014/main" xmlns="" val="4164379274"/>
                    </a:ext>
                  </a:extLst>
                </a:gridCol>
                <a:gridCol w="2589230">
                  <a:extLst>
                    <a:ext uri="{9D8B030D-6E8A-4147-A177-3AD203B41FA5}">
                      <a16:colId xmlns:a16="http://schemas.microsoft.com/office/drawing/2014/main" xmlns="" val="1801534808"/>
                    </a:ext>
                  </a:extLst>
                </a:gridCol>
                <a:gridCol w="2589230">
                  <a:extLst>
                    <a:ext uri="{9D8B030D-6E8A-4147-A177-3AD203B41FA5}">
                      <a16:colId xmlns:a16="http://schemas.microsoft.com/office/drawing/2014/main" xmlns="" val="35924769"/>
                    </a:ext>
                  </a:extLst>
                </a:gridCol>
                <a:gridCol w="2589230">
                  <a:extLst>
                    <a:ext uri="{9D8B030D-6E8A-4147-A177-3AD203B41FA5}">
                      <a16:colId xmlns:a16="http://schemas.microsoft.com/office/drawing/2014/main" xmlns="" val="2761081436"/>
                    </a:ext>
                  </a:extLst>
                </a:gridCol>
              </a:tblGrid>
              <a:tr h="285457"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Тип продукта / Влияние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Продуктовые инновации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Процессные инновации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Бизнес-модели / Стратегии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199118"/>
                  </a:ext>
                </a:extLst>
              </a:tr>
              <a:tr h="986125"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Непрерывные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Huawei P Smart (Китай): Модель смартфона с улучшенной камерой и функциями, направленными на молодежную аудиторию.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Alibaba (Китай): Внедрение автоматизации и технологии AI для оптимизации логистики и складирования, сокращение времени доставки.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/>
                        <a:t>Gojek</a:t>
                      </a:r>
                      <a:r>
                        <a:rPr lang="ru-RU" dirty="0"/>
                        <a:t> (Индонезия): Платформа "супер-приложение" для различных услуг от такси до доставки еды со множеством бизнесов в одной эко-системе.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203379"/>
                  </a:ext>
                </a:extLst>
              </a:tr>
              <a:tr h="1264755"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Динамически непрерывные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Xiaomi </a:t>
                      </a:r>
                      <a:r>
                        <a:rPr lang="ru-RU" dirty="0" err="1"/>
                        <a:t>Mi</a:t>
                      </a:r>
                      <a:r>
                        <a:rPr lang="ru-RU" dirty="0"/>
                        <a:t> Electric </a:t>
                      </a:r>
                      <a:r>
                        <a:rPr lang="ru-RU" dirty="0" err="1"/>
                        <a:t>Scooter</a:t>
                      </a:r>
                      <a:r>
                        <a:rPr lang="ru-RU" dirty="0"/>
                        <a:t> (Китай): Обновленный электросамокат с улучшениями в дизайне и безопасности.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Tata Motors (Индия): Автоматизированные линии сборки на производстве, что позволило сократить время производственного цикла.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/>
                        <a:t>Kuaidi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Dache</a:t>
                      </a:r>
                      <a:r>
                        <a:rPr lang="ru-RU" dirty="0"/>
                        <a:t> (Китай): Переход к модели приложения для вызова такси, предоставляющей пользователям дополнительные услуги таких как доставка товаров.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964443"/>
                  </a:ext>
                </a:extLst>
              </a:tr>
              <a:tr h="1336458"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Прорывные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/>
                        <a:t>Flipkart</a:t>
                      </a:r>
                      <a:r>
                        <a:rPr lang="ru-RU" dirty="0"/>
                        <a:t> (Индия): Внедрение системы "Cash </a:t>
                      </a:r>
                      <a:r>
                        <a:rPr lang="ru-RU" dirty="0" err="1"/>
                        <a:t>on</a:t>
                      </a:r>
                      <a:r>
                        <a:rPr lang="ru-RU" dirty="0"/>
                        <a:t> Delivery", инновационной модели оплаты, изменившей рынок электронной коммерции в Индии.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/>
                        <a:t>Ola</a:t>
                      </a:r>
                      <a:r>
                        <a:rPr lang="ru-RU" dirty="0"/>
                        <a:t> (Индия): Применение алгоритмов для прогнозирования спроса на такси, что значительно увеличивает эффективность работы водителей.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M-</a:t>
                      </a:r>
                      <a:r>
                        <a:rPr lang="ru-RU" dirty="0" err="1"/>
                        <a:t>Pesa</a:t>
                      </a:r>
                      <a:r>
                        <a:rPr lang="ru-RU" dirty="0"/>
                        <a:t> (Кения): Финансовая  платформа для мобильных телефонов, радикально изменившая доступ к финансовым услугам в развивающихся странах.</a:t>
                      </a:r>
                    </a:p>
                  </a:txBody>
                  <a:tcPr marL="44235" marR="44235" marT="22117" marB="22117" anchor="ctr">
                    <a:lnL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86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58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3557</Words>
  <Application>Microsoft Office PowerPoint</Application>
  <PresentationFormat>Экран (16:9)</PresentationFormat>
  <Paragraphs>215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4" baseType="lpstr">
      <vt:lpstr>Arial</vt:lpstr>
      <vt:lpstr>Arial Narrow</vt:lpstr>
      <vt:lpstr>Calibri</vt:lpstr>
      <vt:lpstr>Calibri Light</vt:lpstr>
      <vt:lpstr>Carattere</vt:lpstr>
      <vt:lpstr>Manrope</vt:lpstr>
      <vt:lpstr>Noto Serif</vt:lpstr>
      <vt:lpstr>Open Sans</vt:lpstr>
      <vt:lpstr>OpenSymbol</vt:lpstr>
      <vt:lpstr>Symbol</vt:lpstr>
      <vt:lpstr>Tahoma</vt:lpstr>
      <vt:lpstr>Times New Roman</vt:lpstr>
      <vt:lpstr>Wingdings</vt:lpstr>
      <vt:lpstr>Тема Office</vt:lpstr>
      <vt:lpstr>Маркетинговые методы стимулирования инновационной деятельности</vt:lpstr>
      <vt:lpstr>Цели этой презентации</vt:lpstr>
      <vt:lpstr>Влияние инноваций на конкурентоспособность</vt:lpstr>
      <vt:lpstr>Эволюция роли маркетинга</vt:lpstr>
      <vt:lpstr>01</vt:lpstr>
      <vt:lpstr>Ключевые принципы маркетинга инноваций </vt:lpstr>
      <vt:lpstr>Презентация PowerPoint</vt:lpstr>
      <vt:lpstr>Презентация PowerPoint</vt:lpstr>
      <vt:lpstr>Презентация PowerPoint</vt:lpstr>
      <vt:lpstr>Презентация PowerPoint</vt:lpstr>
      <vt:lpstr>02</vt:lpstr>
      <vt:lpstr>Основные задачи маркетинга инноваций</vt:lpstr>
      <vt:lpstr>Клиентоориентированный подход как катализатор инноваций</vt:lpstr>
      <vt:lpstr>Генерация идей и поиск новых рыночных ниш</vt:lpstr>
      <vt:lpstr>Фронтирование рынка (фронтинг)</vt:lpstr>
      <vt:lpstr>Кейс компании «Простор» </vt:lpstr>
      <vt:lpstr>Кейс «Тинькофф Банка»  </vt:lpstr>
      <vt:lpstr>Кейсы «Магнита»  и «Л’Этуаль» </vt:lpstr>
      <vt:lpstr>03</vt:lpstr>
      <vt:lpstr>Этапы разработки и реализации инновационной маркетинговой стратегии </vt:lpstr>
      <vt:lpstr>Методы тестирования продукта и рынка </vt:lpstr>
      <vt:lpstr>Управление неопределённостью и рисками инноваций</vt:lpstr>
      <vt:lpstr>04</vt:lpstr>
      <vt:lpstr>Влияние генеративного искусственного интеллекта на создание контента и персонализацию</vt:lpstr>
      <vt:lpstr>Гиперперсонализация 3.0: переход от данных к эмоциям</vt:lpstr>
      <vt:lpstr>Виртуализация, AR/VR в продвижении инноваций</vt:lpstr>
      <vt:lpstr>Роль коротких видеоформатов и пользовательского контента (UGC) в распространении инноваций</vt:lpstr>
      <vt:lpstr>Оптимизация под голосовой поиск и новые каналы коммуникации</vt:lpstr>
      <vt:lpstr>Маркетинг через сообщества как инструмент стимулирования инноваций</vt:lpstr>
      <vt:lpstr>05</vt:lpstr>
      <vt:lpstr>Экономические барьеры</vt:lpstr>
      <vt:lpstr>Организационные барьеры</vt:lpstr>
      <vt:lpstr>Культурные барьеры</vt:lpstr>
      <vt:lpstr>06</vt:lpstr>
      <vt:lpstr>Государственная поддержка инновационной деятельности</vt:lpstr>
      <vt:lpstr>Роль топ-менеджмента и организационные методы</vt:lpstr>
      <vt:lpstr>Вклад Московской Торгово-промышленной палаты и Гильдии Маркетологов в инновации</vt:lpstr>
      <vt:lpstr>Рекомендации для Московской Торгово-промышленной палаты от Гильдии Маркетологов</vt:lpstr>
      <vt:lpstr>Рекомендации для Московской Торгово-промышленной палаты от Гильдии Маркетологов</vt:lpstr>
      <vt:lpstr>Благодарю за внимание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Маркетинговые методы стимулирования инновационной деятельности</dc:title>
  <dc:creator>Дмитрий Зверев</dc:creator>
  <cp:lastModifiedBy>Светлана</cp:lastModifiedBy>
  <cp:revision>75</cp:revision>
  <dcterms:modified xsi:type="dcterms:W3CDTF">2025-09-23T20:58:20Z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2025-08-08T23:19:29Z</dcterms:created>
  <dc:creator>Unknown Creator</dc:creator>
  <dc:description/>
  <dc:language>en-US</dc:language>
  <cp:lastModifiedBy>Unknown Creator</cp:lastModifiedBy>
  <dcterms:modified xsi:type="dcterms:W3CDTF">2025-08-08T23:19:29Z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20</vt:r8>
  </property>
</Properties>
</file>