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441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483" r:id="rId13"/>
    <p:sldId id="500" r:id="rId14"/>
    <p:sldId id="466" r:id="rId15"/>
    <p:sldId id="515" r:id="rId16"/>
    <p:sldId id="474" r:id="rId17"/>
    <p:sldId id="507" r:id="rId18"/>
    <p:sldId id="508" r:id="rId19"/>
    <p:sldId id="506" r:id="rId20"/>
    <p:sldId id="514" r:id="rId21"/>
    <p:sldId id="509" r:id="rId22"/>
    <p:sldId id="510" r:id="rId23"/>
    <p:sldId id="511" r:id="rId24"/>
    <p:sldId id="512" r:id="rId25"/>
    <p:sldId id="513" r:id="rId26"/>
    <p:sldId id="491" r:id="rId27"/>
    <p:sldId id="503" r:id="rId28"/>
    <p:sldId id="501" r:id="rId29"/>
    <p:sldId id="502" r:id="rId30"/>
    <p:sldId id="504" r:id="rId31"/>
    <p:sldId id="50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64297171186941E-2"/>
          <c:y val="4.6626984126984128E-2"/>
          <c:w val="0.50347222222222221"/>
          <c:h val="0.863095238095238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"/>
            </a:sp3d>
          </c:spPr>
          <c:explosion val="5"/>
          <c:dPt>
            <c:idx val="0"/>
            <c:bubble3D val="0"/>
            <c:explosion val="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64-4D99-9E8D-5F2E047125F2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A64-4D99-9E8D-5F2E047125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A64-4D99-9E8D-5F2E047125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64-4D99-9E8D-5F2E047125F2}"/>
              </c:ext>
            </c:extLst>
          </c:dPt>
          <c:dLbls>
            <c:dLbl>
              <c:idx val="0"/>
              <c:layout>
                <c:manualLayout>
                  <c:x val="2.3148148148147722E-3"/>
                  <c:y val="-9.5238095238095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64-4D99-9E8D-5F2E047125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981481481481483E-2"/>
                  <c:y val="-8.333333333333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64-4D99-9E8D-5F2E047125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759259259259287E-2"/>
                  <c:y val="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64-4D99-9E8D-5F2E047125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462962962963007E-2"/>
                  <c:y val="-9.523809523809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64-4D99-9E8D-5F2E047125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посещая оделение банка</c:v>
                </c:pt>
                <c:pt idx="1">
                  <c:v>с помощью банкомата</c:v>
                </c:pt>
                <c:pt idx="2">
                  <c:v>с помощью мобильного приложения</c:v>
                </c:pt>
                <c:pt idx="3">
                  <c:v>на сайте банка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16.2</c:v>
                </c:pt>
                <c:pt idx="1">
                  <c:v>12.4</c:v>
                </c:pt>
                <c:pt idx="2">
                  <c:v>63.9</c:v>
                </c:pt>
                <c:pt idx="3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64-4D99-9E8D-5F2E04712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56569"/>
          </a:solidFill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12D-42B5-B629-6233AC1F02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увеличивается</c:v>
                </c:pt>
                <c:pt idx="1">
                  <c:v>уменьшается</c:v>
                </c:pt>
                <c:pt idx="2">
                  <c:v>не изменилось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41.2</c:v>
                </c:pt>
                <c:pt idx="1">
                  <c:v>6.6</c:v>
                </c:pt>
                <c:pt idx="2">
                  <c:v>44.7</c:v>
                </c:pt>
                <c:pt idx="3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2D-42B5-B629-6233AC1F0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41200"/>
        <c:axId val="118941592"/>
      </c:barChart>
      <c:catAx>
        <c:axId val="11894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8941592"/>
        <c:crosses val="autoZero"/>
        <c:auto val="1"/>
        <c:lblAlgn val="ctr"/>
        <c:lblOffset val="100"/>
        <c:noMultiLvlLbl val="0"/>
      </c:catAx>
      <c:valAx>
        <c:axId val="118941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94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56569"/>
          </a:solidFill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банк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младшая</c:v>
                </c:pt>
                <c:pt idx="1">
                  <c:v>средняя</c:v>
                </c:pt>
                <c:pt idx="2">
                  <c:v>старшая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10.3</c:v>
                </c:pt>
                <c:pt idx="1">
                  <c:v>7.3</c:v>
                </c:pt>
                <c:pt idx="2">
                  <c:v>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C8-425A-867F-80730B3F9C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банкомат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младшая</c:v>
                </c:pt>
                <c:pt idx="1">
                  <c:v>средняя</c:v>
                </c:pt>
                <c:pt idx="2">
                  <c:v>старшая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7.4</c:v>
                </c:pt>
                <c:pt idx="1">
                  <c:v>14.6</c:v>
                </c:pt>
                <c:pt idx="2">
                  <c:v>20.399999999999999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C8-425A-867F-80730B3F9C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мобильное приложение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младшая</c:v>
                </c:pt>
                <c:pt idx="1">
                  <c:v>средняя</c:v>
                </c:pt>
                <c:pt idx="2">
                  <c:v>старшая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77.8</c:v>
                </c:pt>
                <c:pt idx="1">
                  <c:v>63.5</c:v>
                </c:pt>
                <c:pt idx="2">
                  <c:v>39.5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C8-425A-867F-80730B3F9CC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сайт банка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младшая</c:v>
                </c:pt>
                <c:pt idx="1">
                  <c:v>средняя</c:v>
                </c:pt>
                <c:pt idx="2">
                  <c:v>старшая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4.5</c:v>
                </c:pt>
                <c:pt idx="1">
                  <c:v>14.6</c:v>
                </c:pt>
                <c:pt idx="2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C8-425A-867F-80730B3F9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942376"/>
        <c:axId val="170586992"/>
      </c:barChart>
      <c:catAx>
        <c:axId val="11894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0586992"/>
        <c:crosses val="autoZero"/>
        <c:auto val="1"/>
        <c:lblAlgn val="ctr"/>
        <c:lblOffset val="100"/>
        <c:noMultiLvlLbl val="0"/>
      </c:catAx>
      <c:valAx>
        <c:axId val="17058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94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256569"/>
          </a:solidFill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ED-4142-BD46-D2A569C7B0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ED-4142-BD46-D2A569C7B0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ED-4142-BD46-D2A569C7B0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ED-4142-BD46-D2A569C7B0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9ED-4142-BD46-D2A569C7B0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согласен(а)</c:v>
                </c:pt>
                <c:pt idx="1">
                  <c:v>частично согласен(а)</c:v>
                </c:pt>
                <c:pt idx="2">
                  <c:v>скорее не согласен(на)</c:v>
                </c:pt>
                <c:pt idx="3">
                  <c:v>не согласен(а)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14.5</c:v>
                </c:pt>
                <c:pt idx="1">
                  <c:v>39.6</c:v>
                </c:pt>
                <c:pt idx="2">
                  <c:v>30.2</c:v>
                </c:pt>
                <c:pt idx="3">
                  <c:v>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91-45CD-A98F-72C16334F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56569"/>
          </a:solidFill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наличными</c:v>
                </c:pt>
                <c:pt idx="1">
                  <c:v>банковской картой</c:v>
                </c:pt>
                <c:pt idx="2">
                  <c:v>бесконтактная оплата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30.4</c:v>
                </c:pt>
                <c:pt idx="1">
                  <c:v>64.900000000000006</c:v>
                </c:pt>
                <c:pt idx="2">
                  <c:v>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BD-4019-A793-E104E788C8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наличными</c:v>
                </c:pt>
                <c:pt idx="1">
                  <c:v>банковской картой</c:v>
                </c:pt>
                <c:pt idx="2">
                  <c:v>бесконтактная оплата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62.5</c:v>
                </c:pt>
                <c:pt idx="1">
                  <c:v>26.2</c:v>
                </c:pt>
                <c:pt idx="2">
                  <c:v>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BD-4019-A793-E104E788C8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наличными</c:v>
                </c:pt>
                <c:pt idx="1">
                  <c:v>банковской картой</c:v>
                </c:pt>
                <c:pt idx="2">
                  <c:v>бесконтактная оплата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</c:v>
                </c:pt>
                <c:pt idx="1">
                  <c:v>8.9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BD-4019-A793-E104E788C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0588168"/>
        <c:axId val="170588560"/>
      </c:barChart>
      <c:catAx>
        <c:axId val="170588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0588560"/>
        <c:crosses val="autoZero"/>
        <c:auto val="1"/>
        <c:lblAlgn val="ctr"/>
        <c:lblOffset val="100"/>
        <c:noMultiLvlLbl val="0"/>
      </c:catAx>
      <c:valAx>
        <c:axId val="170588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58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56569"/>
          </a:solidFill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1750"/>
              <a:bevelB w="127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  <a:bevelB w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EE-4915-BDD5-0DCADC57E2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банковские переводы</c:v>
                </c:pt>
                <c:pt idx="1">
                  <c:v>онлайн-оплата счетов</c:v>
                </c:pt>
                <c:pt idx="2">
                  <c:v>открытие или управление вкладами/кредитами</c:v>
                </c:pt>
                <c:pt idx="3">
                  <c:v>оформление банковских карт</c:v>
                </c:pt>
                <c:pt idx="4">
                  <c:v>купля-продажа валют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60.3</c:v>
                </c:pt>
                <c:pt idx="1">
                  <c:v>30.5</c:v>
                </c:pt>
                <c:pt idx="2">
                  <c:v>5.8</c:v>
                </c:pt>
                <c:pt idx="3">
                  <c:v>2</c:v>
                </c:pt>
                <c:pt idx="4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EE-4915-BDD5-0DCADC57E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589344"/>
        <c:axId val="170589736"/>
      </c:barChart>
      <c:catAx>
        <c:axId val="17058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0589736"/>
        <c:crosses val="autoZero"/>
        <c:auto val="1"/>
        <c:lblAlgn val="ctr"/>
        <c:lblOffset val="100"/>
        <c:noMultiLvlLbl val="0"/>
      </c:catAx>
      <c:valAx>
        <c:axId val="170589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058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rgbClr val="256569"/>
          </a:solidFill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5 - имеет очень большое значение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ПРИВЛЕКАТЕЛЬНЫЙ ДИЗАЙН САЙТА/МОБИЛЬНОГО ПРИЛОЖЕНИЯ БАНКА - 3,48</c:v>
                </c:pt>
                <c:pt idx="1">
                  <c:v>УДОБСТВО ПОЛЬЗОВАНИЯ / ПОИСКА ИНФОРМАЦИИ НА САЙТЕ/В МОБИЛЬНОМ ПРИЛОЖЕНИИ БАНКА - 4,34</c:v>
                </c:pt>
                <c:pt idx="2">
                  <c:v>АКТУАЛЬНОСТЬ ИНФОРМАЦИИ НА САЙТЕ/В МОБИЛЬНОМ ПРИЛОЖЕНИИ БАНКА - 4,28</c:v>
                </c:pt>
                <c:pt idx="3">
                  <c:v>СКОРОСТЬ РАБОТЫ САЙТА/МОБИЛЬНОГО ПРИЛОЖЕНИЯ - 4,18</c:v>
                </c:pt>
                <c:pt idx="4">
                  <c:v>СКОРОСТЬ ПОСТУПЛЕНИЯ УСЛУГ (ПЛАТЕЖЕЙ И ПР.) - 4,32</c:v>
                </c:pt>
                <c:pt idx="5">
                  <c:v>ШИРИНА АССОРТИМЕНТА УСЛУГ - 3,80</c:v>
                </c:pt>
                <c:pt idx="6">
                  <c:v>СИСТЕМА СКИДОК И БОНУСОВ - 3,74</c:v>
                </c:pt>
                <c:pt idx="7">
                  <c:v>ИНТЕГРИРОВАННОСТЬ МОБИЛЬНОГО ПРИЛОЖЕНИЯ В ЭКОСИСТЕМУ ПАРТНЕРСКИХ ФИНАНСОВЫХ И ИНЫХ ОРГАНИЗАЦИЙ - 3,41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28.6</c:v>
                </c:pt>
                <c:pt idx="1">
                  <c:v>64.400000000000006</c:v>
                </c:pt>
                <c:pt idx="2">
                  <c:v>61.6</c:v>
                </c:pt>
                <c:pt idx="3">
                  <c:v>57.1</c:v>
                </c:pt>
                <c:pt idx="4">
                  <c:v>61.8</c:v>
                </c:pt>
                <c:pt idx="5">
                  <c:v>34.4</c:v>
                </c:pt>
                <c:pt idx="6">
                  <c:v>38.9</c:v>
                </c:pt>
                <c:pt idx="7">
                  <c:v>27.9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81-40C7-B491-E0ABA9C095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ПРИВЛЕКАТЕЛЬНЫЙ ДИЗАЙН САЙТА/МОБИЛЬНОГО ПРИЛОЖЕНИЯ БАНКА - 3,48</c:v>
                </c:pt>
                <c:pt idx="1">
                  <c:v>УДОБСТВО ПОЛЬЗОВАНИЯ / ПОИСКА ИНФОРМАЦИИ НА САЙТЕ/В МОБИЛЬНОМ ПРИЛОЖЕНИИ БАНКА - 4,34</c:v>
                </c:pt>
                <c:pt idx="2">
                  <c:v>АКТУАЛЬНОСТЬ ИНФОРМАЦИИ НА САЙТЕ/В МОБИЛЬНОМ ПРИЛОЖЕНИИ БАНКА - 4,28</c:v>
                </c:pt>
                <c:pt idx="3">
                  <c:v>СКОРОСТЬ РАБОТЫ САЙТА/МОБИЛЬНОГО ПРИЛОЖЕНИЯ - 4,18</c:v>
                </c:pt>
                <c:pt idx="4">
                  <c:v>СКОРОСТЬ ПОСТУПЛЕНИЯ УСЛУГ (ПЛАТЕЖЕЙ И ПР.) - 4,32</c:v>
                </c:pt>
                <c:pt idx="5">
                  <c:v>ШИРИНА АССОРТИМЕНТА УСЛУГ - 3,80</c:v>
                </c:pt>
                <c:pt idx="6">
                  <c:v>СИСТЕМА СКИДОК И БОНУСОВ - 3,74</c:v>
                </c:pt>
                <c:pt idx="7">
                  <c:v>ИНТЕГРИРОВАННОСТЬ МОБИЛЬНОГО ПРИЛОЖЕНИЯ В ЭКОСИСТЕМУ ПАРТНЕРСКИХ ФИНАНСОВЫХ И ИНЫХ ОРГАНИЗАЦИЙ - 3,41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29</c:v>
                </c:pt>
                <c:pt idx="1">
                  <c:v>20.100000000000001</c:v>
                </c:pt>
                <c:pt idx="2">
                  <c:v>22.2</c:v>
                </c:pt>
                <c:pt idx="3">
                  <c:v>22</c:v>
                </c:pt>
                <c:pt idx="4">
                  <c:v>22</c:v>
                </c:pt>
                <c:pt idx="5">
                  <c:v>32.299999999999997</c:v>
                </c:pt>
                <c:pt idx="6">
                  <c:v>24.6</c:v>
                </c:pt>
                <c:pt idx="7">
                  <c:v>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81-40C7-B491-E0ABA9C095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ПРИВЛЕКАТЕЛЬНЫЙ ДИЗАЙН САЙТА/МОБИЛЬНОГО ПРИЛОЖЕНИЯ БАНКА - 3,48</c:v>
                </c:pt>
                <c:pt idx="1">
                  <c:v>УДОБСТВО ПОЛЬЗОВАНИЯ / ПОИСКА ИНФОРМАЦИИ НА САЙТЕ/В МОБИЛЬНОМ ПРИЛОЖЕНИИ БАНКА - 4,34</c:v>
                </c:pt>
                <c:pt idx="2">
                  <c:v>АКТУАЛЬНОСТЬ ИНФОРМАЦИИ НА САЙТЕ/В МОБИЛЬНОМ ПРИЛОЖЕНИИ БАНКА - 4,28</c:v>
                </c:pt>
                <c:pt idx="3">
                  <c:v>СКОРОСТЬ РАБОТЫ САЙТА/МОБИЛЬНОГО ПРИЛОЖЕНИЯ - 4,18</c:v>
                </c:pt>
                <c:pt idx="4">
                  <c:v>СКОРОСТЬ ПОСТУПЛЕНИЯ УСЛУГ (ПЛАТЕЖЕЙ И ПР.) - 4,32</c:v>
                </c:pt>
                <c:pt idx="5">
                  <c:v>ШИРИНА АССОРТИМЕНТА УСЛУГ - 3,80</c:v>
                </c:pt>
                <c:pt idx="6">
                  <c:v>СИСТЕМА СКИДОК И БОНУСОВ - 3,74</c:v>
                </c:pt>
                <c:pt idx="7">
                  <c:v>ИНТЕГРИРОВАННОСТЬ МОБИЛЬНОГО ПРИЛОЖЕНИЯ В ЭКОСИСТЕМУ ПАРТНЕРСКИХ ФИНАНСОВЫХ И ИНЫХ ОРГАНИЗАЦИЙ - 3,41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20.8</c:v>
                </c:pt>
                <c:pt idx="1">
                  <c:v>7.3</c:v>
                </c:pt>
                <c:pt idx="2">
                  <c:v>6.3</c:v>
                </c:pt>
                <c:pt idx="3">
                  <c:v>9.1</c:v>
                </c:pt>
                <c:pt idx="4">
                  <c:v>8.4</c:v>
                </c:pt>
                <c:pt idx="5">
                  <c:v>19.899999999999999</c:v>
                </c:pt>
                <c:pt idx="6">
                  <c:v>19.399999999999999</c:v>
                </c:pt>
                <c:pt idx="7">
                  <c:v>20.399999999999999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81-40C7-B491-E0ABA9C095C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ПРИВЛЕКАТЕЛЬНЫЙ ДИЗАЙН САЙТА/МОБИЛЬНОГО ПРИЛОЖЕНИЯ БАНКА - 3,48</c:v>
                </c:pt>
                <c:pt idx="1">
                  <c:v>УДОБСТВО ПОЛЬЗОВАНИЯ / ПОИСКА ИНФОРМАЦИИ НА САЙТЕ/В МОБИЛЬНОМ ПРИЛОЖЕНИИ БАНКА - 4,34</c:v>
                </c:pt>
                <c:pt idx="2">
                  <c:v>АКТУАЛЬНОСТЬ ИНФОРМАЦИИ НА САЙТЕ/В МОБИЛЬНОМ ПРИЛОЖЕНИИ БАНКА - 4,28</c:v>
                </c:pt>
                <c:pt idx="3">
                  <c:v>СКОРОСТЬ РАБОТЫ САЙТА/МОБИЛЬНОГО ПРИЛОЖЕНИЯ - 4,18</c:v>
                </c:pt>
                <c:pt idx="4">
                  <c:v>СКОРОСТЬ ПОСТУПЛЕНИЯ УСЛУГ (ПЛАТЕЖЕЙ И ПР.) - 4,32</c:v>
                </c:pt>
                <c:pt idx="5">
                  <c:v>ШИРИНА АССОРТИМЕНТА УСЛУГ - 3,80</c:v>
                </c:pt>
                <c:pt idx="6">
                  <c:v>СИСТЕМА СКИДОК И БОНУСОВ - 3,74</c:v>
                </c:pt>
                <c:pt idx="7">
                  <c:v>ИНТЕГРИРОВАННОСТЬ МОБИЛЬНОГО ПРИЛОЖЕНИЯ В ЭКОСИСТЕМУ ПАРТНЕРСКИХ ФИНАНСОВЫХ И ИНЫХ ОРГАНИЗАЦИЙ - 3,41</c:v>
                </c:pt>
              </c:strCache>
            </c:strRef>
          </c:cat>
          <c:val>
            <c:numRef>
              <c:f>Лист1!$E$2:$E$9</c:f>
              <c:numCache>
                <c:formatCode>0.0</c:formatCode>
                <c:ptCount val="8"/>
                <c:pt idx="0">
                  <c:v>4.7</c:v>
                </c:pt>
                <c:pt idx="1">
                  <c:v>1.2</c:v>
                </c:pt>
                <c:pt idx="2">
                  <c:v>2.6</c:v>
                </c:pt>
                <c:pt idx="3">
                  <c:v>4.9000000000000004</c:v>
                </c:pt>
                <c:pt idx="4">
                  <c:v>1.9</c:v>
                </c:pt>
                <c:pt idx="5">
                  <c:v>5.6</c:v>
                </c:pt>
                <c:pt idx="6">
                  <c:v>5.4</c:v>
                </c:pt>
                <c:pt idx="7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81-40C7-B491-E0ABA9C095C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1 - не имеет значения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ПРИВЛЕКАТЕЛЬНЫЙ ДИЗАЙН САЙТА/МОБИЛЬНОГО ПРИЛОЖЕНИЯ БАНКА - 3,48</c:v>
                </c:pt>
                <c:pt idx="1">
                  <c:v>УДОБСТВО ПОЛЬЗОВАНИЯ / ПОИСКА ИНФОРМАЦИИ НА САЙТЕ/В МОБИЛЬНОМ ПРИЛОЖЕНИИ БАНКА - 4,34</c:v>
                </c:pt>
                <c:pt idx="2">
                  <c:v>АКТУАЛЬНОСТЬ ИНФОРМАЦИИ НА САЙТЕ/В МОБИЛЬНОМ ПРИЛОЖЕНИИ БАНКА - 4,28</c:v>
                </c:pt>
                <c:pt idx="3">
                  <c:v>СКОРОСТЬ РАБОТЫ САЙТА/МОБИЛЬНОГО ПРИЛОЖЕНИЯ - 4,18</c:v>
                </c:pt>
                <c:pt idx="4">
                  <c:v>СКОРОСТЬ ПОСТУПЛЕНИЯ УСЛУГ (ПЛАТЕЖЕЙ И ПР.) - 4,32</c:v>
                </c:pt>
                <c:pt idx="5">
                  <c:v>ШИРИНА АССОРТИМЕНТА УСЛУГ - 3,80</c:v>
                </c:pt>
                <c:pt idx="6">
                  <c:v>СИСТЕМА СКИДОК И БОНУСОВ - 3,74</c:v>
                </c:pt>
                <c:pt idx="7">
                  <c:v>ИНТЕГРИРОВАННОСТЬ МОБИЛЬНОГО ПРИЛОЖЕНИЯ В ЭКОСИСТЕМУ ПАРТНЕРСКИХ ФИНАНСОВЫХ И ИНЫХ ОРГАНИЗАЦИЙ - 3,41</c:v>
                </c:pt>
              </c:strCache>
            </c:strRef>
          </c:cat>
          <c:val>
            <c:numRef>
              <c:f>Лист1!$F$2:$F$9</c:f>
              <c:numCache>
                <c:formatCode>0.0</c:formatCode>
                <c:ptCount val="8"/>
                <c:pt idx="0">
                  <c:v>16.899999999999999</c:v>
                </c:pt>
                <c:pt idx="1">
                  <c:v>7</c:v>
                </c:pt>
                <c:pt idx="2">
                  <c:v>7.3</c:v>
                </c:pt>
                <c:pt idx="3">
                  <c:v>6.8</c:v>
                </c:pt>
                <c:pt idx="4">
                  <c:v>5.9</c:v>
                </c:pt>
                <c:pt idx="5">
                  <c:v>7.7</c:v>
                </c:pt>
                <c:pt idx="6">
                  <c:v>11.7</c:v>
                </c:pt>
                <c:pt idx="7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81-40C7-B491-E0ABA9C09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70590520"/>
        <c:axId val="170590912"/>
      </c:barChart>
      <c:catAx>
        <c:axId val="170590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0590912"/>
        <c:crosses val="autoZero"/>
        <c:auto val="1"/>
        <c:lblAlgn val="ctr"/>
        <c:lblOffset val="100"/>
        <c:noMultiLvlLbl val="0"/>
      </c:catAx>
      <c:valAx>
        <c:axId val="1705909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059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256569"/>
          </a:solidFill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регулярно использую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младший</c:v>
                </c:pt>
                <c:pt idx="1">
                  <c:v>средний</c:v>
                </c:pt>
                <c:pt idx="2">
                  <c:v>старший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17.600000000000001</c:v>
                </c:pt>
                <c:pt idx="1">
                  <c:v>9.6999999999999993</c:v>
                </c:pt>
                <c:pt idx="2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8D-4382-9FAB-A4AC1DBDED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да, пользуюсь по необходимости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младший</c:v>
                </c:pt>
                <c:pt idx="1">
                  <c:v>средний</c:v>
                </c:pt>
                <c:pt idx="2">
                  <c:v>старший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36.299999999999997</c:v>
                </c:pt>
                <c:pt idx="1">
                  <c:v>34.1</c:v>
                </c:pt>
                <c:pt idx="2">
                  <c:v>22.7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8D-4382-9FAB-A4AC1DBDED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да, пользовался один раз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младший</c:v>
                </c:pt>
                <c:pt idx="1">
                  <c:v>средний</c:v>
                </c:pt>
                <c:pt idx="2">
                  <c:v>старший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18.399999999999999</c:v>
                </c:pt>
                <c:pt idx="1">
                  <c:v>26.8</c:v>
                </c:pt>
                <c:pt idx="2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8D-4382-9FAB-A4AC1DBDED5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нет, не пользуюсь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младший</c:v>
                </c:pt>
                <c:pt idx="1">
                  <c:v>средний</c:v>
                </c:pt>
                <c:pt idx="2">
                  <c:v>старший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27.7</c:v>
                </c:pt>
                <c:pt idx="1">
                  <c:v>29.4</c:v>
                </c:pt>
                <c:pt idx="2">
                  <c:v>66.599999999999994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8D-4382-9FAB-A4AC1DBDE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591696"/>
        <c:axId val="170592088"/>
      </c:barChart>
      <c:catAx>
        <c:axId val="17059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0592088"/>
        <c:crosses val="autoZero"/>
        <c:auto val="1"/>
        <c:lblAlgn val="ctr"/>
        <c:lblOffset val="100"/>
        <c:noMultiLvlLbl val="0"/>
      </c:catAx>
      <c:valAx>
        <c:axId val="170592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059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256569"/>
          </a:solidFill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7C-4393-B951-BBEA9D993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7C-4393-B951-BBEA9D993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7C-4393-B951-BBEA9D993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7C-4393-B951-BBEA9D9939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7C-4393-B951-BBEA9D993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пользуюсь часто</c:v>
                </c:pt>
                <c:pt idx="1">
                  <c:v>не пользовался ни разу</c:v>
                </c:pt>
                <c:pt idx="2">
                  <c:v>да, пользовался несколько раз</c:v>
                </c:pt>
                <c:pt idx="3">
                  <c:v>да, пользовался один раз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11.5</c:v>
                </c:pt>
                <c:pt idx="1">
                  <c:v>29</c:v>
                </c:pt>
                <c:pt idx="2">
                  <c:v>9.4</c:v>
                </c:pt>
                <c:pt idx="3">
                  <c:v>50.1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C-4891-8CD0-C7A601732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56569"/>
          </a:solidFill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4" Type="http://schemas.openxmlformats.org/officeDocument/2006/relationships/image" Target="../media/image14.jf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4" Type="http://schemas.openxmlformats.org/officeDocument/2006/relationships/image" Target="../media/image14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1F074-5720-4659-8AB4-C5D5701BC65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DFAB5-743A-4C1F-B14A-91A40F42C422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200" b="1" dirty="0">
              <a:latin typeface="Book Antiqua" panose="02040602050305030304" pitchFamily="18" charset="0"/>
              <a:cs typeface="Times New Roman" panose="02020603050405020304" pitchFamily="18" charset="0"/>
            </a:rPr>
            <a:t>Да, регулярно пользуюсь - 23,7%</a:t>
          </a:r>
        </a:p>
      </dgm:t>
    </dgm:pt>
    <dgm:pt modelId="{F0FB0AB8-60B2-4D5A-A6A6-06BBD662CAB9}" type="parTrans" cxnId="{36094487-C6F5-445B-A234-201F97CA011F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012755A1-4756-4493-80DA-CB109BF268E8}" type="sibTrans" cxnId="{36094487-C6F5-445B-A234-201F97CA011F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C14662C4-7E3A-42D1-9842-415513CB38FF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200" b="1">
              <a:latin typeface="Book Antiqua" panose="02040602050305030304" pitchFamily="18" charset="0"/>
              <a:cs typeface="Times New Roman" panose="02020603050405020304" pitchFamily="18" charset="0"/>
            </a:rPr>
            <a:t>Да пользуюсь, но не часто - 33,5%</a:t>
          </a:r>
        </a:p>
      </dgm:t>
    </dgm:pt>
    <dgm:pt modelId="{F6F56BF4-054A-403D-913C-5854BB06EC55}" type="parTrans" cxnId="{D91E80E8-0C8C-4DCE-9A1E-C5CD9C12512E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C56ECD2F-337B-46BD-81CF-C38F8C9A4EF0}" type="sibTrans" cxnId="{D91E80E8-0C8C-4DCE-9A1E-C5CD9C12512E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40747B1F-6227-423D-BE8E-653F7A50E1F8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200" b="1">
              <a:latin typeface="Book Antiqua" panose="02040602050305030304" pitchFamily="18" charset="0"/>
              <a:cs typeface="Times New Roman" panose="02020603050405020304" pitchFamily="18" charset="0"/>
            </a:rPr>
            <a:t>Пользовался(ась) один-два раза - 14,1%</a:t>
          </a:r>
        </a:p>
      </dgm:t>
    </dgm:pt>
    <dgm:pt modelId="{8055796F-DF8B-47E1-84EF-32EC2DD232C5}" type="parTrans" cxnId="{2975D86C-F807-4974-B5CE-297C7FF0E841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B7CFB72D-1246-4644-8860-36C567CB85AF}" type="sibTrans" cxnId="{2975D86C-F807-4974-B5CE-297C7FF0E841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35E14929-2DF1-4562-84A9-44175474122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sz="1200" b="1">
              <a:latin typeface="Book Antiqua" panose="02040602050305030304" pitchFamily="18" charset="0"/>
              <a:cs typeface="Times New Roman" panose="02020603050405020304" pitchFamily="18" charset="0"/>
            </a:rPr>
            <a:t>Никогда не пользовался(ась) -28,8%</a:t>
          </a:r>
        </a:p>
      </dgm:t>
    </dgm:pt>
    <dgm:pt modelId="{6F098F1E-EAD4-49B6-81DA-FE3C41B50D5A}" type="parTrans" cxnId="{265B9EDD-9E93-4175-8C86-E57172BBDFB7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F0AD7459-5942-4655-952B-53F1912F8887}" type="sibTrans" cxnId="{265B9EDD-9E93-4175-8C86-E57172BBDFB7}">
      <dgm:prSet/>
      <dgm:spPr/>
      <dgm:t>
        <a:bodyPr/>
        <a:lstStyle/>
        <a:p>
          <a:endParaRPr lang="ru-RU" sz="1200">
            <a:latin typeface="Book Antiqua" panose="02040602050305030304" pitchFamily="18" charset="0"/>
          </a:endParaRPr>
        </a:p>
      </dgm:t>
    </dgm:pt>
    <dgm:pt modelId="{50358F4A-2353-4789-84D3-E720857249B7}" type="pres">
      <dgm:prSet presAssocID="{72F1F074-5720-4659-8AB4-C5D5701BC65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1F30D3-26C7-40A9-8DA8-7E5CA7C34C6D}" type="pres">
      <dgm:prSet presAssocID="{6DEDFAB5-743A-4C1F-B14A-91A40F42C422}" presName="comp" presStyleCnt="0"/>
      <dgm:spPr/>
    </dgm:pt>
    <dgm:pt modelId="{EB5596B8-8C1D-4188-9784-0811ABAE54EF}" type="pres">
      <dgm:prSet presAssocID="{6DEDFAB5-743A-4C1F-B14A-91A40F42C422}" presName="box" presStyleLbl="node1" presStyleIdx="0" presStyleCnt="4"/>
      <dgm:spPr/>
      <dgm:t>
        <a:bodyPr/>
        <a:lstStyle/>
        <a:p>
          <a:endParaRPr lang="ru-RU"/>
        </a:p>
      </dgm:t>
    </dgm:pt>
    <dgm:pt modelId="{E83FB218-E1D9-41CA-995B-87D3F19AD3E3}" type="pres">
      <dgm:prSet presAssocID="{6DEDFAB5-743A-4C1F-B14A-91A40F42C422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6D23DD03-4AAC-4B06-BA95-3ED41196691B}" type="pres">
      <dgm:prSet presAssocID="{6DEDFAB5-743A-4C1F-B14A-91A40F42C42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B64BF-9AF0-4128-A971-6A8ED0D81369}" type="pres">
      <dgm:prSet presAssocID="{012755A1-4756-4493-80DA-CB109BF268E8}" presName="spacer" presStyleCnt="0"/>
      <dgm:spPr/>
    </dgm:pt>
    <dgm:pt modelId="{C123EFEB-E27D-41D3-B2E6-5CCA36E6A95E}" type="pres">
      <dgm:prSet presAssocID="{C14662C4-7E3A-42D1-9842-415513CB38FF}" presName="comp" presStyleCnt="0"/>
      <dgm:spPr/>
    </dgm:pt>
    <dgm:pt modelId="{0DA852ED-9323-4A2E-B00D-EC6A8DB866BB}" type="pres">
      <dgm:prSet presAssocID="{C14662C4-7E3A-42D1-9842-415513CB38FF}" presName="box" presStyleLbl="node1" presStyleIdx="1" presStyleCnt="4"/>
      <dgm:spPr/>
      <dgm:t>
        <a:bodyPr/>
        <a:lstStyle/>
        <a:p>
          <a:endParaRPr lang="ru-RU"/>
        </a:p>
      </dgm:t>
    </dgm:pt>
    <dgm:pt modelId="{C515F8BD-585C-461B-BD12-665DC8DA4947}" type="pres">
      <dgm:prSet presAssocID="{C14662C4-7E3A-42D1-9842-415513CB38FF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ru-RU"/>
        </a:p>
      </dgm:t>
    </dgm:pt>
    <dgm:pt modelId="{813CF097-15D4-4B31-BC05-CBB6DD3E4BA8}" type="pres">
      <dgm:prSet presAssocID="{C14662C4-7E3A-42D1-9842-415513CB38F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BA314-7197-4EC3-B35E-A118DEDDFF3C}" type="pres">
      <dgm:prSet presAssocID="{C56ECD2F-337B-46BD-81CF-C38F8C9A4EF0}" presName="spacer" presStyleCnt="0"/>
      <dgm:spPr/>
    </dgm:pt>
    <dgm:pt modelId="{68417795-438A-44FF-B60B-F739F254AF49}" type="pres">
      <dgm:prSet presAssocID="{40747B1F-6227-423D-BE8E-653F7A50E1F8}" presName="comp" presStyleCnt="0"/>
      <dgm:spPr/>
    </dgm:pt>
    <dgm:pt modelId="{7CC956D2-53DA-4F1C-ABF7-988EA9B4DE90}" type="pres">
      <dgm:prSet presAssocID="{40747B1F-6227-423D-BE8E-653F7A50E1F8}" presName="box" presStyleLbl="node1" presStyleIdx="2" presStyleCnt="4"/>
      <dgm:spPr/>
      <dgm:t>
        <a:bodyPr/>
        <a:lstStyle/>
        <a:p>
          <a:endParaRPr lang="ru-RU"/>
        </a:p>
      </dgm:t>
    </dgm:pt>
    <dgm:pt modelId="{B22FC455-8505-4460-B12C-640636A8B8F8}" type="pres">
      <dgm:prSet presAssocID="{40747B1F-6227-423D-BE8E-653F7A50E1F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97C2B5B3-8C6C-4112-8C73-059E49AC0344}" type="pres">
      <dgm:prSet presAssocID="{40747B1F-6227-423D-BE8E-653F7A50E1F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B49C4-FCA1-45EC-B877-CB190EFA7B36}" type="pres">
      <dgm:prSet presAssocID="{B7CFB72D-1246-4644-8860-36C567CB85AF}" presName="spacer" presStyleCnt="0"/>
      <dgm:spPr/>
    </dgm:pt>
    <dgm:pt modelId="{F7B9FFD3-E9B7-4064-8CC9-9C595C8F7DF7}" type="pres">
      <dgm:prSet presAssocID="{35E14929-2DF1-4562-84A9-441754741226}" presName="comp" presStyleCnt="0"/>
      <dgm:spPr/>
    </dgm:pt>
    <dgm:pt modelId="{7A40451A-F160-48AE-A3BF-2B982959EDA1}" type="pres">
      <dgm:prSet presAssocID="{35E14929-2DF1-4562-84A9-441754741226}" presName="box" presStyleLbl="node1" presStyleIdx="3" presStyleCnt="4"/>
      <dgm:spPr/>
      <dgm:t>
        <a:bodyPr/>
        <a:lstStyle/>
        <a:p>
          <a:endParaRPr lang="ru-RU"/>
        </a:p>
      </dgm:t>
    </dgm:pt>
    <dgm:pt modelId="{DEE9564B-DD54-40CB-9C40-7251C6AAF5E3}" type="pres">
      <dgm:prSet presAssocID="{35E14929-2DF1-4562-84A9-441754741226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ru-RU"/>
        </a:p>
      </dgm:t>
    </dgm:pt>
    <dgm:pt modelId="{48A858CD-046C-4202-A057-B2AE6D285F08}" type="pres">
      <dgm:prSet presAssocID="{35E14929-2DF1-4562-84A9-44175474122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6F86FE-0DD0-45BF-8820-431F3665B8EB}" type="presOf" srcId="{40747B1F-6227-423D-BE8E-653F7A50E1F8}" destId="{7CC956D2-53DA-4F1C-ABF7-988EA9B4DE90}" srcOrd="0" destOrd="0" presId="urn:microsoft.com/office/officeart/2005/8/layout/vList4"/>
    <dgm:cxn modelId="{82A97630-0ABF-4E4E-8C4D-75AFD76C6A8B}" type="presOf" srcId="{C14662C4-7E3A-42D1-9842-415513CB38FF}" destId="{813CF097-15D4-4B31-BC05-CBB6DD3E4BA8}" srcOrd="1" destOrd="0" presId="urn:microsoft.com/office/officeart/2005/8/layout/vList4"/>
    <dgm:cxn modelId="{265B9EDD-9E93-4175-8C86-E57172BBDFB7}" srcId="{72F1F074-5720-4659-8AB4-C5D5701BC652}" destId="{35E14929-2DF1-4562-84A9-441754741226}" srcOrd="3" destOrd="0" parTransId="{6F098F1E-EAD4-49B6-81DA-FE3C41B50D5A}" sibTransId="{F0AD7459-5942-4655-952B-53F1912F8887}"/>
    <dgm:cxn modelId="{A4C55F4E-8318-40AD-9070-C0F5294B2B6A}" type="presOf" srcId="{35E14929-2DF1-4562-84A9-441754741226}" destId="{48A858CD-046C-4202-A057-B2AE6D285F08}" srcOrd="1" destOrd="0" presId="urn:microsoft.com/office/officeart/2005/8/layout/vList4"/>
    <dgm:cxn modelId="{ACE13C10-5AF4-4A8E-8BB7-BFF5E60BB352}" type="presOf" srcId="{72F1F074-5720-4659-8AB4-C5D5701BC652}" destId="{50358F4A-2353-4789-84D3-E720857249B7}" srcOrd="0" destOrd="0" presId="urn:microsoft.com/office/officeart/2005/8/layout/vList4"/>
    <dgm:cxn modelId="{5D4DD4F2-435E-46E3-8D13-9800CD111066}" type="presOf" srcId="{6DEDFAB5-743A-4C1F-B14A-91A40F42C422}" destId="{6D23DD03-4AAC-4B06-BA95-3ED41196691B}" srcOrd="1" destOrd="0" presId="urn:microsoft.com/office/officeart/2005/8/layout/vList4"/>
    <dgm:cxn modelId="{2975D86C-F807-4974-B5CE-297C7FF0E841}" srcId="{72F1F074-5720-4659-8AB4-C5D5701BC652}" destId="{40747B1F-6227-423D-BE8E-653F7A50E1F8}" srcOrd="2" destOrd="0" parTransId="{8055796F-DF8B-47E1-84EF-32EC2DD232C5}" sibTransId="{B7CFB72D-1246-4644-8860-36C567CB85AF}"/>
    <dgm:cxn modelId="{EDB9D81E-94F0-4E17-8684-1B86A2B56EC1}" type="presOf" srcId="{6DEDFAB5-743A-4C1F-B14A-91A40F42C422}" destId="{EB5596B8-8C1D-4188-9784-0811ABAE54EF}" srcOrd="0" destOrd="0" presId="urn:microsoft.com/office/officeart/2005/8/layout/vList4"/>
    <dgm:cxn modelId="{36094487-C6F5-445B-A234-201F97CA011F}" srcId="{72F1F074-5720-4659-8AB4-C5D5701BC652}" destId="{6DEDFAB5-743A-4C1F-B14A-91A40F42C422}" srcOrd="0" destOrd="0" parTransId="{F0FB0AB8-60B2-4D5A-A6A6-06BBD662CAB9}" sibTransId="{012755A1-4756-4493-80DA-CB109BF268E8}"/>
    <dgm:cxn modelId="{DFB6D994-615D-445B-B0E6-AAB1D9A0B331}" type="presOf" srcId="{40747B1F-6227-423D-BE8E-653F7A50E1F8}" destId="{97C2B5B3-8C6C-4112-8C73-059E49AC0344}" srcOrd="1" destOrd="0" presId="urn:microsoft.com/office/officeart/2005/8/layout/vList4"/>
    <dgm:cxn modelId="{133EC575-0EAD-4FF1-B7BB-990E3C291325}" type="presOf" srcId="{C14662C4-7E3A-42D1-9842-415513CB38FF}" destId="{0DA852ED-9323-4A2E-B00D-EC6A8DB866BB}" srcOrd="0" destOrd="0" presId="urn:microsoft.com/office/officeart/2005/8/layout/vList4"/>
    <dgm:cxn modelId="{D91E80E8-0C8C-4DCE-9A1E-C5CD9C12512E}" srcId="{72F1F074-5720-4659-8AB4-C5D5701BC652}" destId="{C14662C4-7E3A-42D1-9842-415513CB38FF}" srcOrd="1" destOrd="0" parTransId="{F6F56BF4-054A-403D-913C-5854BB06EC55}" sibTransId="{C56ECD2F-337B-46BD-81CF-C38F8C9A4EF0}"/>
    <dgm:cxn modelId="{CA185082-C04B-4C65-86ED-4CAFBE58FB59}" type="presOf" srcId="{35E14929-2DF1-4562-84A9-441754741226}" destId="{7A40451A-F160-48AE-A3BF-2B982959EDA1}" srcOrd="0" destOrd="0" presId="urn:microsoft.com/office/officeart/2005/8/layout/vList4"/>
    <dgm:cxn modelId="{843948B0-188C-4B65-8B37-D0F8952754E2}" type="presParOf" srcId="{50358F4A-2353-4789-84D3-E720857249B7}" destId="{531F30D3-26C7-40A9-8DA8-7E5CA7C34C6D}" srcOrd="0" destOrd="0" presId="urn:microsoft.com/office/officeart/2005/8/layout/vList4"/>
    <dgm:cxn modelId="{8A657938-AB73-41CA-B155-B63BE8AEB108}" type="presParOf" srcId="{531F30D3-26C7-40A9-8DA8-7E5CA7C34C6D}" destId="{EB5596B8-8C1D-4188-9784-0811ABAE54EF}" srcOrd="0" destOrd="0" presId="urn:microsoft.com/office/officeart/2005/8/layout/vList4"/>
    <dgm:cxn modelId="{76B48415-78DC-46F8-BB08-3D57F87909E0}" type="presParOf" srcId="{531F30D3-26C7-40A9-8DA8-7E5CA7C34C6D}" destId="{E83FB218-E1D9-41CA-995B-87D3F19AD3E3}" srcOrd="1" destOrd="0" presId="urn:microsoft.com/office/officeart/2005/8/layout/vList4"/>
    <dgm:cxn modelId="{283B5F4E-2370-4FFF-9E59-24E46A1F81D0}" type="presParOf" srcId="{531F30D3-26C7-40A9-8DA8-7E5CA7C34C6D}" destId="{6D23DD03-4AAC-4B06-BA95-3ED41196691B}" srcOrd="2" destOrd="0" presId="urn:microsoft.com/office/officeart/2005/8/layout/vList4"/>
    <dgm:cxn modelId="{D1E4D390-5C8A-4731-95ED-54EF940F49FD}" type="presParOf" srcId="{50358F4A-2353-4789-84D3-E720857249B7}" destId="{70AB64BF-9AF0-4128-A971-6A8ED0D81369}" srcOrd="1" destOrd="0" presId="urn:microsoft.com/office/officeart/2005/8/layout/vList4"/>
    <dgm:cxn modelId="{C06CB414-E20F-417D-90D2-B081AEA27040}" type="presParOf" srcId="{50358F4A-2353-4789-84D3-E720857249B7}" destId="{C123EFEB-E27D-41D3-B2E6-5CCA36E6A95E}" srcOrd="2" destOrd="0" presId="urn:microsoft.com/office/officeart/2005/8/layout/vList4"/>
    <dgm:cxn modelId="{D7F855E9-E75A-4626-8B02-1369B4402D13}" type="presParOf" srcId="{C123EFEB-E27D-41D3-B2E6-5CCA36E6A95E}" destId="{0DA852ED-9323-4A2E-B00D-EC6A8DB866BB}" srcOrd="0" destOrd="0" presId="urn:microsoft.com/office/officeart/2005/8/layout/vList4"/>
    <dgm:cxn modelId="{197BC493-2D1B-457A-901E-E683C5BEEC24}" type="presParOf" srcId="{C123EFEB-E27D-41D3-B2E6-5CCA36E6A95E}" destId="{C515F8BD-585C-461B-BD12-665DC8DA4947}" srcOrd="1" destOrd="0" presId="urn:microsoft.com/office/officeart/2005/8/layout/vList4"/>
    <dgm:cxn modelId="{01FE44CA-E53C-45FC-BA20-2BA5486ED5D9}" type="presParOf" srcId="{C123EFEB-E27D-41D3-B2E6-5CCA36E6A95E}" destId="{813CF097-15D4-4B31-BC05-CBB6DD3E4BA8}" srcOrd="2" destOrd="0" presId="urn:microsoft.com/office/officeart/2005/8/layout/vList4"/>
    <dgm:cxn modelId="{A64A80C0-7AD1-4721-95F5-FFC3BB544744}" type="presParOf" srcId="{50358F4A-2353-4789-84D3-E720857249B7}" destId="{6DCBA314-7197-4EC3-B35E-A118DEDDFF3C}" srcOrd="3" destOrd="0" presId="urn:microsoft.com/office/officeart/2005/8/layout/vList4"/>
    <dgm:cxn modelId="{34240FEC-79F3-4F57-8457-E2A03F324DD4}" type="presParOf" srcId="{50358F4A-2353-4789-84D3-E720857249B7}" destId="{68417795-438A-44FF-B60B-F739F254AF49}" srcOrd="4" destOrd="0" presId="urn:microsoft.com/office/officeart/2005/8/layout/vList4"/>
    <dgm:cxn modelId="{ED8B2C43-C79E-4C40-84F3-A9B81630AFED}" type="presParOf" srcId="{68417795-438A-44FF-B60B-F739F254AF49}" destId="{7CC956D2-53DA-4F1C-ABF7-988EA9B4DE90}" srcOrd="0" destOrd="0" presId="urn:microsoft.com/office/officeart/2005/8/layout/vList4"/>
    <dgm:cxn modelId="{6AD5BABD-CCF8-4F90-9805-E703F47E243B}" type="presParOf" srcId="{68417795-438A-44FF-B60B-F739F254AF49}" destId="{B22FC455-8505-4460-B12C-640636A8B8F8}" srcOrd="1" destOrd="0" presId="urn:microsoft.com/office/officeart/2005/8/layout/vList4"/>
    <dgm:cxn modelId="{15FE4827-44CE-4689-B604-3749E4464189}" type="presParOf" srcId="{68417795-438A-44FF-B60B-F739F254AF49}" destId="{97C2B5B3-8C6C-4112-8C73-059E49AC0344}" srcOrd="2" destOrd="0" presId="urn:microsoft.com/office/officeart/2005/8/layout/vList4"/>
    <dgm:cxn modelId="{B0C88854-3DA1-4ABB-87C2-F319FA14973C}" type="presParOf" srcId="{50358F4A-2353-4789-84D3-E720857249B7}" destId="{611B49C4-FCA1-45EC-B877-CB190EFA7B36}" srcOrd="5" destOrd="0" presId="urn:microsoft.com/office/officeart/2005/8/layout/vList4"/>
    <dgm:cxn modelId="{A00F2B8B-2BA4-48C3-B5A3-71E793D774F4}" type="presParOf" srcId="{50358F4A-2353-4789-84D3-E720857249B7}" destId="{F7B9FFD3-E9B7-4064-8CC9-9C595C8F7DF7}" srcOrd="6" destOrd="0" presId="urn:microsoft.com/office/officeart/2005/8/layout/vList4"/>
    <dgm:cxn modelId="{02A68C1B-8735-4B94-8F03-2C3E9BCC791D}" type="presParOf" srcId="{F7B9FFD3-E9B7-4064-8CC9-9C595C8F7DF7}" destId="{7A40451A-F160-48AE-A3BF-2B982959EDA1}" srcOrd="0" destOrd="0" presId="urn:microsoft.com/office/officeart/2005/8/layout/vList4"/>
    <dgm:cxn modelId="{86296A2A-19A2-4846-86F9-715C95628A9A}" type="presParOf" srcId="{F7B9FFD3-E9B7-4064-8CC9-9C595C8F7DF7}" destId="{DEE9564B-DD54-40CB-9C40-7251C6AAF5E3}" srcOrd="1" destOrd="0" presId="urn:microsoft.com/office/officeart/2005/8/layout/vList4"/>
    <dgm:cxn modelId="{6A9E90EA-C285-41CF-A207-BD7311CB5924}" type="presParOf" srcId="{F7B9FFD3-E9B7-4064-8CC9-9C595C8F7DF7}" destId="{48A858CD-046C-4202-A057-B2AE6D285F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02871-B5F5-46B2-A7B3-4EFEE62C0BD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409374E-1AEE-4490-A28B-029F23A7F6E3}">
      <dgm:prSet phldrT="[Текст]" custT="1"/>
      <dgm:spPr/>
      <dgm:t>
        <a:bodyPr/>
        <a:lstStyle/>
        <a:p>
          <a:r>
            <a:rPr lang="ru-RU" sz="900" dirty="0">
              <a:latin typeface="Book Antiqua" panose="02040602050305030304" pitchFamily="18" charset="0"/>
            </a:rPr>
            <a:t>в социальной сети - 30,2%</a:t>
          </a:r>
        </a:p>
      </dgm:t>
    </dgm:pt>
    <dgm:pt modelId="{7F11DDF1-5886-4D50-A312-496FBF37368F}" type="parTrans" cxnId="{516F5985-86E6-4BFF-BF66-BD1235E7CFE1}">
      <dgm:prSet/>
      <dgm:spPr/>
      <dgm:t>
        <a:bodyPr/>
        <a:lstStyle/>
        <a:p>
          <a:endParaRPr lang="ru-RU" sz="900">
            <a:latin typeface="Book Antiqua" panose="02040602050305030304" pitchFamily="18" charset="0"/>
          </a:endParaRPr>
        </a:p>
      </dgm:t>
    </dgm:pt>
    <dgm:pt modelId="{1DCC0EDD-0960-4E1F-A7D5-525735C3170A}" type="sibTrans" cxnId="{516F5985-86E6-4BFF-BF66-BD1235E7CFE1}">
      <dgm:prSet/>
      <dgm:spPr/>
      <dgm:t>
        <a:bodyPr/>
        <a:lstStyle/>
        <a:p>
          <a:endParaRPr lang="ru-RU" sz="900">
            <a:latin typeface="Book Antiqua" panose="02040602050305030304" pitchFamily="18" charset="0"/>
          </a:endParaRPr>
        </a:p>
      </dgm:t>
    </dgm:pt>
    <dgm:pt modelId="{3CD86654-BB27-4072-A760-92BC090670D8}">
      <dgm:prSet phldrT="[Текст]" custT="1"/>
      <dgm:spPr/>
      <dgm:t>
        <a:bodyPr/>
        <a:lstStyle/>
        <a:p>
          <a:r>
            <a:rPr lang="ru-RU" sz="900">
              <a:latin typeface="Book Antiqua" panose="02040602050305030304" pitchFamily="18" charset="0"/>
            </a:rPr>
            <a:t>по телевидению - 30,4%</a:t>
          </a:r>
        </a:p>
      </dgm:t>
    </dgm:pt>
    <dgm:pt modelId="{DAF8DAFE-A982-4DC3-AD62-1F6FC39A7DBA}" type="parTrans" cxnId="{9D8E2C9A-D139-48C9-A2FB-FF296125DBBA}">
      <dgm:prSet/>
      <dgm:spPr/>
      <dgm:t>
        <a:bodyPr/>
        <a:lstStyle/>
        <a:p>
          <a:endParaRPr lang="ru-RU" sz="900">
            <a:latin typeface="Book Antiqua" panose="02040602050305030304" pitchFamily="18" charset="0"/>
          </a:endParaRPr>
        </a:p>
      </dgm:t>
    </dgm:pt>
    <dgm:pt modelId="{89C8E540-C754-42C5-A9E4-C4A3BF689677}" type="sibTrans" cxnId="{9D8E2C9A-D139-48C9-A2FB-FF296125DBBA}">
      <dgm:prSet/>
      <dgm:spPr/>
      <dgm:t>
        <a:bodyPr/>
        <a:lstStyle/>
        <a:p>
          <a:endParaRPr lang="ru-RU" sz="900">
            <a:latin typeface="Book Antiqua" panose="02040602050305030304" pitchFamily="18" charset="0"/>
          </a:endParaRPr>
        </a:p>
      </dgm:t>
    </dgm:pt>
    <dgm:pt modelId="{F9C2382C-D95C-4B3F-AF69-60C4F2EE0FA6}">
      <dgm:prSet custT="1"/>
      <dgm:spPr/>
      <dgm:t>
        <a:bodyPr/>
        <a:lstStyle/>
        <a:p>
          <a:r>
            <a:rPr lang="ru-RU" sz="900">
              <a:latin typeface="Book Antiqua" panose="02040602050305030304" pitchFamily="18" charset="0"/>
            </a:rPr>
            <a:t>на мероприятии (форум, праздник) - 2,4%</a:t>
          </a:r>
        </a:p>
      </dgm:t>
    </dgm:pt>
    <dgm:pt modelId="{FE62005E-4AA4-4703-BA7E-0D85E14EEE1A}" type="parTrans" cxnId="{0684B8EE-404E-4234-9086-1C31DA648362}">
      <dgm:prSet/>
      <dgm:spPr/>
      <dgm:t>
        <a:bodyPr/>
        <a:lstStyle/>
        <a:p>
          <a:endParaRPr lang="ru-RU" sz="900">
            <a:latin typeface="Book Antiqua" panose="02040602050305030304" pitchFamily="18" charset="0"/>
          </a:endParaRPr>
        </a:p>
      </dgm:t>
    </dgm:pt>
    <dgm:pt modelId="{B098D447-0D2D-4657-B747-3B31CB0517EB}" type="sibTrans" cxnId="{0684B8EE-404E-4234-9086-1C31DA648362}">
      <dgm:prSet/>
      <dgm:spPr/>
      <dgm:t>
        <a:bodyPr/>
        <a:lstStyle/>
        <a:p>
          <a:endParaRPr lang="ru-RU" sz="900">
            <a:latin typeface="Book Antiqua" panose="02040602050305030304" pitchFamily="18" charset="0"/>
          </a:endParaRPr>
        </a:p>
      </dgm:t>
    </dgm:pt>
    <dgm:pt modelId="{07E72B63-BC16-4F4D-AE3B-1BCF11C1E011}">
      <dgm:prSet custT="1"/>
      <dgm:spPr/>
      <dgm:t>
        <a:bodyPr/>
        <a:lstStyle/>
        <a:p>
          <a:r>
            <a:rPr lang="ru-RU" sz="900">
              <a:latin typeface="Book Antiqua" panose="02040602050305030304" pitchFamily="18" charset="0"/>
            </a:rPr>
            <a:t>наружная реклама (баннеры, рекламные щиты) - 24,3%</a:t>
          </a:r>
        </a:p>
      </dgm:t>
    </dgm:pt>
    <dgm:pt modelId="{B15D7E6C-E7B5-420C-A543-16078317C0CA}" type="parTrans" cxnId="{77B27E2D-4A24-42E4-89CD-DB69B837114B}">
      <dgm:prSet/>
      <dgm:spPr/>
      <dgm:t>
        <a:bodyPr/>
        <a:lstStyle/>
        <a:p>
          <a:endParaRPr lang="ru-RU" sz="900">
            <a:latin typeface="Book Antiqua" panose="02040602050305030304" pitchFamily="18" charset="0"/>
          </a:endParaRPr>
        </a:p>
      </dgm:t>
    </dgm:pt>
    <dgm:pt modelId="{313B8637-8D72-4DDF-AAA7-26B70DB43ACE}" type="sibTrans" cxnId="{77B27E2D-4A24-42E4-89CD-DB69B837114B}">
      <dgm:prSet/>
      <dgm:spPr/>
      <dgm:t>
        <a:bodyPr/>
        <a:lstStyle/>
        <a:p>
          <a:endParaRPr lang="ru-RU" sz="900">
            <a:latin typeface="Book Antiqua" panose="02040602050305030304" pitchFamily="18" charset="0"/>
          </a:endParaRPr>
        </a:p>
      </dgm:t>
    </dgm:pt>
    <dgm:pt modelId="{415E61ED-2244-4B92-A561-5BFD534F2422}">
      <dgm:prSet custT="1"/>
      <dgm:spPr/>
      <dgm:t>
        <a:bodyPr/>
        <a:lstStyle/>
        <a:p>
          <a:r>
            <a:rPr lang="ru-RU" sz="900">
              <a:latin typeface="Book Antiqua" panose="02040602050305030304" pitchFamily="18" charset="0"/>
            </a:rPr>
            <a:t>телефонная реклама - 11,2%</a:t>
          </a:r>
        </a:p>
      </dgm:t>
    </dgm:pt>
    <dgm:pt modelId="{80E21BB4-983B-4227-90BC-9EE710FAFA06}" type="parTrans" cxnId="{72554FD8-E157-42FC-9427-06C531FB3067}">
      <dgm:prSet/>
      <dgm:spPr/>
      <dgm:t>
        <a:bodyPr/>
        <a:lstStyle/>
        <a:p>
          <a:endParaRPr lang="ru-RU" sz="900">
            <a:latin typeface="Book Antiqua" panose="02040602050305030304" pitchFamily="18" charset="0"/>
          </a:endParaRPr>
        </a:p>
      </dgm:t>
    </dgm:pt>
    <dgm:pt modelId="{5232488F-CEE2-4CE7-8DF5-ADD93D4855B5}" type="sibTrans" cxnId="{72554FD8-E157-42FC-9427-06C531FB3067}">
      <dgm:prSet/>
      <dgm:spPr/>
      <dgm:t>
        <a:bodyPr/>
        <a:lstStyle/>
        <a:p>
          <a:endParaRPr lang="ru-RU" sz="900">
            <a:latin typeface="Book Antiqua" panose="02040602050305030304" pitchFamily="18" charset="0"/>
          </a:endParaRPr>
        </a:p>
      </dgm:t>
    </dgm:pt>
    <dgm:pt modelId="{F6E06647-E84C-4E82-BA6C-FFFCBC501BC7}" type="pres">
      <dgm:prSet presAssocID="{5F102871-B5F5-46B2-A7B3-4EFEE62C0B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DDF3B-A7B9-4AFF-892A-0ED4A8D8071E}" type="pres">
      <dgm:prSet presAssocID="{0409374E-1AEE-4490-A28B-029F23A7F6E3}" presName="parentLin" presStyleCnt="0"/>
      <dgm:spPr/>
    </dgm:pt>
    <dgm:pt modelId="{CF5A9CB3-D303-43B9-B286-0F0747AADD66}" type="pres">
      <dgm:prSet presAssocID="{0409374E-1AEE-4490-A28B-029F23A7F6E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C65E9C6-2C44-4DD5-8AFE-20FA26B42407}" type="pres">
      <dgm:prSet presAssocID="{0409374E-1AEE-4490-A28B-029F23A7F6E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4B289-17A0-4C16-B636-D88DEBF8EDBE}" type="pres">
      <dgm:prSet presAssocID="{0409374E-1AEE-4490-A28B-029F23A7F6E3}" presName="negativeSpace" presStyleCnt="0"/>
      <dgm:spPr/>
    </dgm:pt>
    <dgm:pt modelId="{0E56DD10-0A9A-48ED-82C9-379EB1135CF6}" type="pres">
      <dgm:prSet presAssocID="{0409374E-1AEE-4490-A28B-029F23A7F6E3}" presName="childText" presStyleLbl="conFgAcc1" presStyleIdx="0" presStyleCnt="5">
        <dgm:presLayoutVars>
          <dgm:bulletEnabled val="1"/>
        </dgm:presLayoutVars>
      </dgm:prSet>
      <dgm:spPr/>
    </dgm:pt>
    <dgm:pt modelId="{939FAEF4-B8C1-4A05-B1B4-8E6F2DED4BA4}" type="pres">
      <dgm:prSet presAssocID="{1DCC0EDD-0960-4E1F-A7D5-525735C3170A}" presName="spaceBetweenRectangles" presStyleCnt="0"/>
      <dgm:spPr/>
    </dgm:pt>
    <dgm:pt modelId="{6A5B7854-7D32-43F3-A343-C8D6F31FA953}" type="pres">
      <dgm:prSet presAssocID="{3CD86654-BB27-4072-A760-92BC090670D8}" presName="parentLin" presStyleCnt="0"/>
      <dgm:spPr/>
    </dgm:pt>
    <dgm:pt modelId="{E25FAE86-17BE-4C5C-B204-15A0A275CB2B}" type="pres">
      <dgm:prSet presAssocID="{3CD86654-BB27-4072-A760-92BC090670D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0F5D423-5F6E-4A6E-AD6C-96E3C4E1AF2F}" type="pres">
      <dgm:prSet presAssocID="{3CD86654-BB27-4072-A760-92BC090670D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86DAF-1918-4703-9067-E06AFB4826A3}" type="pres">
      <dgm:prSet presAssocID="{3CD86654-BB27-4072-A760-92BC090670D8}" presName="negativeSpace" presStyleCnt="0"/>
      <dgm:spPr/>
    </dgm:pt>
    <dgm:pt modelId="{845435F4-D29F-4440-A3CD-8328ACB7BB02}" type="pres">
      <dgm:prSet presAssocID="{3CD86654-BB27-4072-A760-92BC090670D8}" presName="childText" presStyleLbl="conFgAcc1" presStyleIdx="1" presStyleCnt="5">
        <dgm:presLayoutVars>
          <dgm:bulletEnabled val="1"/>
        </dgm:presLayoutVars>
      </dgm:prSet>
      <dgm:spPr/>
    </dgm:pt>
    <dgm:pt modelId="{3AF2AE66-D42A-4971-A1CD-7E0C290A11A4}" type="pres">
      <dgm:prSet presAssocID="{89C8E540-C754-42C5-A9E4-C4A3BF689677}" presName="spaceBetweenRectangles" presStyleCnt="0"/>
      <dgm:spPr/>
    </dgm:pt>
    <dgm:pt modelId="{F42686FE-2E83-4F2E-A0EC-83080EFB0CC3}" type="pres">
      <dgm:prSet presAssocID="{07E72B63-BC16-4F4D-AE3B-1BCF11C1E011}" presName="parentLin" presStyleCnt="0"/>
      <dgm:spPr/>
    </dgm:pt>
    <dgm:pt modelId="{384E65C9-7830-4DE2-8F7C-8041CC135DCF}" type="pres">
      <dgm:prSet presAssocID="{07E72B63-BC16-4F4D-AE3B-1BCF11C1E01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57BDB22-F605-4631-A10B-0F772729154B}" type="pres">
      <dgm:prSet presAssocID="{07E72B63-BC16-4F4D-AE3B-1BCF11C1E01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1D865-405F-45FE-A047-95AD5C19796C}" type="pres">
      <dgm:prSet presAssocID="{07E72B63-BC16-4F4D-AE3B-1BCF11C1E011}" presName="negativeSpace" presStyleCnt="0"/>
      <dgm:spPr/>
    </dgm:pt>
    <dgm:pt modelId="{004EA13C-9087-411C-BF4E-021FC249E339}" type="pres">
      <dgm:prSet presAssocID="{07E72B63-BC16-4F4D-AE3B-1BCF11C1E011}" presName="childText" presStyleLbl="conFgAcc1" presStyleIdx="2" presStyleCnt="5">
        <dgm:presLayoutVars>
          <dgm:bulletEnabled val="1"/>
        </dgm:presLayoutVars>
      </dgm:prSet>
      <dgm:spPr/>
    </dgm:pt>
    <dgm:pt modelId="{E7AD3881-D042-49B7-ABDB-B2692E0533D8}" type="pres">
      <dgm:prSet presAssocID="{313B8637-8D72-4DDF-AAA7-26B70DB43ACE}" presName="spaceBetweenRectangles" presStyleCnt="0"/>
      <dgm:spPr/>
    </dgm:pt>
    <dgm:pt modelId="{97FAEDC2-C928-42BF-8EB3-C979FAA93AA4}" type="pres">
      <dgm:prSet presAssocID="{415E61ED-2244-4B92-A561-5BFD534F2422}" presName="parentLin" presStyleCnt="0"/>
      <dgm:spPr/>
    </dgm:pt>
    <dgm:pt modelId="{D72676E8-6D61-426E-BBF0-7FE486E3C088}" type="pres">
      <dgm:prSet presAssocID="{415E61ED-2244-4B92-A561-5BFD534F242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BA08B84-B1E7-4D77-A615-AC4EC01AC384}" type="pres">
      <dgm:prSet presAssocID="{415E61ED-2244-4B92-A561-5BFD534F242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6D4E2-49AF-4002-863B-CE249931721A}" type="pres">
      <dgm:prSet presAssocID="{415E61ED-2244-4B92-A561-5BFD534F2422}" presName="negativeSpace" presStyleCnt="0"/>
      <dgm:spPr/>
    </dgm:pt>
    <dgm:pt modelId="{DAD73DE8-A5E5-4919-BA92-821B86E4C434}" type="pres">
      <dgm:prSet presAssocID="{415E61ED-2244-4B92-A561-5BFD534F2422}" presName="childText" presStyleLbl="conFgAcc1" presStyleIdx="3" presStyleCnt="5">
        <dgm:presLayoutVars>
          <dgm:bulletEnabled val="1"/>
        </dgm:presLayoutVars>
      </dgm:prSet>
      <dgm:spPr/>
    </dgm:pt>
    <dgm:pt modelId="{5DEDFD15-DDCA-447D-8D56-40B3080BEDD2}" type="pres">
      <dgm:prSet presAssocID="{5232488F-CEE2-4CE7-8DF5-ADD93D4855B5}" presName="spaceBetweenRectangles" presStyleCnt="0"/>
      <dgm:spPr/>
    </dgm:pt>
    <dgm:pt modelId="{4C61DF8B-D26E-4546-B704-46AA20A1AFB2}" type="pres">
      <dgm:prSet presAssocID="{F9C2382C-D95C-4B3F-AF69-60C4F2EE0FA6}" presName="parentLin" presStyleCnt="0"/>
      <dgm:spPr/>
    </dgm:pt>
    <dgm:pt modelId="{2F1F18FA-B5B2-4F6B-BA4C-B73E18B1C617}" type="pres">
      <dgm:prSet presAssocID="{F9C2382C-D95C-4B3F-AF69-60C4F2EE0FA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13A2E7C-4BC4-4E9E-A5C3-6533C22CF785}" type="pres">
      <dgm:prSet presAssocID="{F9C2382C-D95C-4B3F-AF69-60C4F2EE0FA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E79A7-E5AF-4F99-82F7-6F6506AACEF5}" type="pres">
      <dgm:prSet presAssocID="{F9C2382C-D95C-4B3F-AF69-60C4F2EE0FA6}" presName="negativeSpace" presStyleCnt="0"/>
      <dgm:spPr/>
    </dgm:pt>
    <dgm:pt modelId="{C04EEF5D-A931-49BC-8305-AADEED5146EA}" type="pres">
      <dgm:prSet presAssocID="{F9C2382C-D95C-4B3F-AF69-60C4F2EE0FA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CDE9BDC-4A5F-4036-A55B-D574C37FEC1A}" type="presOf" srcId="{07E72B63-BC16-4F4D-AE3B-1BCF11C1E011}" destId="{D57BDB22-F605-4631-A10B-0F772729154B}" srcOrd="1" destOrd="0" presId="urn:microsoft.com/office/officeart/2005/8/layout/list1"/>
    <dgm:cxn modelId="{B4FCB85B-3DA5-4A64-A94D-2FFAD772169C}" type="presOf" srcId="{F9C2382C-D95C-4B3F-AF69-60C4F2EE0FA6}" destId="{2F1F18FA-B5B2-4F6B-BA4C-B73E18B1C617}" srcOrd="0" destOrd="0" presId="urn:microsoft.com/office/officeart/2005/8/layout/list1"/>
    <dgm:cxn modelId="{B67090EA-7F5E-485A-A720-36880B65FCAD}" type="presOf" srcId="{F9C2382C-D95C-4B3F-AF69-60C4F2EE0FA6}" destId="{613A2E7C-4BC4-4E9E-A5C3-6533C22CF785}" srcOrd="1" destOrd="0" presId="urn:microsoft.com/office/officeart/2005/8/layout/list1"/>
    <dgm:cxn modelId="{77B27E2D-4A24-42E4-89CD-DB69B837114B}" srcId="{5F102871-B5F5-46B2-A7B3-4EFEE62C0BDD}" destId="{07E72B63-BC16-4F4D-AE3B-1BCF11C1E011}" srcOrd="2" destOrd="0" parTransId="{B15D7E6C-E7B5-420C-A543-16078317C0CA}" sibTransId="{313B8637-8D72-4DDF-AAA7-26B70DB43ACE}"/>
    <dgm:cxn modelId="{10D82513-6A91-4A9B-AA8C-86B0B0F356D5}" type="presOf" srcId="{0409374E-1AEE-4490-A28B-029F23A7F6E3}" destId="{1C65E9C6-2C44-4DD5-8AFE-20FA26B42407}" srcOrd="1" destOrd="0" presId="urn:microsoft.com/office/officeart/2005/8/layout/list1"/>
    <dgm:cxn modelId="{EE6CEB77-F200-4B49-BFA7-FB8B778387D1}" type="presOf" srcId="{415E61ED-2244-4B92-A561-5BFD534F2422}" destId="{D72676E8-6D61-426E-BBF0-7FE486E3C088}" srcOrd="0" destOrd="0" presId="urn:microsoft.com/office/officeart/2005/8/layout/list1"/>
    <dgm:cxn modelId="{0684B8EE-404E-4234-9086-1C31DA648362}" srcId="{5F102871-B5F5-46B2-A7B3-4EFEE62C0BDD}" destId="{F9C2382C-D95C-4B3F-AF69-60C4F2EE0FA6}" srcOrd="4" destOrd="0" parTransId="{FE62005E-4AA4-4703-BA7E-0D85E14EEE1A}" sibTransId="{B098D447-0D2D-4657-B747-3B31CB0517EB}"/>
    <dgm:cxn modelId="{2E0AA699-0160-4F95-B770-2CF91D26CCEB}" type="presOf" srcId="{0409374E-1AEE-4490-A28B-029F23A7F6E3}" destId="{CF5A9CB3-D303-43B9-B286-0F0747AADD66}" srcOrd="0" destOrd="0" presId="urn:microsoft.com/office/officeart/2005/8/layout/list1"/>
    <dgm:cxn modelId="{9D8E2C9A-D139-48C9-A2FB-FF296125DBBA}" srcId="{5F102871-B5F5-46B2-A7B3-4EFEE62C0BDD}" destId="{3CD86654-BB27-4072-A760-92BC090670D8}" srcOrd="1" destOrd="0" parTransId="{DAF8DAFE-A982-4DC3-AD62-1F6FC39A7DBA}" sibTransId="{89C8E540-C754-42C5-A9E4-C4A3BF689677}"/>
    <dgm:cxn modelId="{6239D6A2-33FB-4DEE-8139-244FD19FE62E}" type="presOf" srcId="{07E72B63-BC16-4F4D-AE3B-1BCF11C1E011}" destId="{384E65C9-7830-4DE2-8F7C-8041CC135DCF}" srcOrd="0" destOrd="0" presId="urn:microsoft.com/office/officeart/2005/8/layout/list1"/>
    <dgm:cxn modelId="{B4E4A9A7-102B-4882-8230-0FB65D22A7E6}" type="presOf" srcId="{3CD86654-BB27-4072-A760-92BC090670D8}" destId="{E25FAE86-17BE-4C5C-B204-15A0A275CB2B}" srcOrd="0" destOrd="0" presId="urn:microsoft.com/office/officeart/2005/8/layout/list1"/>
    <dgm:cxn modelId="{72D99E1B-E636-4B9E-B2C2-E37D270162BD}" type="presOf" srcId="{5F102871-B5F5-46B2-A7B3-4EFEE62C0BDD}" destId="{F6E06647-E84C-4E82-BA6C-FFFCBC501BC7}" srcOrd="0" destOrd="0" presId="urn:microsoft.com/office/officeart/2005/8/layout/list1"/>
    <dgm:cxn modelId="{68601844-01E5-4A54-AA6F-1F4CEA7D1FBC}" type="presOf" srcId="{3CD86654-BB27-4072-A760-92BC090670D8}" destId="{C0F5D423-5F6E-4A6E-AD6C-96E3C4E1AF2F}" srcOrd="1" destOrd="0" presId="urn:microsoft.com/office/officeart/2005/8/layout/list1"/>
    <dgm:cxn modelId="{72554FD8-E157-42FC-9427-06C531FB3067}" srcId="{5F102871-B5F5-46B2-A7B3-4EFEE62C0BDD}" destId="{415E61ED-2244-4B92-A561-5BFD534F2422}" srcOrd="3" destOrd="0" parTransId="{80E21BB4-983B-4227-90BC-9EE710FAFA06}" sibTransId="{5232488F-CEE2-4CE7-8DF5-ADD93D4855B5}"/>
    <dgm:cxn modelId="{4E63F79D-9C14-429B-BF29-25FF99C3A0BB}" type="presOf" srcId="{415E61ED-2244-4B92-A561-5BFD534F2422}" destId="{FBA08B84-B1E7-4D77-A615-AC4EC01AC384}" srcOrd="1" destOrd="0" presId="urn:microsoft.com/office/officeart/2005/8/layout/list1"/>
    <dgm:cxn modelId="{516F5985-86E6-4BFF-BF66-BD1235E7CFE1}" srcId="{5F102871-B5F5-46B2-A7B3-4EFEE62C0BDD}" destId="{0409374E-1AEE-4490-A28B-029F23A7F6E3}" srcOrd="0" destOrd="0" parTransId="{7F11DDF1-5886-4D50-A312-496FBF37368F}" sibTransId="{1DCC0EDD-0960-4E1F-A7D5-525735C3170A}"/>
    <dgm:cxn modelId="{44738792-DBBF-46D4-B921-D3BAB1791C19}" type="presParOf" srcId="{F6E06647-E84C-4E82-BA6C-FFFCBC501BC7}" destId="{8C9DDF3B-A7B9-4AFF-892A-0ED4A8D8071E}" srcOrd="0" destOrd="0" presId="urn:microsoft.com/office/officeart/2005/8/layout/list1"/>
    <dgm:cxn modelId="{FB041F7D-FD2B-4C4A-94E2-D6EC1CC86999}" type="presParOf" srcId="{8C9DDF3B-A7B9-4AFF-892A-0ED4A8D8071E}" destId="{CF5A9CB3-D303-43B9-B286-0F0747AADD66}" srcOrd="0" destOrd="0" presId="urn:microsoft.com/office/officeart/2005/8/layout/list1"/>
    <dgm:cxn modelId="{910D2FC0-1E3B-490B-9430-B29EDFE9AAFF}" type="presParOf" srcId="{8C9DDF3B-A7B9-4AFF-892A-0ED4A8D8071E}" destId="{1C65E9C6-2C44-4DD5-8AFE-20FA26B42407}" srcOrd="1" destOrd="0" presId="urn:microsoft.com/office/officeart/2005/8/layout/list1"/>
    <dgm:cxn modelId="{47D5B870-8E6A-42CB-9CB5-093BBBC3FDA2}" type="presParOf" srcId="{F6E06647-E84C-4E82-BA6C-FFFCBC501BC7}" destId="{1A94B289-17A0-4C16-B636-D88DEBF8EDBE}" srcOrd="1" destOrd="0" presId="urn:microsoft.com/office/officeart/2005/8/layout/list1"/>
    <dgm:cxn modelId="{749A2645-F2F4-4716-AAF1-C54927B706CA}" type="presParOf" srcId="{F6E06647-E84C-4E82-BA6C-FFFCBC501BC7}" destId="{0E56DD10-0A9A-48ED-82C9-379EB1135CF6}" srcOrd="2" destOrd="0" presId="urn:microsoft.com/office/officeart/2005/8/layout/list1"/>
    <dgm:cxn modelId="{CBA2B7BE-3B67-4B32-AA01-2156492798C6}" type="presParOf" srcId="{F6E06647-E84C-4E82-BA6C-FFFCBC501BC7}" destId="{939FAEF4-B8C1-4A05-B1B4-8E6F2DED4BA4}" srcOrd="3" destOrd="0" presId="urn:microsoft.com/office/officeart/2005/8/layout/list1"/>
    <dgm:cxn modelId="{5105F694-2F1F-4BF7-9BF5-3AEA636351C8}" type="presParOf" srcId="{F6E06647-E84C-4E82-BA6C-FFFCBC501BC7}" destId="{6A5B7854-7D32-43F3-A343-C8D6F31FA953}" srcOrd="4" destOrd="0" presId="urn:microsoft.com/office/officeart/2005/8/layout/list1"/>
    <dgm:cxn modelId="{EB1A6819-AE84-47AC-8DB1-F78FE13ABA46}" type="presParOf" srcId="{6A5B7854-7D32-43F3-A343-C8D6F31FA953}" destId="{E25FAE86-17BE-4C5C-B204-15A0A275CB2B}" srcOrd="0" destOrd="0" presId="urn:microsoft.com/office/officeart/2005/8/layout/list1"/>
    <dgm:cxn modelId="{93783B9D-B6DE-4BB3-8885-F5370246D384}" type="presParOf" srcId="{6A5B7854-7D32-43F3-A343-C8D6F31FA953}" destId="{C0F5D423-5F6E-4A6E-AD6C-96E3C4E1AF2F}" srcOrd="1" destOrd="0" presId="urn:microsoft.com/office/officeart/2005/8/layout/list1"/>
    <dgm:cxn modelId="{B5647822-B9CA-4651-84BE-8322358B6671}" type="presParOf" srcId="{F6E06647-E84C-4E82-BA6C-FFFCBC501BC7}" destId="{6FF86DAF-1918-4703-9067-E06AFB4826A3}" srcOrd="5" destOrd="0" presId="urn:microsoft.com/office/officeart/2005/8/layout/list1"/>
    <dgm:cxn modelId="{4DF980AD-E1E7-469B-98AD-3414D28D4954}" type="presParOf" srcId="{F6E06647-E84C-4E82-BA6C-FFFCBC501BC7}" destId="{845435F4-D29F-4440-A3CD-8328ACB7BB02}" srcOrd="6" destOrd="0" presId="urn:microsoft.com/office/officeart/2005/8/layout/list1"/>
    <dgm:cxn modelId="{FE2402D8-80E8-4685-B302-3085B5C91A0E}" type="presParOf" srcId="{F6E06647-E84C-4E82-BA6C-FFFCBC501BC7}" destId="{3AF2AE66-D42A-4971-A1CD-7E0C290A11A4}" srcOrd="7" destOrd="0" presId="urn:microsoft.com/office/officeart/2005/8/layout/list1"/>
    <dgm:cxn modelId="{6FCC3404-9AE2-411E-A659-6697DABBA631}" type="presParOf" srcId="{F6E06647-E84C-4E82-BA6C-FFFCBC501BC7}" destId="{F42686FE-2E83-4F2E-A0EC-83080EFB0CC3}" srcOrd="8" destOrd="0" presId="urn:microsoft.com/office/officeart/2005/8/layout/list1"/>
    <dgm:cxn modelId="{B337402E-6169-4969-8FB1-8E8F75A6C63B}" type="presParOf" srcId="{F42686FE-2E83-4F2E-A0EC-83080EFB0CC3}" destId="{384E65C9-7830-4DE2-8F7C-8041CC135DCF}" srcOrd="0" destOrd="0" presId="urn:microsoft.com/office/officeart/2005/8/layout/list1"/>
    <dgm:cxn modelId="{4BF3528F-383F-483D-AF32-CC950748698A}" type="presParOf" srcId="{F42686FE-2E83-4F2E-A0EC-83080EFB0CC3}" destId="{D57BDB22-F605-4631-A10B-0F772729154B}" srcOrd="1" destOrd="0" presId="urn:microsoft.com/office/officeart/2005/8/layout/list1"/>
    <dgm:cxn modelId="{1941805A-7E76-4FFB-8E92-E7BD4BBFB15C}" type="presParOf" srcId="{F6E06647-E84C-4E82-BA6C-FFFCBC501BC7}" destId="{8181D865-405F-45FE-A047-95AD5C19796C}" srcOrd="9" destOrd="0" presId="urn:microsoft.com/office/officeart/2005/8/layout/list1"/>
    <dgm:cxn modelId="{D11C7AB2-DAD4-4D82-AD0A-D05D018454B5}" type="presParOf" srcId="{F6E06647-E84C-4E82-BA6C-FFFCBC501BC7}" destId="{004EA13C-9087-411C-BF4E-021FC249E339}" srcOrd="10" destOrd="0" presId="urn:microsoft.com/office/officeart/2005/8/layout/list1"/>
    <dgm:cxn modelId="{FFC91F70-864B-45EF-AF64-0F8C07E91FED}" type="presParOf" srcId="{F6E06647-E84C-4E82-BA6C-FFFCBC501BC7}" destId="{E7AD3881-D042-49B7-ABDB-B2692E0533D8}" srcOrd="11" destOrd="0" presId="urn:microsoft.com/office/officeart/2005/8/layout/list1"/>
    <dgm:cxn modelId="{CC20FC4F-1D42-4854-BBE6-085CA316AD1F}" type="presParOf" srcId="{F6E06647-E84C-4E82-BA6C-FFFCBC501BC7}" destId="{97FAEDC2-C928-42BF-8EB3-C979FAA93AA4}" srcOrd="12" destOrd="0" presId="urn:microsoft.com/office/officeart/2005/8/layout/list1"/>
    <dgm:cxn modelId="{E2605636-9885-4986-BAA0-3F97BFB7BE3C}" type="presParOf" srcId="{97FAEDC2-C928-42BF-8EB3-C979FAA93AA4}" destId="{D72676E8-6D61-426E-BBF0-7FE486E3C088}" srcOrd="0" destOrd="0" presId="urn:microsoft.com/office/officeart/2005/8/layout/list1"/>
    <dgm:cxn modelId="{E6663C10-3C6C-44DC-A214-6A48B22EAB24}" type="presParOf" srcId="{97FAEDC2-C928-42BF-8EB3-C979FAA93AA4}" destId="{FBA08B84-B1E7-4D77-A615-AC4EC01AC384}" srcOrd="1" destOrd="0" presId="urn:microsoft.com/office/officeart/2005/8/layout/list1"/>
    <dgm:cxn modelId="{19EAE8D1-40F6-4772-92CA-DF14B90C6040}" type="presParOf" srcId="{F6E06647-E84C-4E82-BA6C-FFFCBC501BC7}" destId="{B336D4E2-49AF-4002-863B-CE249931721A}" srcOrd="13" destOrd="0" presId="urn:microsoft.com/office/officeart/2005/8/layout/list1"/>
    <dgm:cxn modelId="{9FCF0BFD-4E04-4266-A542-F8D1A2795963}" type="presParOf" srcId="{F6E06647-E84C-4E82-BA6C-FFFCBC501BC7}" destId="{DAD73DE8-A5E5-4919-BA92-821B86E4C434}" srcOrd="14" destOrd="0" presId="urn:microsoft.com/office/officeart/2005/8/layout/list1"/>
    <dgm:cxn modelId="{78A96939-7172-43E9-925D-5AC1F76DD7D2}" type="presParOf" srcId="{F6E06647-E84C-4E82-BA6C-FFFCBC501BC7}" destId="{5DEDFD15-DDCA-447D-8D56-40B3080BEDD2}" srcOrd="15" destOrd="0" presId="urn:microsoft.com/office/officeart/2005/8/layout/list1"/>
    <dgm:cxn modelId="{F771835F-C453-4949-BD56-7BA21714B4D9}" type="presParOf" srcId="{F6E06647-E84C-4E82-BA6C-FFFCBC501BC7}" destId="{4C61DF8B-D26E-4546-B704-46AA20A1AFB2}" srcOrd="16" destOrd="0" presId="urn:microsoft.com/office/officeart/2005/8/layout/list1"/>
    <dgm:cxn modelId="{35DCA58C-24AF-48A7-A94D-344783538363}" type="presParOf" srcId="{4C61DF8B-D26E-4546-B704-46AA20A1AFB2}" destId="{2F1F18FA-B5B2-4F6B-BA4C-B73E18B1C617}" srcOrd="0" destOrd="0" presId="urn:microsoft.com/office/officeart/2005/8/layout/list1"/>
    <dgm:cxn modelId="{2CBB23DE-6980-445D-AF6D-90732BB1A516}" type="presParOf" srcId="{4C61DF8B-D26E-4546-B704-46AA20A1AFB2}" destId="{613A2E7C-4BC4-4E9E-A5C3-6533C22CF785}" srcOrd="1" destOrd="0" presId="urn:microsoft.com/office/officeart/2005/8/layout/list1"/>
    <dgm:cxn modelId="{8337A41E-9E21-42B4-AEDE-326458EF5877}" type="presParOf" srcId="{F6E06647-E84C-4E82-BA6C-FFFCBC501BC7}" destId="{9C1E79A7-E5AF-4F99-82F7-6F6506AACEF5}" srcOrd="17" destOrd="0" presId="urn:microsoft.com/office/officeart/2005/8/layout/list1"/>
    <dgm:cxn modelId="{045F0FC9-4F94-4E2D-A827-02C89E8C761A}" type="presParOf" srcId="{F6E06647-E84C-4E82-BA6C-FFFCBC501BC7}" destId="{C04EEF5D-A931-49BC-8305-AADEED5146E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596B8-8C1D-4188-9784-0811ABAE54EF}">
      <dsp:nvSpPr>
        <dsp:cNvPr id="0" name=""/>
        <dsp:cNvSpPr/>
      </dsp:nvSpPr>
      <dsp:spPr>
        <a:xfrm>
          <a:off x="0" y="0"/>
          <a:ext cx="3933645" cy="40299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Book Antiqua" panose="02040602050305030304" pitchFamily="18" charset="0"/>
              <a:cs typeface="Times New Roman" panose="02020603050405020304" pitchFamily="18" charset="0"/>
            </a:rPr>
            <a:t>Да, регулярно пользуюсь - 23,7%</a:t>
          </a:r>
        </a:p>
      </dsp:txBody>
      <dsp:txXfrm>
        <a:off x="827028" y="0"/>
        <a:ext cx="3106616" cy="402998"/>
      </dsp:txXfrm>
    </dsp:sp>
    <dsp:sp modelId="{E83FB218-E1D9-41CA-995B-87D3F19AD3E3}">
      <dsp:nvSpPr>
        <dsp:cNvPr id="0" name=""/>
        <dsp:cNvSpPr/>
      </dsp:nvSpPr>
      <dsp:spPr>
        <a:xfrm>
          <a:off x="40299" y="40299"/>
          <a:ext cx="786729" cy="3223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852ED-9323-4A2E-B00D-EC6A8DB866BB}">
      <dsp:nvSpPr>
        <dsp:cNvPr id="0" name=""/>
        <dsp:cNvSpPr/>
      </dsp:nvSpPr>
      <dsp:spPr>
        <a:xfrm>
          <a:off x="0" y="443298"/>
          <a:ext cx="3933645" cy="40299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Book Antiqua" panose="02040602050305030304" pitchFamily="18" charset="0"/>
              <a:cs typeface="Times New Roman" panose="02020603050405020304" pitchFamily="18" charset="0"/>
            </a:rPr>
            <a:t>Да пользуюсь, но не часто - 33,5%</a:t>
          </a:r>
        </a:p>
      </dsp:txBody>
      <dsp:txXfrm>
        <a:off x="827028" y="443298"/>
        <a:ext cx="3106616" cy="402998"/>
      </dsp:txXfrm>
    </dsp:sp>
    <dsp:sp modelId="{C515F8BD-585C-461B-BD12-665DC8DA4947}">
      <dsp:nvSpPr>
        <dsp:cNvPr id="0" name=""/>
        <dsp:cNvSpPr/>
      </dsp:nvSpPr>
      <dsp:spPr>
        <a:xfrm>
          <a:off x="40299" y="483598"/>
          <a:ext cx="786729" cy="3223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956D2-53DA-4F1C-ABF7-988EA9B4DE90}">
      <dsp:nvSpPr>
        <dsp:cNvPr id="0" name=""/>
        <dsp:cNvSpPr/>
      </dsp:nvSpPr>
      <dsp:spPr>
        <a:xfrm>
          <a:off x="0" y="886596"/>
          <a:ext cx="3933645" cy="40299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Book Antiqua" panose="02040602050305030304" pitchFamily="18" charset="0"/>
              <a:cs typeface="Times New Roman" panose="02020603050405020304" pitchFamily="18" charset="0"/>
            </a:rPr>
            <a:t>Пользовался(ась) один-два раза - 14,1%</a:t>
          </a:r>
        </a:p>
      </dsp:txBody>
      <dsp:txXfrm>
        <a:off x="827028" y="886596"/>
        <a:ext cx="3106616" cy="402998"/>
      </dsp:txXfrm>
    </dsp:sp>
    <dsp:sp modelId="{B22FC455-8505-4460-B12C-640636A8B8F8}">
      <dsp:nvSpPr>
        <dsp:cNvPr id="0" name=""/>
        <dsp:cNvSpPr/>
      </dsp:nvSpPr>
      <dsp:spPr>
        <a:xfrm>
          <a:off x="40299" y="926896"/>
          <a:ext cx="786729" cy="3223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0451A-F160-48AE-A3BF-2B982959EDA1}">
      <dsp:nvSpPr>
        <dsp:cNvPr id="0" name=""/>
        <dsp:cNvSpPr/>
      </dsp:nvSpPr>
      <dsp:spPr>
        <a:xfrm>
          <a:off x="0" y="1329894"/>
          <a:ext cx="3933645" cy="402998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Book Antiqua" panose="02040602050305030304" pitchFamily="18" charset="0"/>
              <a:cs typeface="Times New Roman" panose="02020603050405020304" pitchFamily="18" charset="0"/>
            </a:rPr>
            <a:t>Никогда не пользовался(ась) -28,8%</a:t>
          </a:r>
        </a:p>
      </dsp:txBody>
      <dsp:txXfrm>
        <a:off x="827028" y="1329894"/>
        <a:ext cx="3106616" cy="402998"/>
      </dsp:txXfrm>
    </dsp:sp>
    <dsp:sp modelId="{DEE9564B-DD54-40CB-9C40-7251C6AAF5E3}">
      <dsp:nvSpPr>
        <dsp:cNvPr id="0" name=""/>
        <dsp:cNvSpPr/>
      </dsp:nvSpPr>
      <dsp:spPr>
        <a:xfrm>
          <a:off x="40299" y="1370194"/>
          <a:ext cx="786729" cy="3223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6DD10-0A9A-48ED-82C9-379EB1135CF6}">
      <dsp:nvSpPr>
        <dsp:cNvPr id="0" name=""/>
        <dsp:cNvSpPr/>
      </dsp:nvSpPr>
      <dsp:spPr>
        <a:xfrm>
          <a:off x="0" y="203850"/>
          <a:ext cx="365742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5E9C6-2C44-4DD5-8AFE-20FA26B42407}">
      <dsp:nvSpPr>
        <dsp:cNvPr id="0" name=""/>
        <dsp:cNvSpPr/>
      </dsp:nvSpPr>
      <dsp:spPr>
        <a:xfrm>
          <a:off x="182871" y="85770"/>
          <a:ext cx="2560194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69" tIns="0" rIns="96769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Book Antiqua" panose="02040602050305030304" pitchFamily="18" charset="0"/>
            </a:rPr>
            <a:t>в социальной сети - 30,2%</a:t>
          </a:r>
        </a:p>
      </dsp:txBody>
      <dsp:txXfrm>
        <a:off x="194399" y="97298"/>
        <a:ext cx="2537138" cy="213104"/>
      </dsp:txXfrm>
    </dsp:sp>
    <dsp:sp modelId="{845435F4-D29F-4440-A3CD-8328ACB7BB02}">
      <dsp:nvSpPr>
        <dsp:cNvPr id="0" name=""/>
        <dsp:cNvSpPr/>
      </dsp:nvSpPr>
      <dsp:spPr>
        <a:xfrm>
          <a:off x="0" y="566730"/>
          <a:ext cx="365742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5D423-5F6E-4A6E-AD6C-96E3C4E1AF2F}">
      <dsp:nvSpPr>
        <dsp:cNvPr id="0" name=""/>
        <dsp:cNvSpPr/>
      </dsp:nvSpPr>
      <dsp:spPr>
        <a:xfrm>
          <a:off x="182871" y="448650"/>
          <a:ext cx="2560194" cy="23616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69" tIns="0" rIns="96769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Book Antiqua" panose="02040602050305030304" pitchFamily="18" charset="0"/>
            </a:rPr>
            <a:t>по телевидению - 30,4%</a:t>
          </a:r>
        </a:p>
      </dsp:txBody>
      <dsp:txXfrm>
        <a:off x="194399" y="460178"/>
        <a:ext cx="2537138" cy="213104"/>
      </dsp:txXfrm>
    </dsp:sp>
    <dsp:sp modelId="{004EA13C-9087-411C-BF4E-021FC249E339}">
      <dsp:nvSpPr>
        <dsp:cNvPr id="0" name=""/>
        <dsp:cNvSpPr/>
      </dsp:nvSpPr>
      <dsp:spPr>
        <a:xfrm>
          <a:off x="0" y="929610"/>
          <a:ext cx="365742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BDB22-F605-4631-A10B-0F772729154B}">
      <dsp:nvSpPr>
        <dsp:cNvPr id="0" name=""/>
        <dsp:cNvSpPr/>
      </dsp:nvSpPr>
      <dsp:spPr>
        <a:xfrm>
          <a:off x="182871" y="811530"/>
          <a:ext cx="2560194" cy="2361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69" tIns="0" rIns="96769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Book Antiqua" panose="02040602050305030304" pitchFamily="18" charset="0"/>
            </a:rPr>
            <a:t>наружная реклама (баннеры, рекламные щиты) - 24,3%</a:t>
          </a:r>
        </a:p>
      </dsp:txBody>
      <dsp:txXfrm>
        <a:off x="194399" y="823058"/>
        <a:ext cx="2537138" cy="213104"/>
      </dsp:txXfrm>
    </dsp:sp>
    <dsp:sp modelId="{DAD73DE8-A5E5-4919-BA92-821B86E4C434}">
      <dsp:nvSpPr>
        <dsp:cNvPr id="0" name=""/>
        <dsp:cNvSpPr/>
      </dsp:nvSpPr>
      <dsp:spPr>
        <a:xfrm>
          <a:off x="0" y="1292490"/>
          <a:ext cx="365742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08B84-B1E7-4D77-A615-AC4EC01AC384}">
      <dsp:nvSpPr>
        <dsp:cNvPr id="0" name=""/>
        <dsp:cNvSpPr/>
      </dsp:nvSpPr>
      <dsp:spPr>
        <a:xfrm>
          <a:off x="182871" y="1174410"/>
          <a:ext cx="2560194" cy="23616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69" tIns="0" rIns="96769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Book Antiqua" panose="02040602050305030304" pitchFamily="18" charset="0"/>
            </a:rPr>
            <a:t>телефонная реклама - 11,2%</a:t>
          </a:r>
        </a:p>
      </dsp:txBody>
      <dsp:txXfrm>
        <a:off x="194399" y="1185938"/>
        <a:ext cx="2537138" cy="213104"/>
      </dsp:txXfrm>
    </dsp:sp>
    <dsp:sp modelId="{C04EEF5D-A931-49BC-8305-AADEED5146EA}">
      <dsp:nvSpPr>
        <dsp:cNvPr id="0" name=""/>
        <dsp:cNvSpPr/>
      </dsp:nvSpPr>
      <dsp:spPr>
        <a:xfrm>
          <a:off x="0" y="1655370"/>
          <a:ext cx="365742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A2E7C-4BC4-4E9E-A5C3-6533C22CF785}">
      <dsp:nvSpPr>
        <dsp:cNvPr id="0" name=""/>
        <dsp:cNvSpPr/>
      </dsp:nvSpPr>
      <dsp:spPr>
        <a:xfrm>
          <a:off x="182871" y="1537290"/>
          <a:ext cx="2560194" cy="2361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69" tIns="0" rIns="96769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>
              <a:latin typeface="Book Antiqua" panose="02040602050305030304" pitchFamily="18" charset="0"/>
            </a:rPr>
            <a:t>на мероприятии (форум, праздник) - 2,4%</a:t>
          </a:r>
        </a:p>
      </dsp:txBody>
      <dsp:txXfrm>
        <a:off x="194399" y="1548818"/>
        <a:ext cx="2537138" cy="21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C514C-B828-4D2E-ACF0-AD86D040250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1E4D4-24C2-458C-9413-5FA8DA48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8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A8CBF-7B6C-6B47-BAEE-443BDDD3F32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9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A8CBF-7B6C-6B47-BAEE-443BDDD3F32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A8CBF-7B6C-6B47-BAEE-443BDDD3F3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5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E7356F-F299-46B5-83CA-3C6316E2E5AD}" type="slidenum">
              <a:rPr lang="ru-RU"/>
              <a:pPr>
                <a:spcBef>
                  <a:spcPct val="0"/>
                </a:spcBef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9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A8CBF-7B6C-6B47-BAEE-443BDDD3F32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8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Brand+Analytics&amp;sca_esv=709f3fcfd06fca0b&amp;sxsrf=AE3TifO7YTRoaGkM7UeIR465lPTiqO4y7g%3A1758666537264&amp;ei=KR_TaK3xD5KpwPAPguDx8Ag&amp;ved=2ahUKEwi17s-5-O-PAxVBLhAIHbI3BdMQgK4QegQIARAB&amp;uact=5&amp;oq=%D0%98%D1%81%D1%81%D0%BB%D0%B5%D0%B4%D0%BE%D0%B2%D0%B0%D0%BD%D0%B8%D0%B5+%D0%B0%D0%BA%D1%82%D0%B8%D0%B2%D0%BD%D0%BE%D1%81%D1%82%D0%B8+%D0%B0%D0%B2%D1%82%D0%BE%D1%80%D0%BE%D0%B2+%D0%BA%D0%BE%D0%BD%D1%82%D0%B5%D0%BD%D1%82%D0%B0+%D1%81%D0%BE%D1%86%D0%B8%D0%B0%D0%BB%D1%8C%D0%BD%D1%8B%D1%85+%D1%81%D0%B5%D1%82%D1%8F%D1%85%0D%0A&amp;gs_lp=Egxnd3Mtd2l6LXNlcnAibtCY0YHRgdC70LXQtNC-0LLQsNC90LjQtSDQsNC60YLQuNCy0L3QvtGB0YLQuCDQsNCy0YLQvtGA0L7QsiDQutC-0L3RgtC10L3RgtCwINGB0L7RhtC40LDQu9GM0L3Ri9GFINGB0LXRgtGP0YUKMgcQIxgnGOoCMgcQIxgnGOoCMgcQIxgnGOoCMgcQIxgnGOoCMgcQIxgnGOoCMgcQIxgnGOoCMgcQIxgnGOoCMgcQIxgnGOoCMgcQIxgnGOoCMgcQIxgnGOoCMhAQLhgDGLQCGOoCGI8B2AEBMhAQABgDGLQCGOoCGI8B2AEBMhAQABgDGLQCGOoCGI8B2AEBMhAQABgDGLQCGOoCGI8B2AEBMhAQABgDGLQCGOoCGI8B2AEBMhAQABgDGLQCGOoCGI8B2AEBMhAQLhgDGLQCGOoCGI8B2AEBMhAQABgDGLQCGOoCGI8B2AEBMhAQABgDGLQCGOoCGI8B2AEBMhAQABgDGLQCGOoCGI8B2AEBSIAkULQGWKAXcAJ4AJABAJgBAKABAKoBALgBA8gBAPgBAfgBApgCAqACNagCFMICCxAAGLADGKIEGIkFwgIIEAAYsAMY7wWYAybxBfZHhbA0j4byiAYBkAYEugYGCAEQARgKkgcBMqAHALIHALgHAMIHBzItMS4wLjHIByk&amp;sclient=gws-wiz-serp&amp;mstk=AUtExfCjCYCdBCpkISXVvOD7CZxfn1EYPARYx6wwh6zePntRY31cmJAuO7H3V-0i-aWB-WiLqGJ4WqKH0aeaCXfAmS2xEAlH7pZtKcGriM9d-bWb-gkrn1KC4h094sZt8Lh_DxlsRaWAnGhSus0CA74Eqpu57RpVmSd2od6jybLUNGHZ7LJiNfNnNwhwgWSyqsPYgfLRa29uQFXTbvG7wD2obc9KUVz1yvPdF-i7Gl0LGjPpDfFp6xzWlKsFgOfHa2m8F8RtKpZe5Sl072SS34XGKpMb&amp;csui=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i.ru/services/respons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hyperlink" Target="https://marklog.ru/tendencii-razvitija-brenda-i-znachenie-rebrendinga-v-uslovijah-jekonomicheskogo-krizisa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chart" Target="../charts/chart8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chart" Target="../charts/chart9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29940" y="65839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059" y="1816848"/>
            <a:ext cx="83752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трансформации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(банковского)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рынка в условиях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6" y="0"/>
            <a:ext cx="2047163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8901" y="3247130"/>
            <a:ext cx="551410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8059" y="4140089"/>
            <a:ext cx="7917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Карпова 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С.В. – д.э.н.,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профессор,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заведующий кафедры маркетинга,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директор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Института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управленческих исследований и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консалтинга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Факультета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Высшая школа управления, </a:t>
            </a:r>
          </a:p>
          <a:p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Финансовый университет при Правительстве РФ, </a:t>
            </a:r>
          </a:p>
          <a:p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член 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Совета Гильдии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маркетологов, координатор цеха «Образование»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41" y="1316077"/>
            <a:ext cx="9010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3109" y="6338944"/>
            <a:ext cx="376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Москва,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25 сентября 2025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г.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186832"/>
            <a:ext cx="1724227" cy="611247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монитор, снимок экрана, чер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AFD6B54-7A45-4E2D-B0E0-696897C82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5" y="1020830"/>
            <a:ext cx="8741670" cy="4370835"/>
          </a:xfrm>
          <a:prstGeom prst="rect">
            <a:avLst/>
          </a:prstGeom>
        </p:spPr>
      </p:pic>
      <p:sp>
        <p:nvSpPr>
          <p:cNvPr id="10" name="Пятиугольник 7">
            <a:extLst>
              <a:ext uri="{FF2B5EF4-FFF2-40B4-BE49-F238E27FC236}">
                <a16:creationId xmlns="" xmlns:a16="http://schemas.microsoft.com/office/drawing/2014/main" id="{C7A11130-7F0B-4D91-BED8-F6CC12E67C23}"/>
              </a:ext>
            </a:extLst>
          </p:cNvPr>
          <p:cNvSpPr/>
          <p:nvPr/>
        </p:nvSpPr>
        <p:spPr>
          <a:xfrm>
            <a:off x="-1" y="243897"/>
            <a:ext cx="706954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Исследование активности авторов контента социальных сетях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921D587-F1B5-4108-8733-8DC600C93F14}"/>
              </a:ext>
            </a:extLst>
          </p:cNvPr>
          <p:cNvSpPr txBox="1"/>
          <p:nvPr/>
        </p:nvSpPr>
        <p:spPr>
          <a:xfrm>
            <a:off x="742028" y="5664805"/>
            <a:ext cx="7659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–  Исследование активности авторов контента в социальных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сетях.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сайт компании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Brand Analytics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10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6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18806"/>
            <a:ext cx="7208158" cy="41697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-18404"/>
            <a:ext cx="1724227" cy="55418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11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13" y="102553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Актуальностью исследования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221" y="857712"/>
            <a:ext cx="8833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Исследования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авторов в социальных сетях, например, проводимые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Brand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Analytics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показывают, что в России в октябре 2024 года наблюдался рекордный показатель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млн активных авторов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создавших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 млрд сообщений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является ростом на 16% по сравнению с предыдущим годом. Основной вклад в рост внесли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платформы с отзывами, хотя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сохраняет лидерство по общему объему контента и числу авторов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авторов в социальных медиа в России выросло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до 83,8 млн. Это рекордный показатель за все время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остается лидером среди социальных платформ в России и по числу активных авторов, и по объему создаваемого ими контента. В среднем пользователь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публикует в месяц 16,9 сообщения. При этом средний возраст авторов на платформе медленно, но стабильно увеличивается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Одноклассники" сохраняют вторую позицию по объему контента и четвертую - по авторам. Заблокированный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(принадлежит экстремистской платформе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запрещена в РФ) остается на второй позиции по активным авторам и на третьей - по числу сообщений. "Показатели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год выросли - число авторов выросло на 13%, объем контента - на 72%. Пользователи по-прежнему не видят для себя полноценной альтернативы платформе", - пояснили эксперты.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сохраняет за собой третье место по авторам и четвертое - по объему контента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6522720"/>
            <a:ext cx="858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ook Antiqua" panose="02040602050305030304" pitchFamily="18" charset="0"/>
              </a:rPr>
              <a:t>Карпова </a:t>
            </a:r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С.В.25.09.2025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720815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12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1" y="548801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Актуальностью исследования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13" y="1274002"/>
            <a:ext cx="8833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С точки зрения экономики потребительское поведение можно рассматривать как </a:t>
            </a:r>
            <a:r>
              <a:rPr lang="ru-RU" b="1" dirty="0">
                <a:latin typeface="Book Antiqua" panose="02040602050305030304" pitchFamily="18" charset="0"/>
              </a:rPr>
              <a:t>комплекс действий, связанных с приобретением, распоряжением и потреблением товаров и услуг, а также включающий в себя процесс принятия решения о покупке, влияющие на решение факторы и реакцию на приобретение</a:t>
            </a:r>
            <a:r>
              <a:rPr lang="ru-RU" b="1" dirty="0" smtClean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Современные концепции маркетинга 3.0 и 4.0 фиксируют </a:t>
            </a:r>
            <a:r>
              <a:rPr lang="ru-RU" b="1" dirty="0">
                <a:latin typeface="Book Antiqua" panose="02040602050305030304" pitchFamily="18" charset="0"/>
              </a:rPr>
              <a:t>возрастающее значение цифровых маркетинговых каналов и </a:t>
            </a:r>
            <a:r>
              <a:rPr lang="ru-RU" b="1" dirty="0" smtClean="0">
                <a:latin typeface="Book Antiqua" panose="02040602050305030304" pitchFamily="18" charset="0"/>
              </a:rPr>
              <a:t>факторов потребительского поведения, </a:t>
            </a:r>
            <a:r>
              <a:rPr lang="ru-RU" dirty="0">
                <a:latin typeface="Book Antiqua" panose="02040602050305030304" pitchFamily="18" charset="0"/>
              </a:rPr>
              <a:t>но не описывают</a:t>
            </a:r>
            <a:r>
              <a:rPr lang="ru-RU" b="1" dirty="0">
                <a:latin typeface="Book Antiqua" panose="02040602050305030304" pitchFamily="18" charset="0"/>
              </a:rPr>
              <a:t> механизмы их влияния </a:t>
            </a:r>
            <a:r>
              <a:rPr lang="ru-RU" b="1" dirty="0" smtClean="0">
                <a:latin typeface="Book Antiqua" panose="02040602050305030304" pitchFamily="18" charset="0"/>
              </a:rPr>
              <a:t>потребителей</a:t>
            </a:r>
            <a:r>
              <a:rPr lang="ru-RU" b="1" dirty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В </a:t>
            </a:r>
            <a:r>
              <a:rPr lang="ru-RU" dirty="0">
                <a:latin typeface="Book Antiqua" panose="02040602050305030304" pitchFamily="18" charset="0"/>
              </a:rPr>
              <a:t>последнее время отечественный и зарубежный рынок претерпел значительные изменения в силу нескольких глобальных </a:t>
            </a:r>
            <a:r>
              <a:rPr lang="ru-RU" dirty="0" smtClean="0">
                <a:latin typeface="Book Antiqua" panose="02040602050305030304" pitchFamily="18" charset="0"/>
              </a:rPr>
              <a:t>трендов, </a:t>
            </a:r>
            <a:r>
              <a:rPr lang="ru-RU" dirty="0">
                <a:latin typeface="Book Antiqua" panose="02040602050305030304" pitchFamily="18" charset="0"/>
              </a:rPr>
              <a:t>к которым можно отнести:  </a:t>
            </a:r>
            <a:r>
              <a:rPr lang="ru-RU" b="1" dirty="0" err="1">
                <a:latin typeface="Book Antiqua" panose="02040602050305030304" pitchFamily="18" charset="0"/>
              </a:rPr>
              <a:t>цифровизацию</a:t>
            </a:r>
            <a:r>
              <a:rPr lang="ru-RU" b="1" dirty="0">
                <a:latin typeface="Book Antiqua" panose="02040602050305030304" pitchFamily="18" charset="0"/>
              </a:rPr>
              <a:t>, пандемию COVID-19, экономическую </a:t>
            </a:r>
            <a:r>
              <a:rPr lang="ru-RU" b="1" dirty="0" smtClean="0">
                <a:latin typeface="Book Antiqua" panose="02040602050305030304" pitchFamily="18" charset="0"/>
              </a:rPr>
              <a:t>стагнацию, западные санкции, </a:t>
            </a:r>
            <a:r>
              <a:rPr lang="ru-RU" b="1" dirty="0" err="1" smtClean="0">
                <a:latin typeface="Book Antiqua" panose="02040602050305030304" pitchFamily="18" charset="0"/>
              </a:rPr>
              <a:t>импортозамещение</a:t>
            </a:r>
            <a:r>
              <a:rPr lang="ru-RU" b="1" dirty="0" smtClean="0">
                <a:latin typeface="Book Antiqua" panose="02040602050305030304" pitchFamily="18" charset="0"/>
              </a:rPr>
              <a:t>, сложные геополитические аспекты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ook Antiqua" panose="02040602050305030304" pitchFamily="18" charset="0"/>
              </a:rPr>
              <a:t>Моделирование потребительского поведения в меняющихся экономических условиях с использованием инструментария </a:t>
            </a:r>
            <a:r>
              <a:rPr lang="ru-RU" b="1" dirty="0" err="1" smtClean="0">
                <a:latin typeface="Book Antiqua" panose="02040602050305030304" pitchFamily="18" charset="0"/>
              </a:rPr>
              <a:t>нейромаркетинга</a:t>
            </a:r>
            <a:r>
              <a:rPr lang="ru-RU" b="1" dirty="0" smtClean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является актуальной задачей, решение которой позволит повысить результативность маркетингового воздействия на потребителей.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6522720"/>
            <a:ext cx="858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ook Antiqua" panose="02040602050305030304" pitchFamily="18" charset="0"/>
              </a:rPr>
              <a:t>Карпова </a:t>
            </a:r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С.В.25.09.2025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54031" y="125021"/>
            <a:ext cx="7208158" cy="46175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65746" y="43694"/>
            <a:ext cx="1724227" cy="6112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13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1" y="217446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Цифровая трансформация потребительского поведения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195" y="747366"/>
            <a:ext cx="9040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ok Antiqua" panose="02040602050305030304" pitchFamily="18" charset="0"/>
              </a:rPr>
              <a:t>Классификация каналов коммуникации, </a:t>
            </a:r>
            <a:r>
              <a:rPr lang="ru-RU" sz="1600" b="1" dirty="0">
                <a:latin typeface="Book Antiqua" panose="02040602050305030304" pitchFamily="18" charset="0"/>
              </a:rPr>
              <a:t>направленных на изменение потребительского поведения в условиях </a:t>
            </a:r>
            <a:r>
              <a:rPr lang="ru-RU" sz="1600" b="1" dirty="0" err="1">
                <a:latin typeface="Book Antiqua" panose="02040602050305030304" pitchFamily="18" charset="0"/>
              </a:rPr>
              <a:t>цифровизации</a:t>
            </a:r>
            <a:r>
              <a:rPr lang="ru-RU" sz="1600" b="1" dirty="0">
                <a:latin typeface="Book Antiqua" panose="02040602050305030304" pitchFamily="18" charset="0"/>
              </a:rPr>
              <a:t> </a:t>
            </a:r>
            <a:r>
              <a:rPr lang="ru-RU" sz="1600" b="1" dirty="0" smtClean="0">
                <a:latin typeface="Book Antiqua" panose="02040602050305030304" pitchFamily="18" charset="0"/>
              </a:rPr>
              <a:t>общества</a:t>
            </a:r>
            <a:endParaRPr lang="ru-RU" sz="16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10650"/>
              </p:ext>
            </p:extLst>
          </p:nvPr>
        </p:nvGraphicFramePr>
        <p:xfrm>
          <a:off x="276046" y="1424567"/>
          <a:ext cx="8591910" cy="495379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69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5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666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91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Канал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Стимулы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21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20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Мобильное приложение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Удобное оформление приложения, быстрота работы, широкий выбор методов оплаты, выгода по сравнению с другими каналами продаж, бонусы при установке приложения/приобретении товара через него.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21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Соцсети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Широкий поток полезной информации, принадлежность к сообществу потребителей продукции компании (эмоциональный стимул), возможность прямого общения с другими потребителями/работниками компании. 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77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3.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Мессенджеры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Возможность быстрого получения обратной связи, доступность и лаконичность рекламных сообщений.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21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4.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Сайт компании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Простота и дизайн оформления сайта, быстрота его работы, преимущества перед другими сайтами, наличие ограниченных предложений на сайте (временной стимул), бонусы при регистрации на сайте/приобретении товара.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21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</a:rPr>
                        <a:t>5.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Директ-маркетинг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Актуальность информации о товаре, индивидуализированный подход, прямое взаимодействие с сотрудником, специальные индивидуализированные предложения, учет особенностей потребителя.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477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6.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Агрегаторы</a:t>
                      </a: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/</a:t>
                      </a:r>
                      <a:b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</a:br>
                      <a:r>
                        <a:rPr lang="ru-RU" sz="1200" dirty="0" err="1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Маркетплейсы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Возможность сразу наблюдать все преимущества товара или услуги, удобство выбора.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6673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7.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3990" marR="63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Рассылки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Calibri"/>
                          <a:cs typeface="Times New Roman"/>
                        </a:rPr>
                        <a:t>Временной стимул (часто рассылки проводятся в первую очередь, сразу при появлении товара в продаже или даже заранее, давая тем, кто на них подписан, чувствовать себя исключительными), выбор интересных предложений.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" y="6522720"/>
            <a:ext cx="8585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ook Antiqua" panose="02040602050305030304" pitchFamily="18" charset="0"/>
              </a:rPr>
              <a:t>Карпова </a:t>
            </a:r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С.В. </a:t>
            </a:r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31" y="582237"/>
            <a:ext cx="7886700" cy="3137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Народный рейтинг банков Banki.ru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896022"/>
            <a:ext cx="8700373" cy="42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531" y="5253543"/>
            <a:ext cx="8584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г.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Совкомбанк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82,28; Альфа Банк – 76,82 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63,47;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Тбанк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51,89, ВТБ 29,34,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14,27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отзывов посетителей Banki.ru об уровне обслуживания и качестве услуг банков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https://www.banki.ru/services/responses/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0" y="93515"/>
            <a:ext cx="7208158" cy="42510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9361"/>
            <a:ext cx="1724227" cy="5134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14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3453"/>
            <a:ext cx="7368336" cy="7812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Совкомбанк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Сергей Безруков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5" y="1634739"/>
            <a:ext cx="7339261" cy="410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0" y="208637"/>
            <a:ext cx="7208158" cy="46010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151960"/>
            <a:ext cx="1724227" cy="5134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15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0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35655"/>
            <a:ext cx="3357813" cy="392957"/>
          </a:xfrm>
        </p:spPr>
        <p:txBody>
          <a:bodyPr>
            <a:normAutofit/>
          </a:bodyPr>
          <a:lstStyle/>
          <a:p>
            <a:r>
              <a:rPr lang="ru-RU" sz="1800" b="1" dirty="0"/>
              <a:t>Новый лого «</a:t>
            </a:r>
            <a:r>
              <a:rPr lang="ru-RU" sz="1800" b="1" dirty="0" err="1"/>
              <a:t>Сбера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8612"/>
            <a:ext cx="3357813" cy="312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02" y="1240169"/>
            <a:ext cx="3990278" cy="48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51501" y="785056"/>
            <a:ext cx="3962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Рейтинг самых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дорогих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российских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брендов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48" y="6145082"/>
            <a:ext cx="8072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://marklog.ru/tendencii-razvitija-brenda-i-znachenie-rebrendinga-v-uslovijah-jekonomicheskogo-krizisa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spark.ru/upload/other/b_5f6b51552bec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4148919"/>
            <a:ext cx="4067569" cy="19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ятиугольник 8"/>
          <p:cNvSpPr/>
          <p:nvPr/>
        </p:nvSpPr>
        <p:spPr>
          <a:xfrm>
            <a:off x="0" y="136478"/>
            <a:ext cx="7208158" cy="42120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90377"/>
            <a:ext cx="1724227" cy="5134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16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4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16701"/>
            <a:ext cx="720815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59636"/>
            <a:ext cx="1724227" cy="6112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17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191" y="209126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191" y="733200"/>
            <a:ext cx="867026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Согласно данным последних рейтингов, самыми дорогими банковскими брендами в России являются </a:t>
            </a:r>
            <a:r>
              <a:rPr lang="ru-RU" b="1" dirty="0" err="1" smtClean="0"/>
              <a:t>Сбер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dirty="0"/>
              <a:t>ВТБ</a:t>
            </a:r>
            <a:r>
              <a:rPr lang="ru-RU" dirty="0"/>
              <a:t>. В рейтингах также фигурируют </a:t>
            </a:r>
            <a:r>
              <a:rPr lang="ru-RU" b="1" dirty="0"/>
              <a:t>Газпромбанк</a:t>
            </a:r>
            <a:r>
              <a:rPr lang="ru-RU" dirty="0"/>
              <a:t>, </a:t>
            </a:r>
            <a:r>
              <a:rPr lang="ru-RU" b="1" dirty="0"/>
              <a:t>Альфа-Банк</a:t>
            </a:r>
            <a:r>
              <a:rPr lang="ru-RU" dirty="0"/>
              <a:t> и </a:t>
            </a:r>
            <a:r>
              <a:rPr lang="ru-RU" b="1" dirty="0"/>
              <a:t>Т-Банк</a:t>
            </a:r>
            <a:r>
              <a:rPr lang="ru-RU" dirty="0"/>
              <a:t>, демонстрируя сильные позиции на рынке и высокую ценность своих </a:t>
            </a:r>
            <a:r>
              <a:rPr lang="ru-RU" dirty="0" smtClean="0"/>
              <a:t>брендов</a:t>
            </a:r>
          </a:p>
          <a:p>
            <a:pPr algn="just"/>
            <a:r>
              <a:rPr lang="ru-RU" b="1" dirty="0" err="1"/>
              <a:t>Сбер</a:t>
            </a:r>
            <a:r>
              <a:rPr lang="ru-RU" b="1" dirty="0"/>
              <a:t>:</a:t>
            </a:r>
            <a:r>
              <a:rPr lang="ru-RU" dirty="0"/>
              <a:t> Неизменно занимает лидирующие позиции, признаваясь самым дорогим и сильным финансовым брендом в </a:t>
            </a:r>
            <a:r>
              <a:rPr lang="ru-RU" dirty="0" smtClean="0"/>
              <a:t>России.</a:t>
            </a:r>
          </a:p>
          <a:p>
            <a:pPr algn="just"/>
            <a:r>
              <a:rPr lang="ru-RU" b="1" dirty="0"/>
              <a:t>ВТБ:</a:t>
            </a:r>
            <a:r>
              <a:rPr lang="ru-RU" dirty="0"/>
              <a:t> Второй по дороговизне бренд в банковском секторе России, также демонстрирующий рекордные показатели </a:t>
            </a:r>
            <a:r>
              <a:rPr lang="ru-RU" dirty="0" smtClean="0"/>
              <a:t>прибыли.</a:t>
            </a:r>
          </a:p>
          <a:p>
            <a:pPr algn="just"/>
            <a:r>
              <a:rPr lang="ru-RU" b="1" dirty="0"/>
              <a:t>Газпромбанк: </a:t>
            </a:r>
            <a:r>
              <a:rPr lang="ru-RU" dirty="0"/>
              <a:t>Входит в топ-3 самых дорогих российских банковских </a:t>
            </a:r>
            <a:r>
              <a:rPr lang="ru-RU" dirty="0" smtClean="0"/>
              <a:t>брендов.</a:t>
            </a:r>
          </a:p>
          <a:p>
            <a:pPr algn="just"/>
            <a:r>
              <a:rPr lang="ru-RU" b="1" dirty="0"/>
              <a:t>Альфа-Банк:</a:t>
            </a:r>
            <a:r>
              <a:rPr lang="ru-RU" dirty="0"/>
              <a:t> Занимает высокие позиции в рейтингах по ценности своего </a:t>
            </a:r>
            <a:r>
              <a:rPr lang="ru-RU" dirty="0" smtClean="0"/>
              <a:t>бренда.</a:t>
            </a:r>
          </a:p>
          <a:p>
            <a:pPr algn="just"/>
            <a:r>
              <a:rPr lang="ru-RU" b="1" dirty="0"/>
              <a:t>Т-Банк (Тинькофф):</a:t>
            </a:r>
            <a:r>
              <a:rPr lang="ru-RU" dirty="0"/>
              <a:t> Признан одним из сильнейших банковских брендов России за счет инноваций и качества </a:t>
            </a:r>
            <a:r>
              <a:rPr lang="ru-RU" dirty="0" smtClean="0"/>
              <a:t>услуг.</a:t>
            </a:r>
          </a:p>
          <a:p>
            <a:pPr algn="just"/>
            <a:r>
              <a:rPr lang="ru-RU" b="1" dirty="0" smtClean="0"/>
              <a:t>Методология оценки:</a:t>
            </a:r>
          </a:p>
          <a:p>
            <a:pPr algn="just"/>
            <a:r>
              <a:rPr lang="ru-RU" dirty="0" smtClean="0"/>
              <a:t>Оценка </a:t>
            </a:r>
            <a:r>
              <a:rPr lang="ru-RU" dirty="0"/>
              <a:t>стоимости брендов проводится такими международными консалтинговыми компаниями, как </a:t>
            </a:r>
            <a:r>
              <a:rPr lang="ru-RU" b="1" dirty="0" err="1"/>
              <a:t>Brand</a:t>
            </a:r>
            <a:r>
              <a:rPr lang="ru-RU" b="1" dirty="0"/>
              <a:t> </a:t>
            </a:r>
            <a:r>
              <a:rPr lang="ru-RU" b="1" dirty="0" err="1"/>
              <a:t>Finance</a:t>
            </a:r>
            <a:r>
              <a:rPr lang="ru-RU" dirty="0"/>
              <a:t>. В расчет берутся такие показатели, </a:t>
            </a:r>
            <a:r>
              <a:rPr lang="ru-RU" dirty="0" smtClean="0"/>
              <a:t>как: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sz="16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6191" y="4877835"/>
            <a:ext cx="48681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Акционерный капитал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Эффективность ведения бизнеса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Узнаваемость бренда и доверие клиентов </a:t>
            </a:r>
          </a:p>
        </p:txBody>
      </p:sp>
    </p:spTree>
    <p:extLst>
      <p:ext uri="{BB962C8B-B14F-4D97-AF65-F5344CB8AC3E}">
        <p14:creationId xmlns:p14="http://schemas.microsoft.com/office/powerpoint/2010/main" val="24684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16701"/>
            <a:ext cx="7208158" cy="42920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50790" y="35657"/>
            <a:ext cx="1724227" cy="6112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18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155" y="156615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Результаты исследования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35794458"/>
              </p:ext>
            </p:extLst>
          </p:nvPr>
        </p:nvGraphicFramePr>
        <p:xfrm>
          <a:off x="54031" y="687186"/>
          <a:ext cx="4393363" cy="325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1155" y="3743713"/>
            <a:ext cx="3890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Book Antiqua" panose="02040602050305030304" pitchFamily="18" charset="0"/>
              </a:rPr>
              <a:t>Рис. </a:t>
            </a:r>
            <a:r>
              <a:rPr lang="ru-RU" sz="1200" b="1" dirty="0" smtClean="0">
                <a:latin typeface="Book Antiqua" panose="02040602050305030304" pitchFamily="18" charset="0"/>
              </a:rPr>
              <a:t>1 </a:t>
            </a:r>
            <a:r>
              <a:rPr lang="ru-RU" sz="1200" b="1" dirty="0">
                <a:latin typeface="Book Antiqua" panose="02040602050305030304" pitchFamily="18" charset="0"/>
              </a:rPr>
              <a:t>–</a:t>
            </a:r>
            <a:r>
              <a:rPr lang="ru-RU" sz="1200" b="1" i="1" dirty="0">
                <a:latin typeface="Book Antiqua" panose="02040602050305030304" pitchFamily="18" charset="0"/>
              </a:rPr>
              <a:t> </a:t>
            </a:r>
            <a:r>
              <a:rPr lang="ru-RU" sz="1200" b="1" dirty="0" smtClean="0">
                <a:latin typeface="Book Antiqua" panose="02040602050305030304" pitchFamily="18" charset="0"/>
              </a:rPr>
              <a:t>Каналы обслуживания клиентов банковскими организациями  </a:t>
            </a:r>
            <a:r>
              <a:rPr lang="ru-RU" sz="1200" b="1" dirty="0">
                <a:latin typeface="Book Antiqua" panose="02040602050305030304" pitchFamily="18" charset="0"/>
              </a:rPr>
              <a:t>(%)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837843144"/>
              </p:ext>
            </p:extLst>
          </p:nvPr>
        </p:nvGraphicFramePr>
        <p:xfrm>
          <a:off x="1864955" y="4324170"/>
          <a:ext cx="5816600" cy="182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62168" y="6144727"/>
            <a:ext cx="72196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Book Antiqua" panose="02040602050305030304" pitchFamily="18" charset="0"/>
              </a:rPr>
              <a:t>Рис. </a:t>
            </a:r>
            <a:r>
              <a:rPr lang="ru-RU" sz="1200" b="1" dirty="0" smtClean="0">
                <a:latin typeface="Book Antiqua" panose="02040602050305030304" pitchFamily="18" charset="0"/>
              </a:rPr>
              <a:t>3 </a:t>
            </a:r>
            <a:r>
              <a:rPr lang="ru-RU" sz="1200" b="1" dirty="0">
                <a:latin typeface="Book Antiqua" panose="02040602050305030304" pitchFamily="18" charset="0"/>
              </a:rPr>
              <a:t>–</a:t>
            </a:r>
            <a:r>
              <a:rPr lang="ru-RU" sz="1200" b="1" i="1" dirty="0">
                <a:latin typeface="Book Antiqua" panose="02040602050305030304" pitchFamily="18" charset="0"/>
              </a:rPr>
              <a:t> </a:t>
            </a:r>
            <a:r>
              <a:rPr lang="ru-RU" sz="1200" b="1" dirty="0">
                <a:latin typeface="Book Antiqua" panose="02040602050305030304" pitchFamily="18" charset="0"/>
              </a:rPr>
              <a:t>Динамика изменений количества взаимодействий с банком за последнее время (%)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34036991"/>
              </p:ext>
            </p:extLst>
          </p:nvPr>
        </p:nvGraphicFramePr>
        <p:xfrm>
          <a:off x="4572001" y="813071"/>
          <a:ext cx="4447369" cy="284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03017" y="37437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Book Antiqua" panose="02040602050305030304" pitchFamily="18" charset="0"/>
              </a:rPr>
              <a:t>Рис. 2 </a:t>
            </a:r>
            <a:r>
              <a:rPr lang="ru-RU" sz="1200" b="1" dirty="0">
                <a:latin typeface="Book Antiqua" panose="02040602050305030304" pitchFamily="18" charset="0"/>
              </a:rPr>
              <a:t>–</a:t>
            </a:r>
            <a:r>
              <a:rPr lang="ru-RU" sz="1200" b="1" i="1" dirty="0">
                <a:latin typeface="Book Antiqua" panose="02040602050305030304" pitchFamily="18" charset="0"/>
              </a:rPr>
              <a:t> </a:t>
            </a:r>
            <a:r>
              <a:rPr lang="ru-RU" sz="1200" b="1" dirty="0">
                <a:latin typeface="Book Antiqua" panose="02040602050305030304" pitchFamily="18" charset="0"/>
              </a:rPr>
              <a:t>Пути реализации потребительского запроса банковских услуг в зависимости от возрастной группы (%)</a:t>
            </a:r>
          </a:p>
        </p:txBody>
      </p:sp>
    </p:spTree>
    <p:extLst>
      <p:ext uri="{BB962C8B-B14F-4D97-AF65-F5344CB8AC3E}">
        <p14:creationId xmlns:p14="http://schemas.microsoft.com/office/powerpoint/2010/main" val="24123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15903"/>
            <a:ext cx="7208158" cy="4709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0"/>
            <a:ext cx="1724227" cy="6112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19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5903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Результаты исследования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210526004"/>
              </p:ext>
            </p:extLst>
          </p:nvPr>
        </p:nvGraphicFramePr>
        <p:xfrm>
          <a:off x="108090" y="702758"/>
          <a:ext cx="4360393" cy="270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8023" y="34118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Book Antiqua" panose="02040602050305030304" pitchFamily="18" charset="0"/>
              </a:rPr>
              <a:t>Рис. </a:t>
            </a:r>
            <a:r>
              <a:rPr lang="ru-RU" sz="1200" b="1" dirty="0" smtClean="0">
                <a:latin typeface="Book Antiqua" panose="02040602050305030304" pitchFamily="18" charset="0"/>
              </a:rPr>
              <a:t>4 </a:t>
            </a:r>
            <a:r>
              <a:rPr lang="ru-RU" sz="1200" b="1" dirty="0" smtClean="0">
                <a:latin typeface="Book Antiqua" panose="02040602050305030304" pitchFamily="18" charset="0"/>
              </a:rPr>
              <a:t>–</a:t>
            </a:r>
            <a:r>
              <a:rPr lang="ru-RU" sz="1200" b="1" i="1" dirty="0" smtClean="0">
                <a:latin typeface="Book Antiqua" panose="02040602050305030304" pitchFamily="18" charset="0"/>
              </a:rPr>
              <a:t> </a:t>
            </a:r>
            <a:r>
              <a:rPr lang="ru-RU" sz="1200" b="1" dirty="0">
                <a:latin typeface="Book Antiqua" panose="02040602050305030304" pitchFamily="18" charset="0"/>
              </a:rPr>
              <a:t>Мнение респондентов о надежности защиты личных данных в большинстве российских банков (%)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896401873"/>
              </p:ext>
            </p:extLst>
          </p:nvPr>
        </p:nvGraphicFramePr>
        <p:xfrm>
          <a:off x="4876748" y="736792"/>
          <a:ext cx="4055637" cy="27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10023" y="3508869"/>
            <a:ext cx="4222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Book Antiqua" panose="02040602050305030304" pitchFamily="18" charset="0"/>
              </a:rPr>
              <a:t>Рис</a:t>
            </a:r>
            <a:r>
              <a:rPr lang="ru-RU" sz="1200" b="1" dirty="0" smtClean="0">
                <a:latin typeface="Book Antiqua" panose="02040602050305030304" pitchFamily="18" charset="0"/>
              </a:rPr>
              <a:t>. 5 </a:t>
            </a:r>
            <a:r>
              <a:rPr lang="ru-RU" sz="1200" b="1" dirty="0" smtClean="0">
                <a:latin typeface="Book Antiqua" panose="02040602050305030304" pitchFamily="18" charset="0"/>
              </a:rPr>
              <a:t>–</a:t>
            </a:r>
            <a:r>
              <a:rPr lang="ru-RU" sz="1200" b="1" i="1" dirty="0" smtClean="0">
                <a:latin typeface="Book Antiqua" panose="02040602050305030304" pitchFamily="18" charset="0"/>
              </a:rPr>
              <a:t> </a:t>
            </a:r>
            <a:r>
              <a:rPr lang="ru-RU" sz="1200" b="1" dirty="0">
                <a:latin typeface="Book Antiqua" panose="02040602050305030304" pitchFamily="18" charset="0"/>
              </a:rPr>
              <a:t>Частота совершения расчетов разными способами (%)</a:t>
            </a:r>
          </a:p>
        </p:txBody>
      </p:sp>
      <p:graphicFrame>
        <p:nvGraphicFramePr>
          <p:cNvPr id="19" name="Диаграмма 18"/>
          <p:cNvGraphicFramePr/>
          <p:nvPr>
            <p:extLst/>
          </p:nvPr>
        </p:nvGraphicFramePr>
        <p:xfrm>
          <a:off x="1876426" y="3970534"/>
          <a:ext cx="5391150" cy="212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28801" y="6030863"/>
            <a:ext cx="6005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Book Antiqua" panose="02040602050305030304" pitchFamily="18" charset="0"/>
              </a:rPr>
              <a:t>Рис. </a:t>
            </a:r>
            <a:r>
              <a:rPr lang="ru-RU" sz="1200" b="1" dirty="0" smtClean="0">
                <a:latin typeface="Book Antiqua" panose="02040602050305030304" pitchFamily="18" charset="0"/>
              </a:rPr>
              <a:t>6 </a:t>
            </a:r>
            <a:r>
              <a:rPr lang="ru-RU" sz="1200" b="1" dirty="0" smtClean="0">
                <a:latin typeface="Book Antiqua" panose="02040602050305030304" pitchFamily="18" charset="0"/>
              </a:rPr>
              <a:t>–</a:t>
            </a:r>
            <a:r>
              <a:rPr lang="ru-RU" sz="1200" b="1" i="1" dirty="0" smtClean="0">
                <a:latin typeface="Book Antiqua" panose="02040602050305030304" pitchFamily="18" charset="0"/>
              </a:rPr>
              <a:t> </a:t>
            </a:r>
            <a:r>
              <a:rPr lang="ru-RU" sz="1200" b="1" dirty="0">
                <a:latin typeface="Book Antiqua" panose="02040602050305030304" pitchFamily="18" charset="0"/>
              </a:rPr>
              <a:t>Наиболее популярные банковские услуги, совершаемые посредством мобильного приложения (%)</a:t>
            </a:r>
          </a:p>
        </p:txBody>
      </p:sp>
    </p:spTree>
    <p:extLst>
      <p:ext uri="{BB962C8B-B14F-4D97-AF65-F5344CB8AC3E}">
        <p14:creationId xmlns:p14="http://schemas.microsoft.com/office/powerpoint/2010/main" val="21312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08637"/>
            <a:ext cx="720815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125380"/>
            <a:ext cx="1724227" cy="6112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44" y="1017981"/>
            <a:ext cx="88600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термина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его роль в историческом развитии общества трактуются исследователями по-разному: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информации в «цифру»,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парадигма мысли, общения, взаимодействия друг с другом; как новый этап развития общества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приводящий к росту качества жизни населения;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усовершенствования бизнес-процессов и комплексного решения задач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инфраструктурного, управленческого, поведенческого и культурного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искусственному интеллекту и технологиям нейронных сетей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которых возможно построение информационных систем, обладающих аналитическими и прогностическими функциями, что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делать выбор за человека и влиять на принятие эффективных управленческих решений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Исследователи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прогнозируют активное влияние на общество и «цифровую экономику»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мобильных, когнитивных и облачных технологий, технологии «интернет вещей» и «больших данных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0383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54031" y="95002"/>
            <a:ext cx="7208158" cy="36933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62189" y="-25956"/>
            <a:ext cx="1724227" cy="6112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778" y="6505694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20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1" y="9500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Классификация рекламных стимулов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5120793"/>
              </p:ext>
            </p:extLst>
          </p:nvPr>
        </p:nvGraphicFramePr>
        <p:xfrm>
          <a:off x="1324266" y="585291"/>
          <a:ext cx="6495470" cy="494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70593" y="5530940"/>
            <a:ext cx="8419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Book Antiqua" panose="02040602050305030304" pitchFamily="18" charset="0"/>
              </a:rPr>
              <a:t>Рис. </a:t>
            </a:r>
            <a:r>
              <a:rPr lang="ru-RU" sz="1400" b="1" dirty="0" smtClean="0">
                <a:latin typeface="Book Antiqua" panose="02040602050305030304" pitchFamily="18" charset="0"/>
              </a:rPr>
              <a:t>7 </a:t>
            </a:r>
            <a:r>
              <a:rPr lang="ru-RU" sz="1400" b="1" i="1" dirty="0">
                <a:latin typeface="Book Antiqua" panose="02040602050305030304" pitchFamily="18" charset="0"/>
              </a:rPr>
              <a:t>– </a:t>
            </a:r>
            <a:r>
              <a:rPr lang="ru-RU" sz="1400" b="1" dirty="0">
                <a:latin typeface="Book Antiqua" panose="02040602050305030304" pitchFamily="18" charset="0"/>
              </a:rPr>
              <a:t>Наиболее важные факторы для потребителей при осуществлении сделок посредством мобильного приложения или сайт банка (5-балльная шкала, где 5 – «имеет очень большое значение, а 1 – «не имеет значения», ср. балл.)</a:t>
            </a:r>
          </a:p>
        </p:txBody>
      </p:sp>
    </p:spTree>
    <p:extLst>
      <p:ext uri="{BB962C8B-B14F-4D97-AF65-F5344CB8AC3E}">
        <p14:creationId xmlns:p14="http://schemas.microsoft.com/office/powerpoint/2010/main" val="35930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720815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21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1" y="548801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Классификация рекламных стимулов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54031" y="1138688"/>
          <a:ext cx="4768135" cy="235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031" y="337247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256569"/>
                </a:solidFill>
                <a:latin typeface="Book Antiqua" panose="02040602050305030304" pitchFamily="18" charset="0"/>
              </a:rPr>
              <a:t>Рисунок </a:t>
            </a:r>
            <a:r>
              <a:rPr lang="ru-RU" sz="1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8 </a:t>
            </a:r>
            <a:r>
              <a:rPr lang="ru-RU" sz="1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–</a:t>
            </a:r>
            <a:r>
              <a:rPr lang="ru-RU" sz="1200" i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1200" dirty="0">
                <a:solidFill>
                  <a:srgbClr val="256569"/>
                </a:solidFill>
                <a:latin typeface="Book Antiqua" panose="02040602050305030304" pitchFamily="18" charset="0"/>
              </a:rPr>
              <a:t>Распределение использования функции чата среди различных возрастных групп респондентов, %</a:t>
            </a: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4626031" y="1243402"/>
          <a:ext cx="4414452" cy="208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26031" y="3209074"/>
            <a:ext cx="4306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56569"/>
                </a:solidFill>
                <a:latin typeface="Book Antiqua" panose="02040602050305030304" pitchFamily="18" charset="0"/>
              </a:rPr>
              <a:t>Рисунок </a:t>
            </a:r>
            <a:r>
              <a:rPr lang="ru-RU" sz="1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9 </a:t>
            </a:r>
            <a:r>
              <a:rPr lang="ru-RU" sz="1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– </a:t>
            </a:r>
            <a:r>
              <a:rPr lang="ru-RU" sz="1200" dirty="0">
                <a:solidFill>
                  <a:srgbClr val="256569"/>
                </a:solidFill>
                <a:latin typeface="Book Antiqua" panose="02040602050305030304" pitchFamily="18" charset="0"/>
              </a:rPr>
              <a:t>Использование респондентами дополнительных услуг банков (страхование, мобильная связь, электронная торговля, %)</a:t>
            </a:r>
          </a:p>
        </p:txBody>
      </p:sp>
      <p:graphicFrame>
        <p:nvGraphicFramePr>
          <p:cNvPr id="17" name="Схема 16"/>
          <p:cNvGraphicFramePr/>
          <p:nvPr>
            <p:extLst/>
          </p:nvPr>
        </p:nvGraphicFramePr>
        <p:xfrm>
          <a:off x="457199" y="3926472"/>
          <a:ext cx="3933645" cy="173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6649" y="57273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256569"/>
                </a:solidFill>
                <a:latin typeface="Book Antiqua" panose="02040602050305030304" pitchFamily="18" charset="0"/>
              </a:rPr>
              <a:t>Рисунок </a:t>
            </a:r>
            <a:r>
              <a:rPr lang="ru-RU" sz="1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10 </a:t>
            </a:r>
            <a:r>
              <a:rPr lang="ru-RU" sz="1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–</a:t>
            </a:r>
            <a:r>
              <a:rPr lang="ru-RU" sz="1200" i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1200" dirty="0">
                <a:solidFill>
                  <a:srgbClr val="256569"/>
                </a:solidFill>
                <a:latin typeface="Book Antiqua" panose="02040602050305030304" pitchFamily="18" charset="0"/>
              </a:rPr>
              <a:t>Использование преимущества партнерств банков с другими организациями (баллы, скидки, возможность участия в конкурсах и др., %)</a:t>
            </a:r>
          </a:p>
        </p:txBody>
      </p:sp>
      <p:graphicFrame>
        <p:nvGraphicFramePr>
          <p:cNvPr id="18" name="Схема 17"/>
          <p:cNvGraphicFramePr/>
          <p:nvPr>
            <p:extLst/>
          </p:nvPr>
        </p:nvGraphicFramePr>
        <p:xfrm>
          <a:off x="4984359" y="3784571"/>
          <a:ext cx="3657420" cy="194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18649" y="572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256569"/>
                </a:solidFill>
                <a:latin typeface="Book Antiqua" panose="02040602050305030304" pitchFamily="18" charset="0"/>
              </a:rPr>
              <a:t>Рисунок </a:t>
            </a:r>
            <a:r>
              <a:rPr lang="ru-RU" sz="1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11 </a:t>
            </a:r>
            <a:r>
              <a:rPr lang="ru-RU" sz="1200" dirty="0">
                <a:solidFill>
                  <a:srgbClr val="256569"/>
                </a:solidFill>
                <a:latin typeface="Book Antiqua" panose="02040602050305030304" pitchFamily="18" charset="0"/>
              </a:rPr>
              <a:t>–</a:t>
            </a:r>
            <a:r>
              <a:rPr lang="ru-RU" sz="1200" i="1" dirty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1200" dirty="0">
                <a:solidFill>
                  <a:srgbClr val="256569"/>
                </a:solidFill>
                <a:latin typeface="Book Antiqua" panose="02040602050305030304" pitchFamily="18" charset="0"/>
              </a:rPr>
              <a:t>Восприятие респондентами различных видов рекламы %</a:t>
            </a:r>
          </a:p>
        </p:txBody>
      </p:sp>
    </p:spTree>
    <p:extLst>
      <p:ext uri="{BB962C8B-B14F-4D97-AF65-F5344CB8AC3E}">
        <p14:creationId xmlns:p14="http://schemas.microsoft.com/office/powerpoint/2010/main" val="39660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07818"/>
            <a:ext cx="7208158" cy="40769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60101"/>
            <a:ext cx="1724227" cy="6112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22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127" y="709712"/>
            <a:ext cx="85877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Подтверждена гипотеза о том, что потребители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российском банковском рынке стали большее восприимчивы к влиянию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стали потреблять больше финансовых услуг в цифровом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тренд определяет необходимость поиска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оценки факторов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определяющих принятие решение о покупке финансовых продуктов и услуг в цифровых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каналах (в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основе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нейротехнолгий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Подтверждена гипотеза о том, что имеет место трансформация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потребителями каналов банковского обслуживания: от традиционных к дистанционным (сайты и мобильные приложения), в которую вовлекаются все новые сегменты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частности, выявлено, что почти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40 % представителей старшей возрастной группы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используют мобильное приложение для получения банковских услуг.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подтверждена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о том, что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трансформации банковского сектора однозначно воспринимается как перемещение в цифровую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растет число потребителей предпочитающих безналичные и бесконтактные формы оплаты, рост числа пользователей мобильного приложения банка.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его усиление сдерживают такие факторы, как: безопасность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ресурсов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современных цифровых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на финансовом рынке; низкий спрос в цифровых каналах на дополнительные банковские продукты (помимо переводов и счетов); сохраняющееся влияние традиционных каналов оказания услуг и коммуникации с потребителями; слабый интерес к партнерским программам и экосистемам банков.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2" y="24618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Выводы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720815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5832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Book Antiqua" panose="0204060205030503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23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704" y="1102983"/>
            <a:ext cx="88356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Существенным изменением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постпандемию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Быстрых платежей (СБП).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популярность с каждым днем увеличивается: в марте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г. количество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с помощью СБП возросло на 9,5%, а общая сумма операций – на 37,5%.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такой статистики стал переход на удаленную работу. Важнейшую роль во времена пандемии сыграли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приложения банков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связано с внедрением возможности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платежей по QR-кодам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СБП.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таких покупок в марте по сравнению с февралем выросло втрое, а суммарный оборот – в 2,7 раза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Клиентам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доступны онлайн-услуги, не связанные непосредственно с денежными операциями, такие как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счета, дистанционные консультации, привязывание биометрии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цифровых карт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легко можно оформить в мобильном приложении или на сайте. Оплачивать такой картой можно, привязав ее 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1" y="548801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потребительского поведения в 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банковском </a:t>
            </a: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секторе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720815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Book Antiqua" panose="0204060205030503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24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13" y="1102983"/>
            <a:ext cx="87003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непростые для бизнеса времена, становится максимально актуальной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клиентоориентированности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банковского сектора налаженный контакт с клиентами – единственный возможный путь.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эффективных инструментов усовершенствования клиентского сервиса.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Важно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понимать, что необходимо удерживать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доверительные отношения с клиентами.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Некоторым из них в данный период нужен не столько индивидуальный подход и специальные услуги, сколько уверенность в устойчивости поддержки со стороны банка, чувство опоры.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подтолкнул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банковскую отрасль к новым рубежам развития, что позволит банкам стать современными и укрепить свои позиции в отрасли.</a:t>
            </a:r>
            <a:endParaRPr lang="ru-RU" sz="2400" dirty="0">
              <a:solidFill>
                <a:srgbClr val="2565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1" y="548801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потребительского поведения в 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банковском </a:t>
            </a: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секторе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338787" y="142946"/>
            <a:ext cx="1724227" cy="611247"/>
          </a:xfrm>
          <a:prstGeom prst="rect">
            <a:avLst/>
          </a:prstGeom>
        </p:spPr>
      </p:pic>
      <p:sp>
        <p:nvSpPr>
          <p:cNvPr id="7" name="Пятиугольник 6">
            <a:extLst>
              <a:ext uri="{FF2B5EF4-FFF2-40B4-BE49-F238E27FC236}">
                <a16:creationId xmlns="" xmlns:a16="http://schemas.microsoft.com/office/drawing/2014/main" id="{8561BB31-2459-0944-9562-329A61E90477}"/>
              </a:ext>
            </a:extLst>
          </p:cNvPr>
          <p:cNvSpPr/>
          <p:nvPr/>
        </p:nvSpPr>
        <p:spPr>
          <a:xfrm>
            <a:off x="0" y="200011"/>
            <a:ext cx="696035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развития и дальнейшая трансформация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123BA01-2A00-4695-B8EC-F44783E3FD83}"/>
              </a:ext>
            </a:extLst>
          </p:cNvPr>
          <p:cNvSpPr txBox="1"/>
          <p:nvPr/>
        </p:nvSpPr>
        <p:spPr>
          <a:xfrm>
            <a:off x="464023" y="1034167"/>
            <a:ext cx="79975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Поставщикам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технологий необходимо в короткие сроки перестраивать свои продукты под потребителей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которым в том числе относится российский бизнес: </a:t>
            </a:r>
          </a:p>
          <a:p>
            <a:pPr marL="57150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должны быть удобны для использования крупному, малому и среднему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бизнесу;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бизнесу (как компаниям владельцам маркетинговых инструментов, так и их потребителям) необходимо постепенно и поэтапно переводить своих потребителей на отечественные социальные сети, поисковые системы. </a:t>
            </a:r>
          </a:p>
          <a:p>
            <a:pPr marL="28575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Необходимо выстраивать поддерживать связь с клиентами через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не использующиеся ранее: </a:t>
            </a:r>
          </a:p>
          <a:p>
            <a:pPr marL="57150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помощники: бизнесу необходимы интеграции в голосовые помощники Алису (Яндекс) и/или Марусю (ВК).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помощника Алису интегрирован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ВТБ (ещё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г.);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время при большой аудитории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сети Телеграм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удаленных мобильных приложениях – необходимо переводить в социальную сеть свою техническую поддержку. Телеграм-боты позволят легко это осуществить и бизнес останется со своими клиентами на постоянной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веб-версии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мобильных приложений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подстроить под потребительские запросы, чтобы клиент не чувствовал отсутствия у себя мобильного приложения. </a:t>
            </a:r>
          </a:p>
          <a:p>
            <a:pPr indent="457200" algn="just"/>
            <a:endParaRPr lang="ru-RU" sz="1600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539B8670-C162-44A8-B18E-4A8CC6CD6C42}"/>
              </a:ext>
            </a:extLst>
          </p:cNvPr>
          <p:cNvCxnSpPr>
            <a:cxnSpLocks/>
          </p:cNvCxnSpPr>
          <p:nvPr/>
        </p:nvCxnSpPr>
        <p:spPr>
          <a:xfrm flipV="1">
            <a:off x="893264" y="3070747"/>
            <a:ext cx="7307636" cy="35165"/>
          </a:xfrm>
          <a:prstGeom prst="line">
            <a:avLst/>
          </a:prstGeom>
          <a:ln>
            <a:solidFill>
              <a:srgbClr val="25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25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94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2"/>
          <a:stretch/>
        </p:blipFill>
        <p:spPr>
          <a:xfrm>
            <a:off x="3928608" y="2742305"/>
            <a:ext cx="5215392" cy="4115695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 flipV="1">
            <a:off x="178706" y="6093856"/>
            <a:ext cx="8003389" cy="6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C3927F-1A88-4A97-AD31-2F19503E0BEE}"/>
              </a:ext>
            </a:extLst>
          </p:cNvPr>
          <p:cNvSpPr txBox="1"/>
          <p:nvPr/>
        </p:nvSpPr>
        <p:spPr>
          <a:xfrm>
            <a:off x="269674" y="767020"/>
            <a:ext cx="83933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проведенного анализа, можно сделать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 западным инструментам цифрового маркетинга на данный момент не существует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вследствие их сильной привязки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цифровой маркетинг в России и без западных инструментов имеет перспективы для дальнейшего развития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роста;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российскому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бизнесу,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банкам,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российским поставщикам цифровых маркетинговых инструментов необходимо поэтапно перенаправлять своих клиентов в российские социальные сети и  программные обеспечения, при этом улучшая существующие разработки и внедряя цифровой маркетинг в новые инструменты, которые не использовались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западные инструменты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доступы российским потребителям и российскому бизнесу, их необходимо использовать, ведь для части потребителей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является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трансформации цифровых маркетинговых инструментов не может быть быстрым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западные технологии, недоступные сейчас,  были безальтернативными как для потребителей, так и самого бизнеса, однако эта ситуация постепенно будет меняться и цифровой маркетинг в России станет куда  более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>
            <a:extLst>
              <a:ext uri="{FF2B5EF4-FFF2-40B4-BE49-F238E27FC236}">
                <a16:creationId xmlns="" xmlns:a16="http://schemas.microsoft.com/office/drawing/2014/main" id="{8561BB31-2459-0944-9562-329A61E90477}"/>
              </a:ext>
            </a:extLst>
          </p:cNvPr>
          <p:cNvSpPr/>
          <p:nvPr/>
        </p:nvSpPr>
        <p:spPr>
          <a:xfrm>
            <a:off x="0" y="184306"/>
            <a:ext cx="6960358" cy="50937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Заключение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43606" y="155773"/>
            <a:ext cx="1724227" cy="61124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26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71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69836"/>
            <a:ext cx="6796585" cy="33313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Список </a:t>
            </a:r>
            <a:r>
              <a:rPr lang="ru-RU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литературы</a:t>
            </a:r>
            <a:endParaRPr lang="ru-RU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0"/>
            <a:ext cx="1724227" cy="5134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2B53535-6D0C-415E-A468-FE38F261C829}"/>
              </a:ext>
            </a:extLst>
          </p:cNvPr>
          <p:cNvSpPr txBox="1"/>
          <p:nvPr/>
        </p:nvSpPr>
        <p:spPr>
          <a:xfrm>
            <a:off x="191069" y="663533"/>
            <a:ext cx="8584441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00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РФ «Об информации, информационных технологиях и о защите информации» от 27 июля 2006 № 149-ФЗ //КонсультантПлюс;</a:t>
            </a:r>
            <a:endParaRPr lang="ru-RU" sz="17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buFontTx/>
              <a:buAutoNum type="arabicPeriod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13.03.2006 N 38-ФЗ «О рекламе» (с изменениями и дополнениями). </a:t>
            </a:r>
            <a:endParaRPr lang="ru-RU" sz="17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buFontTx/>
              <a:buAutoNum type="arabicPeriod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Национальная программа </a:t>
            </a:r>
            <a:r>
              <a:rPr lang="ru-RU" sz="17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«Цифровая 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экономика Российской </a:t>
            </a:r>
            <a:r>
              <a:rPr lang="ru-RU" sz="17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Федерации» 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(утв. президиумом Совета при Президенте РФ по стратегическому развитию и национальным проектам, протокол от 04.06.2019 N 7).</a:t>
            </a:r>
            <a:endParaRPr lang="ru-RU" sz="17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buFontTx/>
              <a:buAutoNum type="arabicPeriod"/>
            </a:pPr>
            <a:r>
              <a:rPr lang="ru-RU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Азоева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Г.Л. Цифровые маркетинговые коммуникации: введение в профессию: учебник для вузов / - Санкт-Петербург: Питер, 2021. - 336 с.;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buFontTx/>
              <a:buAutoNum type="arabicPeriod"/>
            </a:pPr>
            <a:r>
              <a:rPr lang="ru-RU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Жильцова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О.Н.,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Интернет-маркетинг: учебник для вузов; — 2-е изд., </a:t>
            </a:r>
            <a:r>
              <a:rPr lang="ru-RU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перераб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доп. — Москва : Издательство </a:t>
            </a:r>
            <a:r>
              <a:rPr lang="ru-RU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Юрайт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2022. — 335 с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buFontTx/>
              <a:buAutoNum type="arabicPeriod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Карпова С. В., Инновационный маркетинг: учебник для бакалавриата и магистратуры / — М.: Издательство </a:t>
            </a:r>
            <a:r>
              <a:rPr lang="ru-RU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Юрайт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2022. — 457 с.;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buFontTx/>
              <a:buAutoNum type="arabicPeriod"/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Карпова С. В., Информационные технологии в маркетинге: учебник и практикум для вузов /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Москва: Издательство </a:t>
            </a:r>
            <a:r>
              <a:rPr lang="ru-RU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Юрайт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2022. — 367 с.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Исследовательской компании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Mediascope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https://mediascope.net/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Ассоциации Коммуникационных Агентств России: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https://www.akarussia.ru/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банка «Точка»: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https://tochka.com/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000" algn="just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Система мониторинга и анализа социальных медиа и СМИ: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https://br-analytics.ru/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27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13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176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latin typeface="Book Antiqua" panose="02040602050305030304" pitchFamily="18" charset="0"/>
            </a:endParaRPr>
          </a:p>
          <a:p>
            <a:pPr>
              <a:defRPr/>
            </a:pPr>
            <a:endParaRPr lang="ru-RU" dirty="0">
              <a:latin typeface="Book Antiqua" panose="02040602050305030304" pitchFamily="18" charset="0"/>
            </a:endParaRPr>
          </a:p>
          <a:p>
            <a:pPr>
              <a:defRPr/>
            </a:pP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2560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56" y="46176"/>
            <a:ext cx="36985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5525" y="3429138"/>
            <a:ext cx="5513388" cy="46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5622" y="4159404"/>
            <a:ext cx="7003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КОНТАКТНАЯ </a:t>
            </a: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ИНФОРМАЦИЯ:</a:t>
            </a:r>
            <a:endParaRPr lang="ru-RU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endParaRPr lang="ru-RU" sz="24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Карпова Светлана Васильевна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– svkarpova@fa.ru</a:t>
            </a:r>
            <a:endParaRPr lang="ru-RU" sz="24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486" y="1992095"/>
            <a:ext cx="7401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СПАСИБО ЗА ВНИМАНИЕ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ВОПРОСЫ  ??????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2718549" y="-91974"/>
            <a:ext cx="3131127" cy="10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79285"/>
            <a:ext cx="6878472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</a:p>
          <a:p>
            <a:endParaRPr lang="ru-RU" sz="2800" b="1" dirty="0">
              <a:solidFill>
                <a:schemeClr val="bg1"/>
              </a:solidFill>
              <a:latin typeface="Bahnschrift Light SemiCondensed" panose="020B0502040204020203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2" y="122220"/>
            <a:ext cx="1724227" cy="6112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D4629C6-47F9-4F43-85A9-8CE918845C02}"/>
              </a:ext>
            </a:extLst>
          </p:cNvPr>
          <p:cNvSpPr txBox="1"/>
          <p:nvPr/>
        </p:nvSpPr>
        <p:spPr>
          <a:xfrm>
            <a:off x="204347" y="1048633"/>
            <a:ext cx="8728031" cy="1323439"/>
          </a:xfrm>
          <a:prstGeom prst="rect">
            <a:avLst/>
          </a:prstGeom>
          <a:ln>
            <a:solidFill>
              <a:srgbClr val="25656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157479"/>
                </a:solidFill>
                <a:latin typeface="Times New Roman" panose="02020603050405020304" pitchFamily="18" charset="0"/>
                <a:ea typeface="Helvetica Neue Thin" panose="020B0403020202020204" pitchFamily="34" charset="0"/>
                <a:cs typeface="Times New Roman" panose="02020603050405020304" pitchFamily="18" charset="0"/>
              </a:rPr>
              <a:t>Цифровой маркетинг (</a:t>
            </a:r>
            <a:r>
              <a:rPr lang="ru-RU" sz="1600" b="1" dirty="0" err="1" smtClean="0">
                <a:solidFill>
                  <a:srgbClr val="157479"/>
                </a:solidFill>
                <a:latin typeface="Times New Roman" panose="02020603050405020304" pitchFamily="18" charset="0"/>
                <a:ea typeface="Helvetica Neue Thin" panose="020B0403020202020204" pitchFamily="34" charset="0"/>
                <a:cs typeface="Times New Roman" panose="02020603050405020304" pitchFamily="18" charset="0"/>
              </a:rPr>
              <a:t>Digital</a:t>
            </a:r>
            <a:r>
              <a:rPr lang="ru-RU" sz="1600" b="1" dirty="0" smtClean="0">
                <a:solidFill>
                  <a:srgbClr val="157479"/>
                </a:solidFill>
                <a:latin typeface="Times New Roman" panose="02020603050405020304" pitchFamily="18" charset="0"/>
                <a:ea typeface="Helvetica Neue Thin" panose="020B0403020202020204" pitchFamily="34" charset="0"/>
                <a:cs typeface="Times New Roman" panose="02020603050405020304" pitchFamily="18" charset="0"/>
              </a:rPr>
              <a:t>-маркетинг)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Helvetica Neue Thin" panose="020B04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Helvetica Neue Thin" panose="020B0403020202020204" pitchFamily="34" charset="0"/>
                <a:cs typeface="Times New Roman" panose="02020603050405020304" pitchFamily="18" charset="0"/>
              </a:rPr>
              <a:t>— это маркетинг продвижения продуктов и услуг с использованием цифровых каналов для охвата потребителей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формам и способам реализации цифрового маркетинга относятся технологии, методики, инструменты, каналы, тактики, интернет-сервисы и иные возможности цифровой среды по продвижению брендов компаний и организаций на конкурентный рынок.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Helvetica Neue Thin" panose="020B04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01C9FF9-4FEC-7146-9728-95433B070831}"/>
              </a:ext>
            </a:extLst>
          </p:cNvPr>
          <p:cNvSpPr txBox="1"/>
          <p:nvPr/>
        </p:nvSpPr>
        <p:spPr>
          <a:xfrm>
            <a:off x="204348" y="2441044"/>
            <a:ext cx="8728031" cy="584775"/>
          </a:xfrm>
          <a:prstGeom prst="rect">
            <a:avLst/>
          </a:prstGeom>
          <a:ln>
            <a:solidFill>
              <a:srgbClr val="25656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56569"/>
                </a:solidFill>
                <a:latin typeface="Times New Roman" panose="02020603050405020304" pitchFamily="18" charset="0"/>
                <a:ea typeface="Helvetica Neue Thin" panose="020B0403020202020204" pitchFamily="34" charset="0"/>
                <a:cs typeface="Times New Roman" panose="02020603050405020304" pitchFamily="18" charset="0"/>
              </a:rPr>
              <a:t>Цифровой маркетинг включает в себя инструменты и технологии продвижения в первую очередь интернет-маркетинга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Helvetica Neue Thin" panose="020B04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B8F0C86-E8F6-FD47-9C0F-2B37D81E4AA5}"/>
              </a:ext>
            </a:extLst>
          </p:cNvPr>
          <p:cNvSpPr txBox="1"/>
          <p:nvPr/>
        </p:nvSpPr>
        <p:spPr>
          <a:xfrm>
            <a:off x="204348" y="3134064"/>
            <a:ext cx="8728031" cy="3046988"/>
          </a:xfrm>
          <a:prstGeom prst="rect">
            <a:avLst/>
          </a:prstGeom>
          <a:ln>
            <a:solidFill>
              <a:srgbClr val="25656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российская экономика оказалась под давлением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количества санкций, которые в том числе оказали влияние на маркетинг. </a:t>
            </a:r>
          </a:p>
          <a:p>
            <a:pPr indent="45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привычных, базовых инструментов рекламы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продвижения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удержания клиентов и взаимодействия с ними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оказались недоступны российскому бизнесу. </a:t>
            </a:r>
          </a:p>
          <a:p>
            <a:pPr indent="45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сильным давлением оказался цифровой маркетинг, западные компании удалили мобильные приложения российских компаний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малый, средний и крупный бизнес не может больше обращаться к инструментам таргетированной рекламы западных компаний из-за финансовых санкций. </a:t>
            </a:r>
          </a:p>
          <a:p>
            <a:pPr indent="45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российскому бизнесу в новых социально-экономических условиях необходимо менять свои инструменты цифрового маркетинга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того, чтобы по прежнему оставаться конкурентноспособными на рынке, закрывать потребности клиентов, при этом не занижая установленную планку.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3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3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79285"/>
            <a:ext cx="6987654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и инструменты цифрового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94510" y="122220"/>
            <a:ext cx="1724227" cy="611247"/>
          </a:xfrm>
          <a:prstGeom prst="rect">
            <a:avLst/>
          </a:prstGeom>
        </p:spPr>
      </p:pic>
      <p:graphicFrame>
        <p:nvGraphicFramePr>
          <p:cNvPr id="2" name="Таблица 5">
            <a:extLst>
              <a:ext uri="{FF2B5EF4-FFF2-40B4-BE49-F238E27FC236}">
                <a16:creationId xmlns="" xmlns:a16="http://schemas.microsoft.com/office/drawing/2014/main" id="{5DB21C80-2F09-4C5B-B8E7-DA5D54AF7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570408"/>
              </p:ext>
            </p:extLst>
          </p:nvPr>
        </p:nvGraphicFramePr>
        <p:xfrm>
          <a:off x="330266" y="1290293"/>
          <a:ext cx="8483468" cy="4844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660">
                  <a:extLst>
                    <a:ext uri="{9D8B030D-6E8A-4147-A177-3AD203B41FA5}">
                      <a16:colId xmlns="" xmlns:a16="http://schemas.microsoft.com/office/drawing/2014/main" val="3731530947"/>
                    </a:ext>
                  </a:extLst>
                </a:gridCol>
                <a:gridCol w="2874404">
                  <a:extLst>
                    <a:ext uri="{9D8B030D-6E8A-4147-A177-3AD203B41FA5}">
                      <a16:colId xmlns="" xmlns:a16="http://schemas.microsoft.com/office/drawing/2014/main" val="4030940989"/>
                    </a:ext>
                  </a:extLst>
                </a:gridCol>
                <a:gridCol w="2874404">
                  <a:extLst>
                    <a:ext uri="{9D8B030D-6E8A-4147-A177-3AD203B41FA5}">
                      <a16:colId xmlns="" xmlns:a16="http://schemas.microsoft.com/office/drawing/2014/main" val="1127628472"/>
                    </a:ext>
                  </a:extLst>
                </a:gridCol>
              </a:tblGrid>
              <a:tr h="412503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3189455"/>
                  </a:ext>
                </a:extLst>
              </a:tr>
              <a:tr h="412503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Компьютеры и планшеты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медиа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 доступ к ПО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6237823"/>
                  </a:ext>
                </a:extLst>
              </a:tr>
              <a:tr h="682373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Смартфоны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Мобильный маркетинг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Удаление приложений из магазинов 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7223731"/>
                  </a:ext>
                </a:extLst>
              </a:tr>
              <a:tr h="412503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Умные гаджеты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Контекстная реклама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микрочипов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0127774"/>
                  </a:ext>
                </a:extLst>
              </a:tr>
              <a:tr h="97481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Веб-сайты и блоги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Баннерная реклама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Блокировка Роспотребнадзором, финансовые санкции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9168656"/>
                  </a:ext>
                </a:extLst>
              </a:tr>
              <a:tr h="1267265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сети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Таргетированная реклама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Блокировка Роспотребнадзором, финансовые санкции</a:t>
                      </a:r>
                    </a:p>
                    <a:p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4562584"/>
                  </a:ext>
                </a:extLst>
              </a:tr>
              <a:tr h="682373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Видеохостинги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Видео-реклама, Ремаркетинг и </a:t>
                      </a:r>
                      <a:r>
                        <a:rPr lang="ru-RU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ретаргетинг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санкции</a:t>
                      </a:r>
                    </a:p>
                    <a:p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7332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221A63A-69C2-4184-A053-A7DD5B6D9A24}"/>
              </a:ext>
            </a:extLst>
          </p:cNvPr>
          <p:cNvSpPr txBox="1"/>
          <p:nvPr/>
        </p:nvSpPr>
        <p:spPr>
          <a:xfrm>
            <a:off x="263904" y="951740"/>
            <a:ext cx="8483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Каналы и инструменты цифрового маркетинга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4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7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52593"/>
            <a:ext cx="6987654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Западные поставщики инструментов цифрового-маркетинга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18669" y="161393"/>
            <a:ext cx="1724227" cy="611247"/>
          </a:xfrm>
          <a:prstGeom prst="rect">
            <a:avLst/>
          </a:prstGeom>
        </p:spPr>
      </p:pic>
      <p:graphicFrame>
        <p:nvGraphicFramePr>
          <p:cNvPr id="2" name="Таблица 5">
            <a:extLst>
              <a:ext uri="{FF2B5EF4-FFF2-40B4-BE49-F238E27FC236}">
                <a16:creationId xmlns="" xmlns:a16="http://schemas.microsoft.com/office/drawing/2014/main" id="{5DB21C80-2F09-4C5B-B8E7-DA5D54AF7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78744"/>
              </p:ext>
            </p:extLst>
          </p:nvPr>
        </p:nvGraphicFramePr>
        <p:xfrm>
          <a:off x="163772" y="1255594"/>
          <a:ext cx="8779124" cy="505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130">
                  <a:extLst>
                    <a:ext uri="{9D8B030D-6E8A-4147-A177-3AD203B41FA5}">
                      <a16:colId xmlns="" xmlns:a16="http://schemas.microsoft.com/office/drawing/2014/main" val="3731530947"/>
                    </a:ext>
                  </a:extLst>
                </a:gridCol>
                <a:gridCol w="2326812">
                  <a:extLst>
                    <a:ext uri="{9D8B030D-6E8A-4147-A177-3AD203B41FA5}">
                      <a16:colId xmlns="" xmlns:a16="http://schemas.microsoft.com/office/drawing/2014/main" val="4030940989"/>
                    </a:ext>
                  </a:extLst>
                </a:gridCol>
                <a:gridCol w="5177182">
                  <a:extLst>
                    <a:ext uri="{9D8B030D-6E8A-4147-A177-3AD203B41FA5}">
                      <a16:colId xmlns="" xmlns:a16="http://schemas.microsoft.com/office/drawing/2014/main" val="1127628472"/>
                    </a:ext>
                  </a:extLst>
                </a:gridCol>
              </a:tblGrid>
              <a:tr h="32762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Поставщик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3189455"/>
                  </a:ext>
                </a:extLst>
              </a:tr>
              <a:tr h="99464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AppStore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 Pay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Удалены приложения компаний, находящихся под санкциями, отключен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 Pay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органичен доступ к новым ПО для разработчиков из России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6237823"/>
                  </a:ext>
                </a:extLst>
              </a:tr>
              <a:tr h="99464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ADS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Play Market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Pay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Удалены приложения компаний, находящихся под санкциями, отключен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Pay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отключена возможность покупки рекламы на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ADS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01772"/>
                  </a:ext>
                </a:extLst>
              </a:tr>
              <a:tr h="5659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Windows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 Dynamics 365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предоставляют услуги в России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6512397"/>
                  </a:ext>
                </a:extLst>
              </a:tr>
              <a:tr h="78372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Istagram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Facebook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решению суда в России запрещена деятельность социальных сетей </a:t>
                      </a:r>
                      <a:r>
                        <a:rPr lang="ru-RU" sz="1600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Facebook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Instagram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7223731"/>
                  </a:ext>
                </a:extLst>
              </a:tr>
              <a:tr h="81142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Twitter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реклама 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Twitter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заблокирован в России по требованию Генпрокуратуры по статье 15.3 — распространение незаконной информации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0127774"/>
                  </a:ext>
                </a:extLst>
              </a:tr>
              <a:tr h="544408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TikTok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реклама 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Приостановили работу в России из-за закона о «фейках». </a:t>
                      </a:r>
                    </a:p>
                  </a:txBody>
                  <a:tcPr>
                    <a:solidFill>
                      <a:srgbClr val="157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9168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9C7F63-654E-4249-A550-E79B75FAA154}"/>
              </a:ext>
            </a:extLst>
          </p:cNvPr>
          <p:cNvSpPr txBox="1"/>
          <p:nvPr/>
        </p:nvSpPr>
        <p:spPr>
          <a:xfrm>
            <a:off x="364829" y="806775"/>
            <a:ext cx="8483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 – Западные поставщики инструментов цифрового-маркетинга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5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4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2559"/>
            <a:ext cx="5389418" cy="46288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Актуальность темы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Helvetica Neue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38292" y="0"/>
            <a:ext cx="1724227" cy="540799"/>
          </a:xfrm>
          <a:prstGeom prst="rect">
            <a:avLst/>
          </a:prstGeom>
        </p:spPr>
      </p:pic>
      <p:sp>
        <p:nvSpPr>
          <p:cNvPr id="47" name="Freeform 144">
            <a:extLst>
              <a:ext uri="{FF2B5EF4-FFF2-40B4-BE49-F238E27FC236}">
                <a16:creationId xmlns="" xmlns:a16="http://schemas.microsoft.com/office/drawing/2014/main" id="{3471FDEF-4C99-3543-86D2-6A919E2C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1680"/>
            <a:ext cx="929284" cy="612763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rgbClr val="256569"/>
          </a:solidFill>
          <a:ln>
            <a:solidFill>
              <a:srgbClr val="256569"/>
            </a:solidFill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97,1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млн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ea typeface="Lato" charset="0"/>
              <a:cs typeface="Times New Roman" panose="02020603050405020304" pitchFamily="18" charset="0"/>
            </a:endParaRPr>
          </a:p>
        </p:txBody>
      </p:sp>
      <p:sp>
        <p:nvSpPr>
          <p:cNvPr id="52" name="Subtitle 2">
            <a:extLst>
              <a:ext uri="{FF2B5EF4-FFF2-40B4-BE49-F238E27FC236}">
                <a16:creationId xmlns="" xmlns:a16="http://schemas.microsoft.com/office/drawing/2014/main" id="{70BA3F13-2CF2-1E4B-86E8-B9CC6A66E750}"/>
              </a:ext>
            </a:extLst>
          </p:cNvPr>
          <p:cNvSpPr txBox="1">
            <a:spLocks/>
          </p:cNvSpPr>
          <p:nvPr/>
        </p:nvSpPr>
        <p:spPr>
          <a:xfrm>
            <a:off x="1067773" y="587562"/>
            <a:ext cx="7862049" cy="1375018"/>
          </a:xfrm>
          <a:prstGeom prst="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году, согласно данным АКАР, банки в сумме вложили в рекламу в интернете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97,1 млрд рублей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увеличив расходы на 27% по сравнению с предыдущим годом.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ea typeface="Lato Light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данным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Mediascope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в 2020 году в России хотя бы раз в месяц пользовались интернетом 95 млн человек, или 78% населения страны старше 12 лет. Смартфон главное устройство для выхода в интернет - им пользуются 67% россиян. С помощью компьютеров и ноутбуков в интернет выходит 51% населения, планшетов - 17%, Смарт ТВ - 15%. По данным исследования от «Почта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Mail.ru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» в 2019 году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телефон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от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Apple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 был у каждого второго пользователя в возрасте от 18 до 24 лет. 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ea typeface="Lato Light" charset="0"/>
              <a:cs typeface="Times New Roman" panose="02020603050405020304" pitchFamily="18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C1A78A3B-8A4E-4A77-9EBD-6F3034B41593}"/>
              </a:ext>
            </a:extLst>
          </p:cNvPr>
          <p:cNvSpPr txBox="1">
            <a:spLocks/>
          </p:cNvSpPr>
          <p:nvPr/>
        </p:nvSpPr>
        <p:spPr>
          <a:xfrm>
            <a:off x="1067774" y="2068863"/>
            <a:ext cx="7862046" cy="1339111"/>
          </a:xfrm>
          <a:prstGeom prst="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365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Согласно статистике АКАР, в 2020 г. компании с госучастием и госструктуры потратили на рекламу в соцсетях более 4 млрд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руб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Facebook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*, Telegram,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Instagram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* и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Twitter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 – основные соцсети, в которых приобреталась реклама. Особенно отличились Сбербанк, ВТБ, «Газпром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».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тенденции: с 1 апреля 2025 года действует сбор 3% от квартального дохода в федеральный бюджет для участников рекламного рынка, а с 1 сентября 2025 года запрещено размещение рекламы в заблокированных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как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Lato Light" charset="0"/>
              <a:cs typeface="Times New Roman" panose="02020603050405020304" pitchFamily="18" charset="0"/>
            </a:endParaRPr>
          </a:p>
        </p:txBody>
      </p:sp>
      <p:sp>
        <p:nvSpPr>
          <p:cNvPr id="18" name="Freeform 144">
            <a:extLst>
              <a:ext uri="{FF2B5EF4-FFF2-40B4-BE49-F238E27FC236}">
                <a16:creationId xmlns="" xmlns:a16="http://schemas.microsoft.com/office/drawing/2014/main" id="{B5E5A960-83A6-455D-AB5F-8FBC8D5BD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" y="2057058"/>
            <a:ext cx="929284" cy="612763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rgbClr val="256569"/>
          </a:solidFill>
          <a:ln>
            <a:solidFill>
              <a:srgbClr val="256569"/>
            </a:solidFill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4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мдрд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ea typeface="Lato" charset="0"/>
              <a:cs typeface="Times New Roman" panose="02020603050405020304" pitchFamily="18" charset="0"/>
            </a:endParaRPr>
          </a:p>
        </p:txBody>
      </p:sp>
      <p:sp>
        <p:nvSpPr>
          <p:cNvPr id="20" name="Freeform 144">
            <a:extLst>
              <a:ext uri="{FF2B5EF4-FFF2-40B4-BE49-F238E27FC236}">
                <a16:creationId xmlns="" xmlns:a16="http://schemas.microsoft.com/office/drawing/2014/main" id="{038941CE-7018-46C7-A8CC-B79A55CE8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78297"/>
            <a:ext cx="929284" cy="612763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rgbClr val="256569"/>
          </a:solidFill>
          <a:ln>
            <a:solidFill>
              <a:srgbClr val="256569"/>
            </a:solidFill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62 млн</a:t>
            </a:r>
            <a:endParaRPr lang="id-ID" sz="1400" dirty="0">
              <a:solidFill>
                <a:schemeClr val="bg1"/>
              </a:solidFill>
              <a:latin typeface="Times New Roman" panose="02020603050405020304" pitchFamily="18" charset="0"/>
              <a:ea typeface="Lato" charset="0"/>
              <a:cs typeface="Times New Roman" panose="02020603050405020304" pitchFamily="18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306C6D57-AB76-4748-B06E-F880A21FBF68}"/>
              </a:ext>
            </a:extLst>
          </p:cNvPr>
          <p:cNvSpPr txBox="1">
            <a:spLocks/>
          </p:cNvSpPr>
          <p:nvPr/>
        </p:nvSpPr>
        <p:spPr>
          <a:xfrm>
            <a:off x="1067773" y="3478297"/>
            <a:ext cx="7862047" cy="1388355"/>
          </a:xfrm>
          <a:prstGeom prst="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365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Согласно статистике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Google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в России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в месяц видеоролики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YouTube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 на самой площадке и сторонних сайтах просматривают 62 млн. уникальных пользователей. По статистике ВЦИОМ 58% россиян пользуются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YouTube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ts val="1365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рекламодатели, которые могут включать госкомпании, вложили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г.           516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интернет-рекламу, что составило более 60% общего объема расходов. При этом наблюдается высокая концентрация бюджетов, где большая часть средств приходится на небольшое число крупных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игроков.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Lato Light" charset="0"/>
              <a:cs typeface="Times New Roman" panose="02020603050405020304" pitchFamily="18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F249118-C319-4F38-ADB6-696E50FD46F3}"/>
              </a:ext>
            </a:extLst>
          </p:cNvPr>
          <p:cNvSpPr txBox="1">
            <a:spLocks/>
          </p:cNvSpPr>
          <p:nvPr/>
        </p:nvSpPr>
        <p:spPr>
          <a:xfrm>
            <a:off x="1067773" y="5055491"/>
            <a:ext cx="7894745" cy="843591"/>
          </a:xfrm>
          <a:prstGeom prst="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365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Исследование Точки: Оборот всего рекламного рынка в марте-июне 2022 года уменьшился в два раза по сравнению с этим же периодом 2021 года. Сегмент онлайн-рекламы пострадал сильнее всего — упал на 69 процентов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ts val="1365"/>
              </a:lnSpc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Lato Light" charset="0"/>
              <a:cs typeface="Times New Roman" panose="02020603050405020304" pitchFamily="18" charset="0"/>
            </a:endParaRPr>
          </a:p>
        </p:txBody>
      </p:sp>
      <p:sp>
        <p:nvSpPr>
          <p:cNvPr id="24" name="Freeform 144">
            <a:extLst>
              <a:ext uri="{FF2B5EF4-FFF2-40B4-BE49-F238E27FC236}">
                <a16:creationId xmlns="" xmlns:a16="http://schemas.microsoft.com/office/drawing/2014/main" id="{29AFC4E1-5265-4F70-8CFC-02D3E3BFA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78405"/>
            <a:ext cx="843303" cy="517302"/>
          </a:xfrm>
          <a:custGeom>
            <a:avLst/>
            <a:gdLst>
              <a:gd name="T0" fmla="*/ 3240 w 3550"/>
              <a:gd name="T1" fmla="*/ 0 h 3876"/>
              <a:gd name="T2" fmla="*/ 3240 w 3550"/>
              <a:gd name="T3" fmla="*/ 0 h 3876"/>
              <a:gd name="T4" fmla="*/ 300 w 3550"/>
              <a:gd name="T5" fmla="*/ 0 h 3876"/>
              <a:gd name="T6" fmla="*/ 0 w 3550"/>
              <a:gd name="T7" fmla="*/ 0 h 3876"/>
              <a:gd name="T8" fmla="*/ 300 w 3550"/>
              <a:gd name="T9" fmla="*/ 300 h 3876"/>
              <a:gd name="T10" fmla="*/ 300 w 3550"/>
              <a:gd name="T11" fmla="*/ 3695 h 3876"/>
              <a:gd name="T12" fmla="*/ 489 w 3550"/>
              <a:gd name="T13" fmla="*/ 3875 h 3876"/>
              <a:gd name="T14" fmla="*/ 3360 w 3550"/>
              <a:gd name="T15" fmla="*/ 3875 h 3876"/>
              <a:gd name="T16" fmla="*/ 3549 w 3550"/>
              <a:gd name="T17" fmla="*/ 3695 h 3876"/>
              <a:gd name="T18" fmla="*/ 3549 w 3550"/>
              <a:gd name="T19" fmla="*/ 300 h 3876"/>
              <a:gd name="T20" fmla="*/ 3240 w 3550"/>
              <a:gd name="T21" fmla="*/ 0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0" h="3876">
                <a:moveTo>
                  <a:pt x="3240" y="0"/>
                </a:moveTo>
                <a:lnTo>
                  <a:pt x="3240" y="0"/>
                </a:lnTo>
                <a:cubicBezTo>
                  <a:pt x="300" y="0"/>
                  <a:pt x="300" y="0"/>
                  <a:pt x="300" y="0"/>
                </a:cubicBezTo>
                <a:cubicBezTo>
                  <a:pt x="0" y="0"/>
                  <a:pt x="0" y="0"/>
                  <a:pt x="0" y="0"/>
                </a:cubicBezTo>
                <a:cubicBezTo>
                  <a:pt x="163" y="0"/>
                  <a:pt x="300" y="137"/>
                  <a:pt x="300" y="300"/>
                </a:cubicBezTo>
                <a:cubicBezTo>
                  <a:pt x="300" y="3695"/>
                  <a:pt x="300" y="3695"/>
                  <a:pt x="300" y="3695"/>
                </a:cubicBezTo>
                <a:cubicBezTo>
                  <a:pt x="300" y="3798"/>
                  <a:pt x="386" y="3875"/>
                  <a:pt x="489" y="3875"/>
                </a:cubicBezTo>
                <a:cubicBezTo>
                  <a:pt x="3360" y="3875"/>
                  <a:pt x="3360" y="3875"/>
                  <a:pt x="3360" y="3875"/>
                </a:cubicBezTo>
                <a:cubicBezTo>
                  <a:pt x="3463" y="3875"/>
                  <a:pt x="3549" y="3798"/>
                  <a:pt x="3549" y="3695"/>
                </a:cubicBezTo>
                <a:cubicBezTo>
                  <a:pt x="3549" y="300"/>
                  <a:pt x="3549" y="300"/>
                  <a:pt x="3549" y="300"/>
                </a:cubicBezTo>
                <a:cubicBezTo>
                  <a:pt x="3549" y="137"/>
                  <a:pt x="3412" y="0"/>
                  <a:pt x="3240" y="0"/>
                </a:cubicBezTo>
              </a:path>
            </a:pathLst>
          </a:custGeom>
          <a:solidFill>
            <a:srgbClr val="256569"/>
          </a:solidFill>
          <a:ln>
            <a:solidFill>
              <a:srgbClr val="256569"/>
            </a:solidFill>
          </a:ln>
          <a:effectLst>
            <a:outerShdw blurRad="165100" dist="1270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-69%</a:t>
            </a:r>
            <a:endParaRPr lang="id-ID" sz="1600" dirty="0">
              <a:solidFill>
                <a:schemeClr val="bg1"/>
              </a:solidFill>
              <a:latin typeface="Times New Roman" panose="02020603050405020304" pitchFamily="18" charset="0"/>
              <a:ea typeface="Lato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CCF5FE9-81B2-4C94-8338-E0072CF4592D}"/>
              </a:ext>
            </a:extLst>
          </p:cNvPr>
          <p:cNvSpPr txBox="1"/>
          <p:nvPr/>
        </p:nvSpPr>
        <p:spPr>
          <a:xfrm>
            <a:off x="224470" y="5969405"/>
            <a:ext cx="8738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222222"/>
                </a:solidFill>
                <a:effectLst/>
                <a:latin typeface="Bahnschrift Light SemiCondensed" panose="020B0502040204020203" pitchFamily="34" charset="0"/>
              </a:rPr>
              <a:t>*</a:t>
            </a:r>
            <a:r>
              <a:rPr lang="ru-RU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входящие в нее </a:t>
            </a:r>
            <a:r>
              <a:rPr lang="ru-RU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признаны экстремистскими организациями, деятельность которых запрещена </a:t>
            </a:r>
            <a:r>
              <a:rPr lang="ru-RU" sz="14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РФ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6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9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5640CF13-DCBC-471B-BCEB-C21461B70297}"/>
              </a:ext>
            </a:extLst>
          </p:cNvPr>
          <p:cNvSpPr/>
          <p:nvPr/>
        </p:nvSpPr>
        <p:spPr>
          <a:xfrm>
            <a:off x="160881" y="3785152"/>
            <a:ext cx="1439245" cy="6401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Цифровой маркетинг в новых условиях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3744DF6-AEFE-4630-BAC5-FA10D209CCAE}"/>
              </a:ext>
            </a:extLst>
          </p:cNvPr>
          <p:cNvSpPr/>
          <p:nvPr/>
        </p:nvSpPr>
        <p:spPr>
          <a:xfrm>
            <a:off x="2123760" y="3781188"/>
            <a:ext cx="1439246" cy="6401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Яндекс Директ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DFCDB304-DF95-4DF6-ACA4-A8FDE1106936}"/>
              </a:ext>
            </a:extLst>
          </p:cNvPr>
          <p:cNvSpPr/>
          <p:nvPr/>
        </p:nvSpPr>
        <p:spPr>
          <a:xfrm>
            <a:off x="3883015" y="3789606"/>
            <a:ext cx="1439246" cy="6378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 err="1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MyTarget</a:t>
            </a:r>
            <a:endParaRPr lang="ru-RU" sz="1350" b="1" dirty="0">
              <a:solidFill>
                <a:srgbClr val="2565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8CD53E38-1595-4C1A-8E34-32C3A6BE54BE}"/>
              </a:ext>
            </a:extLst>
          </p:cNvPr>
          <p:cNvSpPr/>
          <p:nvPr/>
        </p:nvSpPr>
        <p:spPr>
          <a:xfrm>
            <a:off x="5684311" y="3813161"/>
            <a:ext cx="1439246" cy="6378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 err="1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RuStore</a:t>
            </a:r>
            <a:endParaRPr lang="ru-RU" sz="1350" b="1" dirty="0">
              <a:solidFill>
                <a:srgbClr val="2565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0D3D942B-5EDD-40F6-BD4D-126C365B565F}"/>
              </a:ext>
            </a:extLst>
          </p:cNvPr>
          <p:cNvSpPr/>
          <p:nvPr/>
        </p:nvSpPr>
        <p:spPr>
          <a:xfrm>
            <a:off x="7520354" y="3817295"/>
            <a:ext cx="1487918" cy="6401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Astra Linux</a:t>
            </a:r>
            <a:endParaRPr lang="ru-RU" sz="1350" b="1" dirty="0">
              <a:solidFill>
                <a:srgbClr val="2565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Равно 14">
            <a:extLst>
              <a:ext uri="{FF2B5EF4-FFF2-40B4-BE49-F238E27FC236}">
                <a16:creationId xmlns="" xmlns:a16="http://schemas.microsoft.com/office/drawing/2014/main" id="{FA221ED2-6E49-41AA-AE57-8AD40317E5F6}"/>
              </a:ext>
            </a:extLst>
          </p:cNvPr>
          <p:cNvSpPr/>
          <p:nvPr/>
        </p:nvSpPr>
        <p:spPr>
          <a:xfrm>
            <a:off x="1657239" y="3862826"/>
            <a:ext cx="405649" cy="318066"/>
          </a:xfrm>
          <a:prstGeom prst="mathEqua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2565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Знак ''плюс'' 15">
            <a:extLst>
              <a:ext uri="{FF2B5EF4-FFF2-40B4-BE49-F238E27FC236}">
                <a16:creationId xmlns="" xmlns:a16="http://schemas.microsoft.com/office/drawing/2014/main" id="{03CC2635-5FC2-44FD-AFE7-55EF8716AA2E}"/>
              </a:ext>
            </a:extLst>
          </p:cNvPr>
          <p:cNvSpPr/>
          <p:nvPr/>
        </p:nvSpPr>
        <p:spPr>
          <a:xfrm>
            <a:off x="3638072" y="3981261"/>
            <a:ext cx="199752" cy="240031"/>
          </a:xfrm>
          <a:prstGeom prst="math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2565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Знак ''плюс'' 16">
            <a:extLst>
              <a:ext uri="{FF2B5EF4-FFF2-40B4-BE49-F238E27FC236}">
                <a16:creationId xmlns="" xmlns:a16="http://schemas.microsoft.com/office/drawing/2014/main" id="{DCE8E1EF-6831-4FF1-B690-42F4426AA696}"/>
              </a:ext>
            </a:extLst>
          </p:cNvPr>
          <p:cNvSpPr/>
          <p:nvPr/>
        </p:nvSpPr>
        <p:spPr>
          <a:xfrm>
            <a:off x="5405680" y="3988499"/>
            <a:ext cx="199752" cy="240031"/>
          </a:xfrm>
          <a:prstGeom prst="math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2565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Знак ''плюс'' 17">
            <a:extLst>
              <a:ext uri="{FF2B5EF4-FFF2-40B4-BE49-F238E27FC236}">
                <a16:creationId xmlns="" xmlns:a16="http://schemas.microsoft.com/office/drawing/2014/main" id="{49A0A3B8-016E-4C76-9F01-0655092507F9}"/>
              </a:ext>
            </a:extLst>
          </p:cNvPr>
          <p:cNvSpPr/>
          <p:nvPr/>
        </p:nvSpPr>
        <p:spPr>
          <a:xfrm>
            <a:off x="7208091" y="4012054"/>
            <a:ext cx="199752" cy="240031"/>
          </a:xfrm>
          <a:prstGeom prst="math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2565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ED42C69-B121-4BEE-8227-8B5C2A872B4C}"/>
              </a:ext>
            </a:extLst>
          </p:cNvPr>
          <p:cNvSpPr txBox="1"/>
          <p:nvPr/>
        </p:nvSpPr>
        <p:spPr>
          <a:xfrm>
            <a:off x="2156359" y="4689268"/>
            <a:ext cx="1374047" cy="113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Экосистема компании Яндекс: поиск, браузер, афиша, видео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4FDEAD3-D183-4156-8200-45BACA9D71E9}"/>
              </a:ext>
            </a:extLst>
          </p:cNvPr>
          <p:cNvSpPr txBox="1"/>
          <p:nvPr/>
        </p:nvSpPr>
        <p:spPr>
          <a:xfrm>
            <a:off x="3929109" y="4670459"/>
            <a:ext cx="1374047" cy="1338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Экосистема компании ВК:</a:t>
            </a:r>
          </a:p>
          <a:p>
            <a:pPr algn="ctr"/>
            <a:r>
              <a:rPr lang="ru-RU" sz="1350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Поиск </a:t>
            </a:r>
            <a:r>
              <a:rPr lang="en-US" sz="1350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Mail.ru</a:t>
            </a:r>
            <a:r>
              <a:rPr lang="ru-RU" sz="1350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социальная сеть ВК, Дзен, Одноклассники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4174F9F-B01D-483E-8D70-09F1017D0110}"/>
              </a:ext>
            </a:extLst>
          </p:cNvPr>
          <p:cNvSpPr txBox="1"/>
          <p:nvPr/>
        </p:nvSpPr>
        <p:spPr>
          <a:xfrm>
            <a:off x="5733976" y="4670459"/>
            <a:ext cx="137404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Российские приложения для мобильных устройств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E62D24-8432-4B6C-803D-DB5969995771}"/>
              </a:ext>
            </a:extLst>
          </p:cNvPr>
          <p:cNvSpPr txBox="1"/>
          <p:nvPr/>
        </p:nvSpPr>
        <p:spPr>
          <a:xfrm>
            <a:off x="7561394" y="4660354"/>
            <a:ext cx="1374047" cy="1338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для персональных компьютеров</a:t>
            </a:r>
            <a:r>
              <a:rPr lang="en-US" sz="1350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350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ноутбуков, умных гаджетов.</a:t>
            </a:r>
            <a:r>
              <a:rPr lang="en-US" sz="1350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350" dirty="0">
                <a:solidFill>
                  <a:srgbClr val="25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D08C068A-C510-40E3-861C-ED6301C1D6B2}"/>
              </a:ext>
            </a:extLst>
          </p:cNvPr>
          <p:cNvCxnSpPr>
            <a:stCxn id="10" idx="2"/>
            <a:endCxn id="19" idx="0"/>
          </p:cNvCxnSpPr>
          <p:nvPr/>
        </p:nvCxnSpPr>
        <p:spPr>
          <a:xfrm>
            <a:off x="2843383" y="4421367"/>
            <a:ext cx="0" cy="267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9FBD117A-E2A4-4052-962D-BD45DBD8512B}"/>
              </a:ext>
            </a:extLst>
          </p:cNvPr>
          <p:cNvCxnSpPr>
            <a:cxnSpLocks/>
            <a:stCxn id="11" idx="2"/>
            <a:endCxn id="20" idx="0"/>
          </p:cNvCxnSpPr>
          <p:nvPr/>
        </p:nvCxnSpPr>
        <p:spPr>
          <a:xfrm>
            <a:off x="4602638" y="4427425"/>
            <a:ext cx="13495" cy="243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F6AE52FE-E625-43F6-8202-C2E4800D0731}"/>
              </a:ext>
            </a:extLst>
          </p:cNvPr>
          <p:cNvCxnSpPr>
            <a:cxnSpLocks/>
            <a:stCxn id="12" idx="2"/>
            <a:endCxn id="21" idx="0"/>
          </p:cNvCxnSpPr>
          <p:nvPr/>
        </p:nvCxnSpPr>
        <p:spPr>
          <a:xfrm>
            <a:off x="6403934" y="4450980"/>
            <a:ext cx="17066" cy="219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4D95C01F-22B6-46AE-897F-C50F4FABDFB0}"/>
              </a:ext>
            </a:extLst>
          </p:cNvPr>
          <p:cNvCxnSpPr>
            <a:cxnSpLocks/>
            <a:stCxn id="13" idx="2"/>
            <a:endCxn id="22" idx="0"/>
          </p:cNvCxnSpPr>
          <p:nvPr/>
        </p:nvCxnSpPr>
        <p:spPr>
          <a:xfrm flipH="1">
            <a:off x="8248418" y="4457474"/>
            <a:ext cx="15895" cy="202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9D7F37-CF9C-4AFD-8FAF-D9E10BD6120A}"/>
              </a:ext>
            </a:extLst>
          </p:cNvPr>
          <p:cNvSpPr txBox="1"/>
          <p:nvPr/>
        </p:nvSpPr>
        <p:spPr>
          <a:xfrm>
            <a:off x="201896" y="1108363"/>
            <a:ext cx="8722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бизнес постепенно ищет альтернативы западным цифровым технологиям, используемым в маркетинге.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 западных цифровых технологий в России: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 сфере программного обеспечения для ПК: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Astra Linux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сфере программного обеспечения для мобильных устройств: отсутствует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 сфере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онлайн-магазинов для мобильных устройств: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RuStore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 сфере контекстной, баннерной и таргетированной рекламы: Яндекс Директ,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myTarget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AB3B785E-9DDA-462D-8F1E-5CE54E0EEBBC}"/>
              </a:ext>
            </a:extLst>
          </p:cNvPr>
          <p:cNvCxnSpPr/>
          <p:nvPr/>
        </p:nvCxnSpPr>
        <p:spPr>
          <a:xfrm>
            <a:off x="212898" y="2111666"/>
            <a:ext cx="8779480" cy="0"/>
          </a:xfrm>
          <a:prstGeom prst="line">
            <a:avLst/>
          </a:prstGeom>
          <a:ln>
            <a:solidFill>
              <a:srgbClr val="25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ятиугольник 3">
            <a:extLst>
              <a:ext uri="{FF2B5EF4-FFF2-40B4-BE49-F238E27FC236}">
                <a16:creationId xmlns="" xmlns:a16="http://schemas.microsoft.com/office/drawing/2014/main" id="{9EB1E083-E023-4175-9684-926BA08C4677}"/>
              </a:ext>
            </a:extLst>
          </p:cNvPr>
          <p:cNvSpPr/>
          <p:nvPr/>
        </p:nvSpPr>
        <p:spPr>
          <a:xfrm>
            <a:off x="0" y="202621"/>
            <a:ext cx="6673756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Цифровой маркетинг в новых условиях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952A678E-C01B-4CE1-A2CD-127D14C01E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11214" y="197551"/>
            <a:ext cx="1724227" cy="61124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7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0881" y="6083355"/>
            <a:ext cx="8763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 западных цифровых технологий на данный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момент.</a:t>
            </a:r>
            <a:endParaRPr lang="ru-RU" sz="1600" b="1" dirty="0"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4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93468"/>
            <a:ext cx="709683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Западные инструменты работающие в России на данный момент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222755"/>
            <a:ext cx="1724227" cy="611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A4BDC7-C033-7E41-8395-61CBC55F1852}"/>
              </a:ext>
            </a:extLst>
          </p:cNvPr>
          <p:cNvSpPr txBox="1"/>
          <p:nvPr/>
        </p:nvSpPr>
        <p:spPr>
          <a:xfrm>
            <a:off x="491320" y="1326895"/>
            <a:ext cx="80322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существует ряд западных инструментов, продолжающих работать в России: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Аудитория социальной сети растёт с каждым днём, основателем и владельцем является уроженец Санкт-Петербурга – Павел Дуров. Штаб-квартира Телеграм расположена в Берлине. Большинство серверов находятся Лондоне, Берлин, Сан-Франциско, Сингапуре.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Входит в экосистему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быть заблокирован в любой момент. Небольшое количество цифровых инструментов.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несмотря на удаление компанией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мобильных приложений компаний, попавших под санкции, существует возможность публикации приложений-аналогов от других юридических лиц, не имеющих прямого отношения к компаниям попавшим под санкции. Примеры: СБОЛ, Баланс. 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Helvetica Neue Thin" panose="020B04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8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0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655638" y="665116"/>
            <a:ext cx="80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/>
              <a:t>Переход клиента в Интернет</a:t>
            </a:r>
            <a:endParaRPr lang="ru-RU" sz="2800" b="1" dirty="0"/>
          </a:p>
        </p:txBody>
      </p:sp>
      <p:pic>
        <p:nvPicPr>
          <p:cNvPr id="20483" name="Picture 2" descr="C:\Users\Слава\Desktop\преза\obraz-pokupatel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433513"/>
            <a:ext cx="8064500" cy="48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29120"/>
            <a:ext cx="1724227" cy="513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6522720"/>
            <a:ext cx="9144000" cy="335280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С.В.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25.09.2025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1779" y="6522720"/>
            <a:ext cx="496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9</a:t>
            </a:r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8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purl.org/dc/dcmitype/"/>
    <ds:schemaRef ds:uri="http://purl.org/dc/terms/"/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3378</TotalTime>
  <Words>2913</Words>
  <Application>Microsoft Office PowerPoint</Application>
  <PresentationFormat>Экран (4:3)</PresentationFormat>
  <Paragraphs>302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Bahnschrift Light SemiCondensed</vt:lpstr>
      <vt:lpstr>Book Antiqua</vt:lpstr>
      <vt:lpstr>Calibri</vt:lpstr>
      <vt:lpstr>Calibri Light</vt:lpstr>
      <vt:lpstr>Helvetica Neue</vt:lpstr>
      <vt:lpstr>Helvetica Neue Thin</vt:lpstr>
      <vt:lpstr>Lato</vt:lpstr>
      <vt:lpstr>Lato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Народный рейтинг банков Banki.ru</vt:lpstr>
      <vt:lpstr>Совкомбанк - Сергей Безруков</vt:lpstr>
      <vt:lpstr>Новый лого «Сбера»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Светлана</cp:lastModifiedBy>
  <cp:revision>344</cp:revision>
  <dcterms:created xsi:type="dcterms:W3CDTF">2016-09-22T16:49:19Z</dcterms:created>
  <dcterms:modified xsi:type="dcterms:W3CDTF">2025-09-23T23:06:42Z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