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292" r:id="rId3"/>
    <p:sldId id="293" r:id="rId4"/>
    <p:sldId id="283" r:id="rId5"/>
    <p:sldId id="258" r:id="rId6"/>
    <p:sldId id="260" r:id="rId7"/>
    <p:sldId id="284" r:id="rId8"/>
    <p:sldId id="265" r:id="rId9"/>
    <p:sldId id="275" r:id="rId10"/>
    <p:sldId id="282" r:id="rId11"/>
    <p:sldId id="289" r:id="rId12"/>
    <p:sldId id="266" r:id="rId13"/>
    <p:sldId id="272" r:id="rId14"/>
    <p:sldId id="288" r:id="rId15"/>
    <p:sldId id="290" r:id="rId16"/>
    <p:sldId id="285" r:id="rId17"/>
    <p:sldId id="287" r:id="rId18"/>
    <p:sldId id="281" r:id="rId1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68" autoAdjust="0"/>
    <p:restoredTop sz="95388" autoAdjust="0"/>
  </p:normalViewPr>
  <p:slideViewPr>
    <p:cSldViewPr showGuides="1">
      <p:cViewPr varScale="1">
        <p:scale>
          <a:sx n="81" d="100"/>
          <a:sy n="81" d="100"/>
        </p:scale>
        <p:origin x="71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2%202024\&#1043;&#1080;&#1083;&#1100;&#1076;&#1080;&#1103;%2002%202024\&#1052;&#1072;&#1090;&#1077;&#1088;%20&#1076;&#1083;&#1103;%20&#1074;&#1099;&#1089;&#1090;&#1091;&#1087;&#1083;&#1077;&#1085;%2026%2002%202024\&#1070;%20&#1050;&#1086;&#1088;&#1077;&#1103;%20&#1045;&#1089;&#1090;&#1077;&#1089;%20&#1087;&#1088;&#1080;&#1088;&#1086;&#1089;&#1090;%20&#1057;&#1050;&#1056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4\02%202024\&#1044;&#1077;&#1084;&#1086;&#1075;&#1088;&#1072;&#1092;&#1080;&#1103;%2002%202024\&#1071;&#1087;&#1086;&#1085;&#1080;&#1103;%20&#1057;&#1050;&#1056;%20&#1080;%20&#1045;&#1089;&#1090;&#1077;&#1089;%20&#1087;&#1088;&#1080;&#1088;&#1086;&#1089;&#109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AppData\Roaming\Microsoft\Excel\&#1069;&#1082;&#1086;&#1085;&#1086;&#1084;&#1080;&#1095;%20&#1072;&#1082;&#1090;&#1080;&#1074;&#1085;&#1086;&#1077;%20&#1085;&#1072;&#1089;&#1077;&#1083;&#1077;&#1085;&#1080;&#1077;%20&#1087;&#1086;%20&#1089;&#1090;&#1088;&#1072;&#1085;&#1072;&#1084;%20&#1084;&#1080;&#1088;&#1072;%202023%2002%20(version%201).xls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025\08%202025\&#1069;&#1082;&#1086;&#1085;&#1086;&#1084;&#1080;&#1082;&#1072;%2008%202025\&#1069;&#1082;&#1086;&#1085;&#1086;&#1084;&#1080;&#1095;%20&#1072;&#1082;&#1090;&#1080;&#1074;&#1085;&#1086;&#1077;%20&#1085;&#1072;&#1089;&#1077;&#1083;&#1077;&#1085;&#1080;&#1077;%20&#1087;&#1086;%20&#1089;&#1090;&#1088;&#1072;&#1085;&#1072;&#1084;%20&#1084;&#1080;&#1088;&#1072;%202023%2003.xls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chemeClr val="tx1"/>
                </a:solidFill>
              </a:rPr>
              <a:t>Суммарный коэффициент рождаемости Южная Корея (1925 - 2022 гг.)</a:t>
            </a:r>
          </a:p>
        </c:rich>
      </c:tx>
      <c:layout>
        <c:manualLayout>
          <c:xMode val="edge"/>
          <c:yMode val="edge"/>
          <c:x val="0.128546683337952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2651473777076877E-2"/>
          <c:y val="3.9442235813122048E-2"/>
          <c:w val="0.91386682402935948"/>
          <c:h val="0.87361255894271084"/>
        </c:manualLayout>
      </c:layout>
      <c:lineChart>
        <c:grouping val="standard"/>
        <c:varyColors val="0"/>
        <c:ser>
          <c:idx val="2"/>
          <c:order val="0"/>
          <c:tx>
            <c:strRef>
              <c:f>Лист1!$D$2</c:f>
              <c:strCache>
                <c:ptCount val="1"/>
                <c:pt idx="0">
                  <c:v>Суммарный коэффициент рождаемости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2"/>
              <c:layout>
                <c:manualLayout>
                  <c:x val="1.3680494738395547E-2"/>
                  <c:y val="-1.25845742846611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2"/>
              <c:layout>
                <c:manualLayout>
                  <c:x val="1.3680494738395547E-2"/>
                  <c:y val="-2.72665776167656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5.4721978953582188E-3"/>
                  <c:y val="1.4682003332104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7"/>
              <c:layout>
                <c:manualLayout>
                  <c:x val="-1.3680494738396551E-3"/>
                  <c:y val="-3.56562938065399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6"/>
              <c:layout>
                <c:manualLayout>
                  <c:x val="-1.003224691478429E-16"/>
                  <c:y val="-2.51691485693221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7"/>
              <c:layout>
                <c:manualLayout>
                  <c:x val="-1.3680494738395547E-3"/>
                  <c:y val="-2.3071719521878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2"/>
              <c:layout>
                <c:manualLayout>
                  <c:x val="-1.3680494738397553E-3"/>
                  <c:y val="-2.0974290474435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7"/>
              <c:layout>
                <c:manualLayout>
                  <c:x val="-2.006449382956858E-16"/>
                  <c:y val="-3.35588647590962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Лист1!$B$3:$B$100</c:f>
              <c:numCache>
                <c:formatCode>General</c:formatCode>
                <c:ptCount val="98"/>
                <c:pt idx="0">
                  <c:v>1925</c:v>
                </c:pt>
                <c:pt idx="1">
                  <c:v>1926</c:v>
                </c:pt>
                <c:pt idx="2">
                  <c:v>1927</c:v>
                </c:pt>
                <c:pt idx="3">
                  <c:v>1928</c:v>
                </c:pt>
                <c:pt idx="4">
                  <c:v>1929</c:v>
                </c:pt>
                <c:pt idx="5">
                  <c:v>1930</c:v>
                </c:pt>
                <c:pt idx="6">
                  <c:v>1931</c:v>
                </c:pt>
                <c:pt idx="7">
                  <c:v>1932</c:v>
                </c:pt>
                <c:pt idx="8">
                  <c:v>1933</c:v>
                </c:pt>
                <c:pt idx="9">
                  <c:v>1934</c:v>
                </c:pt>
                <c:pt idx="10">
                  <c:v>1935</c:v>
                </c:pt>
                <c:pt idx="11">
                  <c:v>1936</c:v>
                </c:pt>
                <c:pt idx="12">
                  <c:v>1937</c:v>
                </c:pt>
                <c:pt idx="13">
                  <c:v>1938</c:v>
                </c:pt>
                <c:pt idx="14">
                  <c:v>1939</c:v>
                </c:pt>
                <c:pt idx="15">
                  <c:v>1940</c:v>
                </c:pt>
                <c:pt idx="16">
                  <c:v>1941</c:v>
                </c:pt>
                <c:pt idx="17">
                  <c:v>1942</c:v>
                </c:pt>
                <c:pt idx="18">
                  <c:v>1943</c:v>
                </c:pt>
                <c:pt idx="19">
                  <c:v>1944</c:v>
                </c:pt>
                <c:pt idx="20">
                  <c:v>1945</c:v>
                </c:pt>
                <c:pt idx="21">
                  <c:v>1946</c:v>
                </c:pt>
                <c:pt idx="22">
                  <c:v>1947</c:v>
                </c:pt>
                <c:pt idx="23">
                  <c:v>1948</c:v>
                </c:pt>
                <c:pt idx="24">
                  <c:v>1949</c:v>
                </c:pt>
                <c:pt idx="25">
                  <c:v>1950</c:v>
                </c:pt>
                <c:pt idx="26">
                  <c:v>1951</c:v>
                </c:pt>
                <c:pt idx="27">
                  <c:v>1952</c:v>
                </c:pt>
                <c:pt idx="28">
                  <c:v>1953</c:v>
                </c:pt>
                <c:pt idx="29">
                  <c:v>1954</c:v>
                </c:pt>
                <c:pt idx="30">
                  <c:v>1955</c:v>
                </c:pt>
                <c:pt idx="31">
                  <c:v>1956</c:v>
                </c:pt>
                <c:pt idx="32">
                  <c:v>1957</c:v>
                </c:pt>
                <c:pt idx="33">
                  <c:v>1958</c:v>
                </c:pt>
                <c:pt idx="34">
                  <c:v>1959</c:v>
                </c:pt>
                <c:pt idx="35">
                  <c:v>1960</c:v>
                </c:pt>
                <c:pt idx="36">
                  <c:v>1961</c:v>
                </c:pt>
                <c:pt idx="37">
                  <c:v>1962</c:v>
                </c:pt>
                <c:pt idx="38">
                  <c:v>1963</c:v>
                </c:pt>
                <c:pt idx="39">
                  <c:v>1964</c:v>
                </c:pt>
                <c:pt idx="40">
                  <c:v>1965</c:v>
                </c:pt>
                <c:pt idx="41">
                  <c:v>1966</c:v>
                </c:pt>
                <c:pt idx="42">
                  <c:v>1967</c:v>
                </c:pt>
                <c:pt idx="43">
                  <c:v>1968</c:v>
                </c:pt>
                <c:pt idx="44">
                  <c:v>1969</c:v>
                </c:pt>
                <c:pt idx="45">
                  <c:v>1970</c:v>
                </c:pt>
                <c:pt idx="46">
                  <c:v>1971</c:v>
                </c:pt>
                <c:pt idx="47">
                  <c:v>1972</c:v>
                </c:pt>
                <c:pt idx="48">
                  <c:v>1973</c:v>
                </c:pt>
                <c:pt idx="49">
                  <c:v>1974</c:v>
                </c:pt>
                <c:pt idx="50">
                  <c:v>1975</c:v>
                </c:pt>
                <c:pt idx="51">
                  <c:v>1976</c:v>
                </c:pt>
                <c:pt idx="52">
                  <c:v>1977</c:v>
                </c:pt>
                <c:pt idx="53">
                  <c:v>1978</c:v>
                </c:pt>
                <c:pt idx="54">
                  <c:v>1979</c:v>
                </c:pt>
                <c:pt idx="55">
                  <c:v>1980</c:v>
                </c:pt>
                <c:pt idx="56">
                  <c:v>1981</c:v>
                </c:pt>
                <c:pt idx="57">
                  <c:v>1982</c:v>
                </c:pt>
                <c:pt idx="58">
                  <c:v>1983</c:v>
                </c:pt>
                <c:pt idx="59">
                  <c:v>1984</c:v>
                </c:pt>
                <c:pt idx="60">
                  <c:v>1985</c:v>
                </c:pt>
                <c:pt idx="61">
                  <c:v>1986</c:v>
                </c:pt>
                <c:pt idx="62">
                  <c:v>1987</c:v>
                </c:pt>
                <c:pt idx="63">
                  <c:v>1988</c:v>
                </c:pt>
                <c:pt idx="64">
                  <c:v>1989</c:v>
                </c:pt>
                <c:pt idx="65">
                  <c:v>1990</c:v>
                </c:pt>
                <c:pt idx="66">
                  <c:v>1991</c:v>
                </c:pt>
                <c:pt idx="67">
                  <c:v>1992</c:v>
                </c:pt>
                <c:pt idx="68">
                  <c:v>1993</c:v>
                </c:pt>
                <c:pt idx="69">
                  <c:v>1994</c:v>
                </c:pt>
                <c:pt idx="70">
                  <c:v>1995</c:v>
                </c:pt>
                <c:pt idx="71">
                  <c:v>1996</c:v>
                </c:pt>
                <c:pt idx="72">
                  <c:v>1997</c:v>
                </c:pt>
                <c:pt idx="73">
                  <c:v>1998</c:v>
                </c:pt>
                <c:pt idx="74">
                  <c:v>1999</c:v>
                </c:pt>
                <c:pt idx="75">
                  <c:v>2000</c:v>
                </c:pt>
                <c:pt idx="76">
                  <c:v>2001</c:v>
                </c:pt>
                <c:pt idx="77">
                  <c:v>2002</c:v>
                </c:pt>
                <c:pt idx="78">
                  <c:v>2003</c:v>
                </c:pt>
                <c:pt idx="79">
                  <c:v>2004</c:v>
                </c:pt>
                <c:pt idx="80">
                  <c:v>2005</c:v>
                </c:pt>
                <c:pt idx="81">
                  <c:v>2006</c:v>
                </c:pt>
                <c:pt idx="82">
                  <c:v>2007</c:v>
                </c:pt>
                <c:pt idx="83">
                  <c:v>2008</c:v>
                </c:pt>
                <c:pt idx="84">
                  <c:v>2009</c:v>
                </c:pt>
                <c:pt idx="85">
                  <c:v>2010</c:v>
                </c:pt>
                <c:pt idx="86">
                  <c:v>2011</c:v>
                </c:pt>
                <c:pt idx="87">
                  <c:v>2012</c:v>
                </c:pt>
                <c:pt idx="88">
                  <c:v>2013</c:v>
                </c:pt>
                <c:pt idx="89">
                  <c:v>2014</c:v>
                </c:pt>
                <c:pt idx="90">
                  <c:v>2015</c:v>
                </c:pt>
                <c:pt idx="91">
                  <c:v>2016</c:v>
                </c:pt>
                <c:pt idx="92">
                  <c:v>2017</c:v>
                </c:pt>
                <c:pt idx="93">
                  <c:v>2018</c:v>
                </c:pt>
                <c:pt idx="94">
                  <c:v>2019</c:v>
                </c:pt>
                <c:pt idx="95">
                  <c:v>2020</c:v>
                </c:pt>
                <c:pt idx="96">
                  <c:v>2021</c:v>
                </c:pt>
                <c:pt idx="97">
                  <c:v>2022</c:v>
                </c:pt>
              </c:numCache>
            </c:numRef>
          </c:cat>
          <c:val>
            <c:numRef>
              <c:f>Лист1!$D$3:$D$100</c:f>
              <c:numCache>
                <c:formatCode>#,##0.00</c:formatCode>
                <c:ptCount val="98"/>
                <c:pt idx="0">
                  <c:v>6.24</c:v>
                </c:pt>
                <c:pt idx="1">
                  <c:v>5.94</c:v>
                </c:pt>
                <c:pt idx="2">
                  <c:v>6.08</c:v>
                </c:pt>
                <c:pt idx="3">
                  <c:v>6.26</c:v>
                </c:pt>
                <c:pt idx="4">
                  <c:v>6.24</c:v>
                </c:pt>
                <c:pt idx="5">
                  <c:v>6.38</c:v>
                </c:pt>
                <c:pt idx="6">
                  <c:v>6.4</c:v>
                </c:pt>
                <c:pt idx="7">
                  <c:v>6.49</c:v>
                </c:pt>
                <c:pt idx="8">
                  <c:v>6.53</c:v>
                </c:pt>
                <c:pt idx="9">
                  <c:v>6.64</c:v>
                </c:pt>
                <c:pt idx="10">
                  <c:v>6.89</c:v>
                </c:pt>
                <c:pt idx="11">
                  <c:v>6.79</c:v>
                </c:pt>
                <c:pt idx="12">
                  <c:v>6.71</c:v>
                </c:pt>
                <c:pt idx="13">
                  <c:v>6.05</c:v>
                </c:pt>
                <c:pt idx="14">
                  <c:v>6.2</c:v>
                </c:pt>
                <c:pt idx="15">
                  <c:v>5.61</c:v>
                </c:pt>
                <c:pt idx="16">
                  <c:v>5.66</c:v>
                </c:pt>
                <c:pt idx="17">
                  <c:v>5.41</c:v>
                </c:pt>
                <c:pt idx="18">
                  <c:v>5.14</c:v>
                </c:pt>
                <c:pt idx="19">
                  <c:v>5.31</c:v>
                </c:pt>
                <c:pt idx="20">
                  <c:v>5.39</c:v>
                </c:pt>
                <c:pt idx="21">
                  <c:v>5.03</c:v>
                </c:pt>
                <c:pt idx="22">
                  <c:v>5.76</c:v>
                </c:pt>
                <c:pt idx="23">
                  <c:v>5.79</c:v>
                </c:pt>
                <c:pt idx="24">
                  <c:v>5.81</c:v>
                </c:pt>
                <c:pt idx="25">
                  <c:v>5.27</c:v>
                </c:pt>
                <c:pt idx="26">
                  <c:v>5.4</c:v>
                </c:pt>
                <c:pt idx="27">
                  <c:v>5.6</c:v>
                </c:pt>
                <c:pt idx="28">
                  <c:v>6.1</c:v>
                </c:pt>
                <c:pt idx="29">
                  <c:v>6.25</c:v>
                </c:pt>
                <c:pt idx="30">
                  <c:v>6.33</c:v>
                </c:pt>
                <c:pt idx="31">
                  <c:v>6.3</c:v>
                </c:pt>
                <c:pt idx="32">
                  <c:v>6.25</c:v>
                </c:pt>
                <c:pt idx="33">
                  <c:v>6.2</c:v>
                </c:pt>
                <c:pt idx="34">
                  <c:v>6.1</c:v>
                </c:pt>
                <c:pt idx="35">
                  <c:v>6.16</c:v>
                </c:pt>
                <c:pt idx="36">
                  <c:v>5.99</c:v>
                </c:pt>
                <c:pt idx="37">
                  <c:v>5.79</c:v>
                </c:pt>
                <c:pt idx="38">
                  <c:v>5.57</c:v>
                </c:pt>
                <c:pt idx="39">
                  <c:v>5.36</c:v>
                </c:pt>
                <c:pt idx="40">
                  <c:v>5.16</c:v>
                </c:pt>
                <c:pt idx="41">
                  <c:v>4.99</c:v>
                </c:pt>
                <c:pt idx="42">
                  <c:v>4.84</c:v>
                </c:pt>
                <c:pt idx="43">
                  <c:v>4.72</c:v>
                </c:pt>
                <c:pt idx="44">
                  <c:v>4.62</c:v>
                </c:pt>
                <c:pt idx="45">
                  <c:v>4.53</c:v>
                </c:pt>
                <c:pt idx="46">
                  <c:v>4.54</c:v>
                </c:pt>
                <c:pt idx="47">
                  <c:v>4.12</c:v>
                </c:pt>
                <c:pt idx="48">
                  <c:v>4.07</c:v>
                </c:pt>
                <c:pt idx="49">
                  <c:v>3.77</c:v>
                </c:pt>
                <c:pt idx="50">
                  <c:v>3.43</c:v>
                </c:pt>
                <c:pt idx="51">
                  <c:v>3</c:v>
                </c:pt>
                <c:pt idx="52">
                  <c:v>2.99</c:v>
                </c:pt>
                <c:pt idx="53">
                  <c:v>2.64</c:v>
                </c:pt>
                <c:pt idx="54">
                  <c:v>2.9</c:v>
                </c:pt>
                <c:pt idx="55">
                  <c:v>2.82</c:v>
                </c:pt>
                <c:pt idx="56">
                  <c:v>2.57</c:v>
                </c:pt>
                <c:pt idx="57">
                  <c:v>2.39</c:v>
                </c:pt>
                <c:pt idx="58">
                  <c:v>2.06</c:v>
                </c:pt>
                <c:pt idx="59">
                  <c:v>1.74</c:v>
                </c:pt>
                <c:pt idx="60">
                  <c:v>1.66</c:v>
                </c:pt>
                <c:pt idx="61">
                  <c:v>1.58</c:v>
                </c:pt>
                <c:pt idx="62">
                  <c:v>1.53</c:v>
                </c:pt>
                <c:pt idx="63">
                  <c:v>1.55</c:v>
                </c:pt>
                <c:pt idx="64">
                  <c:v>1.56</c:v>
                </c:pt>
                <c:pt idx="65">
                  <c:v>1.57</c:v>
                </c:pt>
                <c:pt idx="66">
                  <c:v>1.71</c:v>
                </c:pt>
                <c:pt idx="67">
                  <c:v>1.76</c:v>
                </c:pt>
                <c:pt idx="68">
                  <c:v>1.6539999999999999</c:v>
                </c:pt>
                <c:pt idx="69">
                  <c:v>1.6559999999999999</c:v>
                </c:pt>
                <c:pt idx="70">
                  <c:v>1.6339999999999999</c:v>
                </c:pt>
                <c:pt idx="71">
                  <c:v>1.5740000000000001</c:v>
                </c:pt>
                <c:pt idx="72">
                  <c:v>1.5369999999999999</c:v>
                </c:pt>
                <c:pt idx="73">
                  <c:v>1.464</c:v>
                </c:pt>
                <c:pt idx="74">
                  <c:v>1.425</c:v>
                </c:pt>
                <c:pt idx="75">
                  <c:v>1.48</c:v>
                </c:pt>
                <c:pt idx="76">
                  <c:v>1.3089999999999999</c:v>
                </c:pt>
                <c:pt idx="77">
                  <c:v>1.1779999999999999</c:v>
                </c:pt>
                <c:pt idx="78">
                  <c:v>1.1910000000000001</c:v>
                </c:pt>
                <c:pt idx="79">
                  <c:v>1.1639999999999999</c:v>
                </c:pt>
                <c:pt idx="80">
                  <c:v>1.085</c:v>
                </c:pt>
                <c:pt idx="81">
                  <c:v>1.1319999999999999</c:v>
                </c:pt>
                <c:pt idx="82">
                  <c:v>1.2589999999999999</c:v>
                </c:pt>
                <c:pt idx="83">
                  <c:v>1.1919999999999999</c:v>
                </c:pt>
                <c:pt idx="84">
                  <c:v>1.149</c:v>
                </c:pt>
                <c:pt idx="85">
                  <c:v>1.226</c:v>
                </c:pt>
                <c:pt idx="86">
                  <c:v>1.244</c:v>
                </c:pt>
                <c:pt idx="87">
                  <c:v>1.2969999999999999</c:v>
                </c:pt>
                <c:pt idx="88">
                  <c:v>1.1870000000000001</c:v>
                </c:pt>
                <c:pt idx="89">
                  <c:v>1.2050000000000001</c:v>
                </c:pt>
                <c:pt idx="90">
                  <c:v>1.2390000000000001</c:v>
                </c:pt>
                <c:pt idx="91">
                  <c:v>1.1719999999999999</c:v>
                </c:pt>
                <c:pt idx="92">
                  <c:v>1.052</c:v>
                </c:pt>
                <c:pt idx="93">
                  <c:v>0.97699999999999998</c:v>
                </c:pt>
                <c:pt idx="94">
                  <c:v>0.91800000000000004</c:v>
                </c:pt>
                <c:pt idx="95">
                  <c:v>0.83699999999999997</c:v>
                </c:pt>
                <c:pt idx="96">
                  <c:v>0.80800000000000005</c:v>
                </c:pt>
                <c:pt idx="97">
                  <c:v>0.78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7333856"/>
        <c:axId val="266418736"/>
      </c:lineChart>
      <c:catAx>
        <c:axId val="26733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6418736"/>
        <c:crosses val="autoZero"/>
        <c:auto val="1"/>
        <c:lblAlgn val="ctr"/>
        <c:lblOffset val="100"/>
        <c:noMultiLvlLbl val="0"/>
      </c:catAx>
      <c:valAx>
        <c:axId val="266418736"/>
        <c:scaling>
          <c:orientation val="minMax"/>
          <c:max val="7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33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dirty="0">
                <a:solidFill>
                  <a:schemeClr val="tx1"/>
                </a:solidFill>
              </a:rPr>
              <a:t>Япония, динамика естественного </a:t>
            </a:r>
            <a:r>
              <a:rPr lang="ru-RU" sz="1600" b="0" dirty="0" smtClean="0">
                <a:solidFill>
                  <a:schemeClr val="tx1"/>
                </a:solidFill>
              </a:rPr>
              <a:t>прироста</a:t>
            </a:r>
            <a:br>
              <a:rPr lang="ru-RU" sz="1600" b="0" dirty="0" smtClean="0">
                <a:solidFill>
                  <a:schemeClr val="tx1"/>
                </a:solidFill>
              </a:rPr>
            </a:br>
            <a:r>
              <a:rPr lang="ru-RU" sz="1600" b="0" dirty="0" smtClean="0">
                <a:solidFill>
                  <a:schemeClr val="tx1"/>
                </a:solidFill>
              </a:rPr>
              <a:t>(1900 – 2022 гг. </a:t>
            </a:r>
            <a:r>
              <a:rPr lang="ru-RU" sz="1100" b="0" dirty="0" smtClean="0">
                <a:solidFill>
                  <a:schemeClr val="tx1"/>
                </a:solidFill>
              </a:rPr>
              <a:t>прирост </a:t>
            </a:r>
            <a:r>
              <a:rPr lang="ru-RU" sz="1100" b="0" dirty="0">
                <a:solidFill>
                  <a:schemeClr val="tx1"/>
                </a:solidFill>
              </a:rPr>
              <a:t>в расчёте на 1000 человек</a:t>
            </a:r>
            <a:r>
              <a:rPr lang="ru-RU" sz="1600" b="0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1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174886173370325E-2"/>
          <c:y val="0.10682898737219976"/>
          <c:w val="0.90307877880912601"/>
          <c:h val="0.866492350066066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7030A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8"/>
              <c:layout>
                <c:manualLayout>
                  <c:x val="1.3680494738395497E-2"/>
                  <c:y val="-6.2922871423305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8"/>
              <c:layout>
                <c:manualLayout>
                  <c:x val="-2.4592265225953203E-2"/>
                  <c:y val="-4.994221623761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6"/>
              <c:layout>
                <c:manualLayout>
                  <c:x val="6.8402473691977737E-3"/>
                  <c:y val="1.0487145237217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4"/>
              <c:layout>
                <c:manualLayout>
                  <c:x val="1.9152692633753667E-2"/>
                  <c:y val="-2.09742904744351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5"/>
              <c:layout>
                <c:manualLayout>
                  <c:x val="2.0520742107593321E-2"/>
                  <c:y val="-2.936400666420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9"/>
              <c:layout>
                <c:manualLayout>
                  <c:x val="5.4721978953582188E-3"/>
                  <c:y val="-3.3558864759096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3"/>
              <c:layout>
                <c:manualLayout>
                  <c:x val="-5.2348915364222176E-2"/>
                  <c:y val="-1.5244950035276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7030A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Лист1!$E$3:$E$126</c:f>
              <c:numCache>
                <c:formatCode>0</c:formatCode>
                <c:ptCount val="12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1">
                  <c:v>2010</c:v>
                </c:pt>
                <c:pt idx="112">
                  <c:v>2011</c:v>
                </c:pt>
                <c:pt idx="113">
                  <c:v>2012</c:v>
                </c:pt>
                <c:pt idx="114">
                  <c:v>2013</c:v>
                </c:pt>
                <c:pt idx="115">
                  <c:v>2014</c:v>
                </c:pt>
                <c:pt idx="116">
                  <c:v>2015</c:v>
                </c:pt>
                <c:pt idx="117">
                  <c:v>2016</c:v>
                </c:pt>
                <c:pt idx="118">
                  <c:v>2017</c:v>
                </c:pt>
                <c:pt idx="119">
                  <c:v>2018</c:v>
                </c:pt>
                <c:pt idx="120">
                  <c:v>2019</c:v>
                </c:pt>
                <c:pt idx="121">
                  <c:v>2020</c:v>
                </c:pt>
                <c:pt idx="122">
                  <c:v>2021</c:v>
                </c:pt>
                <c:pt idx="123">
                  <c:v>2022</c:v>
                </c:pt>
              </c:numCache>
            </c:numRef>
          </c:cat>
          <c:val>
            <c:numRef>
              <c:f>Лист1!$F$3:$F$126</c:f>
              <c:numCache>
                <c:formatCode>#,##0.00</c:formatCode>
                <c:ptCount val="124"/>
                <c:pt idx="0">
                  <c:v>11.6</c:v>
                </c:pt>
                <c:pt idx="1">
                  <c:v>13</c:v>
                </c:pt>
                <c:pt idx="2">
                  <c:v>12.3</c:v>
                </c:pt>
                <c:pt idx="3">
                  <c:v>13.5</c:v>
                </c:pt>
                <c:pt idx="4">
                  <c:v>10.7</c:v>
                </c:pt>
                <c:pt idx="5">
                  <c:v>10.1</c:v>
                </c:pt>
                <c:pt idx="6">
                  <c:v>10.6</c:v>
                </c:pt>
                <c:pt idx="7">
                  <c:v>13.9</c:v>
                </c:pt>
                <c:pt idx="8">
                  <c:v>14.5</c:v>
                </c:pt>
                <c:pt idx="9">
                  <c:v>13.8</c:v>
                </c:pt>
                <c:pt idx="10">
                  <c:v>14.5</c:v>
                </c:pt>
                <c:pt idx="11">
                  <c:v>15.5</c:v>
                </c:pt>
                <c:pt idx="12">
                  <c:v>15.3</c:v>
                </c:pt>
                <c:pt idx="13">
                  <c:v>15.6</c:v>
                </c:pt>
                <c:pt idx="14">
                  <c:v>14.9</c:v>
                </c:pt>
                <c:pt idx="15">
                  <c:v>14.4</c:v>
                </c:pt>
                <c:pt idx="16">
                  <c:v>12.7</c:v>
                </c:pt>
                <c:pt idx="17">
                  <c:v>12.5</c:v>
                </c:pt>
                <c:pt idx="18">
                  <c:v>6.4</c:v>
                </c:pt>
                <c:pt idx="19">
                  <c:v>10.199999999999999</c:v>
                </c:pt>
                <c:pt idx="20">
                  <c:v>12</c:v>
                </c:pt>
                <c:pt idx="21">
                  <c:v>12.4</c:v>
                </c:pt>
                <c:pt idx="22">
                  <c:v>11.9</c:v>
                </c:pt>
                <c:pt idx="23">
                  <c:v>12.2</c:v>
                </c:pt>
                <c:pt idx="24">
                  <c:v>12.6</c:v>
                </c:pt>
                <c:pt idx="25">
                  <c:v>14.5</c:v>
                </c:pt>
                <c:pt idx="26">
                  <c:v>15.5</c:v>
                </c:pt>
                <c:pt idx="27">
                  <c:v>13.7</c:v>
                </c:pt>
                <c:pt idx="28">
                  <c:v>14.4</c:v>
                </c:pt>
                <c:pt idx="29">
                  <c:v>12.9</c:v>
                </c:pt>
                <c:pt idx="30">
                  <c:v>14.2</c:v>
                </c:pt>
                <c:pt idx="31">
                  <c:v>13.2</c:v>
                </c:pt>
                <c:pt idx="32">
                  <c:v>15.2</c:v>
                </c:pt>
                <c:pt idx="33">
                  <c:v>13.8</c:v>
                </c:pt>
                <c:pt idx="34">
                  <c:v>11.9</c:v>
                </c:pt>
                <c:pt idx="35">
                  <c:v>14.9</c:v>
                </c:pt>
                <c:pt idx="36">
                  <c:v>12.4</c:v>
                </c:pt>
                <c:pt idx="37">
                  <c:v>13.7</c:v>
                </c:pt>
                <c:pt idx="38">
                  <c:v>9.4</c:v>
                </c:pt>
                <c:pt idx="39">
                  <c:v>8.8000000000000007</c:v>
                </c:pt>
                <c:pt idx="40">
                  <c:v>12.9</c:v>
                </c:pt>
                <c:pt idx="41">
                  <c:v>15.4</c:v>
                </c:pt>
                <c:pt idx="42">
                  <c:v>14.4</c:v>
                </c:pt>
                <c:pt idx="43">
                  <c:v>13.9</c:v>
                </c:pt>
                <c:pt idx="44">
                  <c:v>11.8</c:v>
                </c:pt>
                <c:pt idx="45">
                  <c:v>-5.9</c:v>
                </c:pt>
                <c:pt idx="46">
                  <c:v>7.7</c:v>
                </c:pt>
                <c:pt idx="47">
                  <c:v>19.7</c:v>
                </c:pt>
                <c:pt idx="48">
                  <c:v>21.8</c:v>
                </c:pt>
                <c:pt idx="49">
                  <c:v>21.5</c:v>
                </c:pt>
                <c:pt idx="50">
                  <c:v>17.3</c:v>
                </c:pt>
                <c:pt idx="51">
                  <c:v>15.4</c:v>
                </c:pt>
                <c:pt idx="52">
                  <c:v>14.5</c:v>
                </c:pt>
                <c:pt idx="53">
                  <c:v>12.6</c:v>
                </c:pt>
                <c:pt idx="54">
                  <c:v>11.9</c:v>
                </c:pt>
                <c:pt idx="55">
                  <c:v>11.7</c:v>
                </c:pt>
                <c:pt idx="56">
                  <c:v>10.5</c:v>
                </c:pt>
                <c:pt idx="57">
                  <c:v>9</c:v>
                </c:pt>
                <c:pt idx="58">
                  <c:v>10.6</c:v>
                </c:pt>
                <c:pt idx="59">
                  <c:v>10.1</c:v>
                </c:pt>
                <c:pt idx="60">
                  <c:v>9.6999999999999993</c:v>
                </c:pt>
                <c:pt idx="61">
                  <c:v>9.6</c:v>
                </c:pt>
                <c:pt idx="62">
                  <c:v>9.6</c:v>
                </c:pt>
                <c:pt idx="63">
                  <c:v>10.4</c:v>
                </c:pt>
                <c:pt idx="64">
                  <c:v>10.8</c:v>
                </c:pt>
                <c:pt idx="65">
                  <c:v>11.5</c:v>
                </c:pt>
                <c:pt idx="66">
                  <c:v>7.1</c:v>
                </c:pt>
                <c:pt idx="67">
                  <c:v>12.7</c:v>
                </c:pt>
                <c:pt idx="68">
                  <c:v>11.8</c:v>
                </c:pt>
                <c:pt idx="69">
                  <c:v>11.7</c:v>
                </c:pt>
                <c:pt idx="70">
                  <c:v>11.9</c:v>
                </c:pt>
                <c:pt idx="71">
                  <c:v>12.6</c:v>
                </c:pt>
                <c:pt idx="72">
                  <c:v>12.8</c:v>
                </c:pt>
                <c:pt idx="73">
                  <c:v>12.7</c:v>
                </c:pt>
                <c:pt idx="74">
                  <c:v>12</c:v>
                </c:pt>
                <c:pt idx="75">
                  <c:v>10.7</c:v>
                </c:pt>
                <c:pt idx="76">
                  <c:v>10</c:v>
                </c:pt>
                <c:pt idx="77">
                  <c:v>9.4</c:v>
                </c:pt>
                <c:pt idx="78">
                  <c:v>8.8000000000000007</c:v>
                </c:pt>
                <c:pt idx="79">
                  <c:v>8.1999999999999993</c:v>
                </c:pt>
                <c:pt idx="80">
                  <c:v>7.3</c:v>
                </c:pt>
                <c:pt idx="81">
                  <c:v>6.9</c:v>
                </c:pt>
                <c:pt idx="82">
                  <c:v>6.8</c:v>
                </c:pt>
                <c:pt idx="83">
                  <c:v>6.5</c:v>
                </c:pt>
                <c:pt idx="84">
                  <c:v>6.5</c:v>
                </c:pt>
                <c:pt idx="85">
                  <c:v>6.3</c:v>
                </c:pt>
                <c:pt idx="86">
                  <c:v>5.6</c:v>
                </c:pt>
                <c:pt idx="87">
                  <c:v>5.2</c:v>
                </c:pt>
                <c:pt idx="88">
                  <c:v>4.9000000000000004</c:v>
                </c:pt>
                <c:pt idx="89">
                  <c:v>4.3</c:v>
                </c:pt>
                <c:pt idx="90">
                  <c:v>3.7</c:v>
                </c:pt>
                <c:pt idx="91">
                  <c:v>3.3</c:v>
                </c:pt>
                <c:pt idx="92">
                  <c:v>3.2</c:v>
                </c:pt>
                <c:pt idx="93">
                  <c:v>2.9</c:v>
                </c:pt>
                <c:pt idx="94">
                  <c:v>2.5</c:v>
                </c:pt>
                <c:pt idx="95">
                  <c:v>2.9</c:v>
                </c:pt>
                <c:pt idx="96">
                  <c:v>2.2000000000000002</c:v>
                </c:pt>
                <c:pt idx="97">
                  <c:v>2.5</c:v>
                </c:pt>
                <c:pt idx="98">
                  <c:v>2.2000000000000002</c:v>
                </c:pt>
                <c:pt idx="99">
                  <c:v>2.1</c:v>
                </c:pt>
                <c:pt idx="100">
                  <c:v>1.6</c:v>
                </c:pt>
                <c:pt idx="101">
                  <c:v>1.8</c:v>
                </c:pt>
                <c:pt idx="102">
                  <c:v>1.6</c:v>
                </c:pt>
                <c:pt idx="103">
                  <c:v>1.4</c:v>
                </c:pt>
                <c:pt idx="104">
                  <c:v>0.9</c:v>
                </c:pt>
                <c:pt idx="105">
                  <c:v>0.6</c:v>
                </c:pt>
                <c:pt idx="106">
                  <c:v>-0.2</c:v>
                </c:pt>
                <c:pt idx="107">
                  <c:v>0.1</c:v>
                </c:pt>
                <c:pt idx="108">
                  <c:v>-0.2</c:v>
                </c:pt>
                <c:pt idx="109">
                  <c:v>-0.4</c:v>
                </c:pt>
                <c:pt idx="110">
                  <c:v>-0.6</c:v>
                </c:pt>
                <c:pt idx="111">
                  <c:v>-1</c:v>
                </c:pt>
                <c:pt idx="112">
                  <c:v>-1.6</c:v>
                </c:pt>
                <c:pt idx="113">
                  <c:v>-1.8</c:v>
                </c:pt>
                <c:pt idx="114">
                  <c:v>-1.9</c:v>
                </c:pt>
                <c:pt idx="115">
                  <c:v>-2.1</c:v>
                </c:pt>
                <c:pt idx="116">
                  <c:v>-2.2999999999999998</c:v>
                </c:pt>
                <c:pt idx="117">
                  <c:v>-2.7</c:v>
                </c:pt>
                <c:pt idx="118">
                  <c:v>-3.2</c:v>
                </c:pt>
                <c:pt idx="119">
                  <c:v>-3.6</c:v>
                </c:pt>
                <c:pt idx="120">
                  <c:v>-4.2</c:v>
                </c:pt>
                <c:pt idx="121">
                  <c:v>-4.2</c:v>
                </c:pt>
                <c:pt idx="122">
                  <c:v>-5.0999999999999996</c:v>
                </c:pt>
                <c:pt idx="123">
                  <c:v>-6.4</c:v>
                </c:pt>
              </c:numCache>
            </c:numRef>
          </c:val>
          <c:smooth val="0"/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Лист1!$E$3:$E$126</c:f>
              <c:numCache>
                <c:formatCode>0</c:formatCode>
                <c:ptCount val="124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1983</c:v>
                </c:pt>
                <c:pt idx="85">
                  <c:v>1984</c:v>
                </c:pt>
                <c:pt idx="86">
                  <c:v>1985</c:v>
                </c:pt>
                <c:pt idx="87">
                  <c:v>1986</c:v>
                </c:pt>
                <c:pt idx="88">
                  <c:v>1987</c:v>
                </c:pt>
                <c:pt idx="89">
                  <c:v>1988</c:v>
                </c:pt>
                <c:pt idx="90">
                  <c:v>1989</c:v>
                </c:pt>
                <c:pt idx="91">
                  <c:v>1990</c:v>
                </c:pt>
                <c:pt idx="92">
                  <c:v>1991</c:v>
                </c:pt>
                <c:pt idx="93">
                  <c:v>1992</c:v>
                </c:pt>
                <c:pt idx="94">
                  <c:v>1993</c:v>
                </c:pt>
                <c:pt idx="95">
                  <c:v>1994</c:v>
                </c:pt>
                <c:pt idx="96">
                  <c:v>1995</c:v>
                </c:pt>
                <c:pt idx="97">
                  <c:v>1996</c:v>
                </c:pt>
                <c:pt idx="98">
                  <c:v>1997</c:v>
                </c:pt>
                <c:pt idx="99">
                  <c:v>1998</c:v>
                </c:pt>
                <c:pt idx="100">
                  <c:v>1999</c:v>
                </c:pt>
                <c:pt idx="101">
                  <c:v>2000</c:v>
                </c:pt>
                <c:pt idx="102">
                  <c:v>2001</c:v>
                </c:pt>
                <c:pt idx="103">
                  <c:v>2002</c:v>
                </c:pt>
                <c:pt idx="104">
                  <c:v>2003</c:v>
                </c:pt>
                <c:pt idx="105">
                  <c:v>2004</c:v>
                </c:pt>
                <c:pt idx="106">
                  <c:v>2005</c:v>
                </c:pt>
                <c:pt idx="107">
                  <c:v>2006</c:v>
                </c:pt>
                <c:pt idx="108">
                  <c:v>2007</c:v>
                </c:pt>
                <c:pt idx="109">
                  <c:v>2008</c:v>
                </c:pt>
                <c:pt idx="110">
                  <c:v>2009</c:v>
                </c:pt>
                <c:pt idx="111">
                  <c:v>2010</c:v>
                </c:pt>
                <c:pt idx="112">
                  <c:v>2011</c:v>
                </c:pt>
                <c:pt idx="113">
                  <c:v>2012</c:v>
                </c:pt>
                <c:pt idx="114">
                  <c:v>2013</c:v>
                </c:pt>
                <c:pt idx="115">
                  <c:v>2014</c:v>
                </c:pt>
                <c:pt idx="116">
                  <c:v>2015</c:v>
                </c:pt>
                <c:pt idx="117">
                  <c:v>2016</c:v>
                </c:pt>
                <c:pt idx="118">
                  <c:v>2017</c:v>
                </c:pt>
                <c:pt idx="119">
                  <c:v>2018</c:v>
                </c:pt>
                <c:pt idx="120">
                  <c:v>2019</c:v>
                </c:pt>
                <c:pt idx="121">
                  <c:v>2020</c:v>
                </c:pt>
                <c:pt idx="122">
                  <c:v>2021</c:v>
                </c:pt>
                <c:pt idx="123">
                  <c:v>2022</c:v>
                </c:pt>
              </c:numCache>
            </c:numRef>
          </c:cat>
          <c:val>
            <c:numRef>
              <c:f>Лист1!$E$1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967664"/>
        <c:axId val="267968224"/>
      </c:lineChart>
      <c:catAx>
        <c:axId val="26796766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68224"/>
        <c:crosses val="autoZero"/>
        <c:auto val="1"/>
        <c:lblAlgn val="ctr"/>
        <c:lblOffset val="100"/>
        <c:noMultiLvlLbl val="0"/>
      </c:catAx>
      <c:valAx>
        <c:axId val="267968224"/>
        <c:scaling>
          <c:orientation val="minMax"/>
          <c:max val="2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796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21401832967601E-2"/>
          <c:y val="1.6218660428952657E-2"/>
          <c:w val="0.92635127576266085"/>
          <c:h val="0.87757305702895927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Лист2!$B$5</c:f>
              <c:strCache>
                <c:ptCount val="1"/>
                <c:pt idx="0">
                  <c:v>  Изменение экономически активного населения земли.
 1991 год взят за 1.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1.366120218579235E-3"/>
                  <c:y val="3.9748953974895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6.8306010928961746E-3"/>
                  <c:y val="-4.8117154811715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1.5027322404371785E-2"/>
                  <c:y val="-3.3472803347280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Лист2!$C$4:$AI$4</c:f>
              <c:numCache>
                <c:formatCode>General</c:formatCode>
                <c:ptCount val="3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cat>
          <c:val>
            <c:numRef>
              <c:f>Лист2!$C$5:$AI$5</c:f>
              <c:numCache>
                <c:formatCode>#,##0.00</c:formatCode>
                <c:ptCount val="33"/>
                <c:pt idx="0">
                  <c:v>1</c:v>
                </c:pt>
                <c:pt idx="1">
                  <c:v>1.0169356745788116</c:v>
                </c:pt>
                <c:pt idx="2">
                  <c:v>1.0318001366271368</c:v>
                </c:pt>
                <c:pt idx="3">
                  <c:v>1.050249552831225</c:v>
                </c:pt>
                <c:pt idx="4">
                  <c:v>1.0693123753795948</c:v>
                </c:pt>
                <c:pt idx="5">
                  <c:v>1.0889145817884143</c:v>
                </c:pt>
                <c:pt idx="6">
                  <c:v>1.110672577173337</c:v>
                </c:pt>
                <c:pt idx="7">
                  <c:v>1.131963476313234</c:v>
                </c:pt>
                <c:pt idx="8">
                  <c:v>1.1555082598766504</c:v>
                </c:pt>
                <c:pt idx="9">
                  <c:v>1.1767117549802575</c:v>
                </c:pt>
                <c:pt idx="10">
                  <c:v>1.1929429698984795</c:v>
                </c:pt>
                <c:pt idx="11">
                  <c:v>1.2095368603674248</c:v>
                </c:pt>
                <c:pt idx="12">
                  <c:v>1.2269573007336472</c:v>
                </c:pt>
                <c:pt idx="13">
                  <c:v>1.2452511148334617</c:v>
                </c:pt>
                <c:pt idx="14">
                  <c:v>1.2637948603730078</c:v>
                </c:pt>
                <c:pt idx="15">
                  <c:v>1.283087329845001</c:v>
                </c:pt>
                <c:pt idx="16">
                  <c:v>1.3024014656285141</c:v>
                </c:pt>
                <c:pt idx="17">
                  <c:v>1.3189843094656908</c:v>
                </c:pt>
                <c:pt idx="18">
                  <c:v>1.3346618904629781</c:v>
                </c:pt>
                <c:pt idx="19">
                  <c:v>1.3486397265135401</c:v>
                </c:pt>
                <c:pt idx="20">
                  <c:v>1.3638232686176832</c:v>
                </c:pt>
                <c:pt idx="21">
                  <c:v>1.3786062678775071</c:v>
                </c:pt>
                <c:pt idx="22">
                  <c:v>1.3928054519181674</c:v>
                </c:pt>
                <c:pt idx="23">
                  <c:v>1.4075117866600972</c:v>
                </c:pt>
                <c:pt idx="24">
                  <c:v>1.4238376217050404</c:v>
                </c:pt>
                <c:pt idx="25">
                  <c:v>1.4394868542051626</c:v>
                </c:pt>
                <c:pt idx="26">
                  <c:v>1.4541124993111372</c:v>
                </c:pt>
                <c:pt idx="27">
                  <c:v>1.4691890057472548</c:v>
                </c:pt>
                <c:pt idx="28">
                  <c:v>1.4850464748588796</c:v>
                </c:pt>
                <c:pt idx="29">
                  <c:v>1.4717004066665131</c:v>
                </c:pt>
                <c:pt idx="30">
                  <c:v>1.504388765851421</c:v>
                </c:pt>
                <c:pt idx="31">
                  <c:v>1.5260738508035909</c:v>
                </c:pt>
                <c:pt idx="32">
                  <c:v>1.5568882724845263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Лист2!$B$6</c:f>
              <c:strCache>
                <c:ptCount val="1"/>
                <c:pt idx="0">
                  <c:v>  Изменение среднего среди стран планеты подушевого ВВП.
 1991 год взят за 1.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3661202185792375E-2"/>
                  <c:y val="-4.184100418410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3.6885245901639344E-2"/>
                  <c:y val="-4.8117154811715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1.7759562841529953E-2"/>
                  <c:y val="4.393305439330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2"/>
              <c:layout>
                <c:manualLayout>
                  <c:x val="-2.5956284153005466E-2"/>
                  <c:y val="-1.0460251046025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Лист2!$C$4:$AI$4</c:f>
              <c:numCache>
                <c:formatCode>General</c:formatCode>
                <c:ptCount val="3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cat>
          <c:val>
            <c:numRef>
              <c:f>Лист2!$C$6:$AI$6</c:f>
              <c:numCache>
                <c:formatCode>#,##0.00</c:formatCode>
                <c:ptCount val="33"/>
                <c:pt idx="0">
                  <c:v>1</c:v>
                </c:pt>
                <c:pt idx="1">
                  <c:v>1.0505768898900707</c:v>
                </c:pt>
                <c:pt idx="2">
                  <c:v>1.0512124290819302</c:v>
                </c:pt>
                <c:pt idx="3">
                  <c:v>1.1142942996390872</c:v>
                </c:pt>
                <c:pt idx="4">
                  <c:v>1.2236695403576725</c:v>
                </c:pt>
                <c:pt idx="5">
                  <c:v>1.2333313972033308</c:v>
                </c:pt>
                <c:pt idx="6">
                  <c:v>1.2113643843411843</c:v>
                </c:pt>
                <c:pt idx="7">
                  <c:v>1.191884822288751</c:v>
                </c:pt>
                <c:pt idx="8">
                  <c:v>1.2140627025741717</c:v>
                </c:pt>
                <c:pt idx="9">
                  <c:v>1.2381640440874608</c:v>
                </c:pt>
                <c:pt idx="10">
                  <c:v>1.2140935132522519</c:v>
                </c:pt>
                <c:pt idx="11">
                  <c:v>1.2443686485332768</c:v>
                </c:pt>
                <c:pt idx="12">
                  <c:v>1.3775475616715633</c:v>
                </c:pt>
                <c:pt idx="13">
                  <c:v>1.5324244413085182</c:v>
                </c:pt>
                <c:pt idx="14">
                  <c:v>1.6385275152926124</c:v>
                </c:pt>
                <c:pt idx="15">
                  <c:v>1.7533170906154847</c:v>
                </c:pt>
                <c:pt idx="16">
                  <c:v>1.9510215235944908</c:v>
                </c:pt>
                <c:pt idx="17">
                  <c:v>2.1166115569292137</c:v>
                </c:pt>
                <c:pt idx="18">
                  <c:v>1.9815363736044522</c:v>
                </c:pt>
                <c:pt idx="19">
                  <c:v>2.1441534131238544</c:v>
                </c:pt>
                <c:pt idx="20">
                  <c:v>2.3558648979637731</c:v>
                </c:pt>
                <c:pt idx="21">
                  <c:v>2.3774760432197524</c:v>
                </c:pt>
                <c:pt idx="22">
                  <c:v>2.4154216311311547</c:v>
                </c:pt>
                <c:pt idx="23">
                  <c:v>2.4521103936701487</c:v>
                </c:pt>
                <c:pt idx="24">
                  <c:v>2.2855343557124761</c:v>
                </c:pt>
                <c:pt idx="25">
                  <c:v>2.2959267389350306</c:v>
                </c:pt>
                <c:pt idx="26">
                  <c:v>2.4183810181253662</c:v>
                </c:pt>
                <c:pt idx="27">
                  <c:v>2.5439526537705928</c:v>
                </c:pt>
                <c:pt idx="28">
                  <c:v>2.5543094869724672</c:v>
                </c:pt>
                <c:pt idx="29">
                  <c:v>2.4600780657414756</c:v>
                </c:pt>
                <c:pt idx="30">
                  <c:v>2.7836919057796305</c:v>
                </c:pt>
                <c:pt idx="31">
                  <c:v>2.8703568600291072</c:v>
                </c:pt>
                <c:pt idx="32">
                  <c:v>2.9677719761267505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7971024"/>
        <c:axId val="267971584"/>
      </c:lineChart>
      <c:catAx>
        <c:axId val="2679710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971584"/>
        <c:crossesAt val="0"/>
        <c:auto val="1"/>
        <c:lblAlgn val="ctr"/>
        <c:lblOffset val="100"/>
        <c:noMultiLvlLbl val="0"/>
      </c:catAx>
      <c:valAx>
        <c:axId val="267971584"/>
        <c:scaling>
          <c:orientation val="minMax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</c:majorGridlines>
        <c:numFmt formatCode="#,##0.00" sourceLinked="1"/>
        <c:majorTickMark val="cross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7971024"/>
        <c:crosses val="autoZero"/>
        <c:crossBetween val="midCat"/>
      </c:valAx>
      <c:spPr>
        <a:solidFill>
          <a:srgbClr val="92D050">
            <a:alpha val="10000"/>
          </a:srgb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464480874316942E-2"/>
          <c:y val="5.8838665041346806E-2"/>
          <c:w val="0.6732240437158471"/>
          <c:h val="0.17337890818041055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987522051546842E-2"/>
          <c:y val="1.6218660428952657E-2"/>
          <c:w val="0.91998515554408156"/>
          <c:h val="0.75783546931110601"/>
        </c:manualLayout>
      </c:layout>
      <c:lineChart>
        <c:grouping val="standard"/>
        <c:varyColors val="0"/>
        <c:ser>
          <c:idx val="0"/>
          <c:order val="0"/>
          <c:tx>
            <c:strRef>
              <c:f>Лист2!$B$12</c:f>
              <c:strCache>
                <c:ptCount val="1"/>
                <c:pt idx="0">
                  <c:v>Среднегодовой темп прироста мирового ВВП (в %). Значение 1992 года вято за 1.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Лист2!$D$7:$AI$7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Лист2!$D$12:$AI$12</c:f>
              <c:numCache>
                <c:formatCode>#,##0.00</c:formatCode>
                <c:ptCount val="32"/>
                <c:pt idx="0">
                  <c:v>1</c:v>
                </c:pt>
                <c:pt idx="1">
                  <c:v>0.91005849742787337</c:v>
                </c:pt>
                <c:pt idx="2">
                  <c:v>1.6527041201531836</c:v>
                </c:pt>
                <c:pt idx="3">
                  <c:v>1.5316804435485463</c:v>
                </c:pt>
                <c:pt idx="4">
                  <c:v>1.7713566726316166</c:v>
                </c:pt>
                <c:pt idx="5">
                  <c:v>1.9548475399474352</c:v>
                </c:pt>
                <c:pt idx="6">
                  <c:v>1.4058575107960016</c:v>
                </c:pt>
                <c:pt idx="7">
                  <c:v>1.7747129739563021</c:v>
                </c:pt>
                <c:pt idx="8">
                  <c:v>2.2414220669592435</c:v>
                </c:pt>
                <c:pt idx="9">
                  <c:v>1.0055799694573875</c:v>
                </c:pt>
                <c:pt idx="10">
                  <c:v>1.1454305676554244</c:v>
                </c:pt>
                <c:pt idx="11">
                  <c:v>1.5297469847926173</c:v>
                </c:pt>
                <c:pt idx="12">
                  <c:v>2.2122734763738281</c:v>
                </c:pt>
                <c:pt idx="13">
                  <c:v>1.9880371088064244</c:v>
                </c:pt>
                <c:pt idx="14">
                  <c:v>2.2056589594859264</c:v>
                </c:pt>
                <c:pt idx="15">
                  <c:v>2.1624438986867847</c:v>
                </c:pt>
                <c:pt idx="16">
                  <c:v>1.0167195194670173</c:v>
                </c:pt>
                <c:pt idx="17">
                  <c:v>-0.66377060529434562</c:v>
                </c:pt>
                <c:pt idx="18">
                  <c:v>2.2337638103338566</c:v>
                </c:pt>
                <c:pt idx="19">
                  <c:v>1.6497155657592504</c:v>
                </c:pt>
                <c:pt idx="20">
                  <c:v>1.3311117403722326</c:v>
                </c:pt>
                <c:pt idx="21">
                  <c:v>1.4205517577851681</c:v>
                </c:pt>
                <c:pt idx="22">
                  <c:v>1.5484414961120281</c:v>
                </c:pt>
                <c:pt idx="23">
                  <c:v>1.5471120098453821</c:v>
                </c:pt>
                <c:pt idx="24">
                  <c:v>1.3913266921996321</c:v>
                </c:pt>
                <c:pt idx="25">
                  <c:v>1.706659460030912</c:v>
                </c:pt>
                <c:pt idx="26">
                  <c:v>1.6229697219654409</c:v>
                </c:pt>
                <c:pt idx="27">
                  <c:v>1.3232028039364907</c:v>
                </c:pt>
                <c:pt idx="28">
                  <c:v>-1.4232635645980798</c:v>
                </c:pt>
                <c:pt idx="29">
                  <c:v>3.139970916785416</c:v>
                </c:pt>
                <c:pt idx="30">
                  <c:v>1.6011258531605546</c:v>
                </c:pt>
                <c:pt idx="31">
                  <c:v>1.4011038449571132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Лист2!$B$13</c:f>
              <c:strCache>
                <c:ptCount val="1"/>
                <c:pt idx="0">
                  <c:v>Среднегодовой темп прироста  в мире экономически активного населения  (в %).  Значение 1992 года вято за 1.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8688524590163945E-2"/>
                  <c:y val="5.230125523012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688524590163984E-2"/>
                  <c:y val="5.2301255230125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0054644808743168E-2"/>
                  <c:y val="5.4393305439330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5519125683060211E-2"/>
                  <c:y val="3.7656903765690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5.4644808743169397E-2"/>
                  <c:y val="-4.184100418410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2.4590163934426229E-2"/>
                  <c:y val="-4.184100418410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2.5956284153005466E-2"/>
                  <c:y val="5.648535564853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Лист2!$D$7:$AI$7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Лист2!$D$13:$AI$13</c:f>
              <c:numCache>
                <c:formatCode>#,##0.00</c:formatCode>
                <c:ptCount val="32"/>
                <c:pt idx="0">
                  <c:v>1</c:v>
                </c:pt>
                <c:pt idx="1">
                  <c:v>0.86308429398381414</c:v>
                </c:pt>
                <c:pt idx="2">
                  <c:v>1.0558070246744375</c:v>
                </c:pt>
                <c:pt idx="3">
                  <c:v>1.071746810603156</c:v>
                </c:pt>
                <c:pt idx="4">
                  <c:v>1.0824251259968019</c:v>
                </c:pt>
                <c:pt idx="5">
                  <c:v>1.1798385079241756</c:v>
                </c:pt>
                <c:pt idx="6">
                  <c:v>1.1318932066187335</c:v>
                </c:pt>
                <c:pt idx="7">
                  <c:v>1.2281736859355148</c:v>
                </c:pt>
                <c:pt idx="8">
                  <c:v>1.0835074453663951</c:v>
                </c:pt>
                <c:pt idx="9">
                  <c:v>0.81447627142253232</c:v>
                </c:pt>
                <c:pt idx="10">
                  <c:v>0.82134579277168318</c:v>
                </c:pt>
                <c:pt idx="11">
                  <c:v>0.85042794222916451</c:v>
                </c:pt>
                <c:pt idx="12">
                  <c:v>0.88038434699532786</c:v>
                </c:pt>
                <c:pt idx="13">
                  <c:v>0.8793019168677636</c:v>
                </c:pt>
                <c:pt idx="14">
                  <c:v>0.9013817002018143</c:v>
                </c:pt>
                <c:pt idx="15">
                  <c:v>0.88882561858790754</c:v>
                </c:pt>
                <c:pt idx="16">
                  <c:v>0.75181612215925464</c:v>
                </c:pt>
                <c:pt idx="17">
                  <c:v>0.70183807294618472</c:v>
                </c:pt>
                <c:pt idx="18">
                  <c:v>0.61839530295941625</c:v>
                </c:pt>
                <c:pt idx="19">
                  <c:v>0.66477495547154275</c:v>
                </c:pt>
                <c:pt idx="20">
                  <c:v>0.64003239955691726</c:v>
                </c:pt>
                <c:pt idx="21">
                  <c:v>0.60816390310626345</c:v>
                </c:pt>
                <c:pt idx="22">
                  <c:v>0.62346415410538236</c:v>
                </c:pt>
                <c:pt idx="23">
                  <c:v>0.68489006071134795</c:v>
                </c:pt>
                <c:pt idx="24">
                  <c:v>0.64897815558728944</c:v>
                </c:pt>
                <c:pt idx="25">
                  <c:v>0.59993586822814959</c:v>
                </c:pt>
                <c:pt idx="26">
                  <c:v>0.6122097048074634</c:v>
                </c:pt>
                <c:pt idx="27">
                  <c:v>0.63731436021811783</c:v>
                </c:pt>
                <c:pt idx="28">
                  <c:v>-0.53065320829978024</c:v>
                </c:pt>
                <c:pt idx="29">
                  <c:v>1.3115088075009931</c:v>
                </c:pt>
                <c:pt idx="30">
                  <c:v>0.85113518893578999</c:v>
                </c:pt>
                <c:pt idx="31">
                  <c:v>1.1922737176513545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Лист2!$B$14</c:f>
              <c:strCache>
                <c:ptCount val="1"/>
                <c:pt idx="0">
                  <c:v>Отношение среднегодовых темпов прироста мирового ВВП к среднегодовым темпам прироста в мире экономически активного населения.  Значение 1992 года вято за 1.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7759562841530054E-2"/>
                  <c:y val="3.9748953974895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8.1967213114754103E-3"/>
                  <c:y val="-2.3012552301255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1420765027322453E-2"/>
                  <c:y val="-5.857740585774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3661202185792349E-2"/>
                  <c:y val="-5.6485355648535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1.092896174863388E-2"/>
                  <c:y val="-8.3682008368200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1.5027322404371685E-2"/>
                  <c:y val="-3.347280334728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1"/>
              <c:layout>
                <c:manualLayout>
                  <c:x val="0"/>
                  <c:y val="-0.110878661087866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Лист2!$D$7:$AI$7</c:f>
              <c:numCache>
                <c:formatCode>General</c:formatCode>
                <c:ptCount val="32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  <c:pt idx="24">
                  <c:v>2016</c:v>
                </c:pt>
                <c:pt idx="25">
                  <c:v>2017</c:v>
                </c:pt>
                <c:pt idx="26">
                  <c:v>2018</c:v>
                </c:pt>
                <c:pt idx="27">
                  <c:v>2019</c:v>
                </c:pt>
                <c:pt idx="28">
                  <c:v>2020</c:v>
                </c:pt>
                <c:pt idx="29">
                  <c:v>2021</c:v>
                </c:pt>
                <c:pt idx="30">
                  <c:v>2022</c:v>
                </c:pt>
                <c:pt idx="31">
                  <c:v>2023</c:v>
                </c:pt>
              </c:numCache>
            </c:numRef>
          </c:cat>
          <c:val>
            <c:numRef>
              <c:f>Лист2!$D$14:$AI$14</c:f>
              <c:numCache>
                <c:formatCode>#,##0.00</c:formatCode>
                <c:ptCount val="32"/>
                <c:pt idx="0">
                  <c:v>1</c:v>
                </c:pt>
                <c:pt idx="1">
                  <c:v>1.0544259741157338</c:v>
                </c:pt>
                <c:pt idx="2">
                  <c:v>1.5653467741065672</c:v>
                </c:pt>
                <c:pt idx="3">
                  <c:v>1.4291439250344484</c:v>
                </c:pt>
                <c:pt idx="4">
                  <c:v>1.6364703941996726</c:v>
                </c:pt>
                <c:pt idx="5">
                  <c:v>1.6568772139729711</c:v>
                </c:pt>
                <c:pt idx="6">
                  <c:v>1.2420407707858523</c:v>
                </c:pt>
                <c:pt idx="7">
                  <c:v>1.4450016266261898</c:v>
                </c:pt>
                <c:pt idx="8">
                  <c:v>2.0686725103225219</c:v>
                </c:pt>
                <c:pt idx="9">
                  <c:v>1.234633843538598</c:v>
                </c:pt>
                <c:pt idx="10">
                  <c:v>1.3945777499999077</c:v>
                </c:pt>
                <c:pt idx="11">
                  <c:v>1.7987967102571953</c:v>
                </c:pt>
                <c:pt idx="12">
                  <c:v>2.5128496251939478</c:v>
                </c:pt>
                <c:pt idx="13">
                  <c:v>2.2609266176607243</c:v>
                </c:pt>
                <c:pt idx="14">
                  <c:v>2.4469755254539689</c:v>
                </c:pt>
                <c:pt idx="15">
                  <c:v>2.432922559233043</c:v>
                </c:pt>
                <c:pt idx="16">
                  <c:v>1.3523513123753541</c:v>
                </c:pt>
                <c:pt idx="17">
                  <c:v>-0.94576032689130263</c:v>
                </c:pt>
                <c:pt idx="18">
                  <c:v>3.612194011894772</c:v>
                </c:pt>
                <c:pt idx="19">
                  <c:v>2.481615097231006</c:v>
                </c:pt>
                <c:pt idx="20">
                  <c:v>2.0797568080830544</c:v>
                </c:pt>
                <c:pt idx="21">
                  <c:v>2.335804131961047</c:v>
                </c:pt>
                <c:pt idx="22">
                  <c:v>2.4836095001065601</c:v>
                </c:pt>
                <c:pt idx="23">
                  <c:v>2.2589202247124218</c:v>
                </c:pt>
                <c:pt idx="24">
                  <c:v>2.143872918096231</c:v>
                </c:pt>
                <c:pt idx="25">
                  <c:v>2.8447364967048219</c:v>
                </c:pt>
                <c:pt idx="26">
                  <c:v>2.6510029312192231</c:v>
                </c:pt>
                <c:pt idx="27">
                  <c:v>2.0762168351010177</c:v>
                </c:pt>
                <c:pt idx="28">
                  <c:v>2.6820973515984847</c:v>
                </c:pt>
                <c:pt idx="29">
                  <c:v>2.3941668548673003</c:v>
                </c:pt>
                <c:pt idx="30">
                  <c:v>1.8811651474103772</c:v>
                </c:pt>
                <c:pt idx="31">
                  <c:v>1.1751528396659874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8566080"/>
        <c:axId val="268566640"/>
      </c:lineChart>
      <c:catAx>
        <c:axId val="26856608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8566640"/>
        <c:crossesAt val="0"/>
        <c:auto val="1"/>
        <c:lblAlgn val="ctr"/>
        <c:lblOffset val="100"/>
        <c:noMultiLvlLbl val="0"/>
      </c:catAx>
      <c:valAx>
        <c:axId val="268566640"/>
        <c:scaling>
          <c:orientation val="minMax"/>
          <c:max val="3.7"/>
          <c:min val="-1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cross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68566080"/>
        <c:crosses val="autoZero"/>
        <c:crossBetween val="midCat"/>
      </c:valAx>
      <c:spPr>
        <a:solidFill>
          <a:schemeClr val="accent6">
            <a:lumMod val="20000"/>
            <a:lumOff val="80000"/>
            <a:alpha val="44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794372014973538E-2"/>
          <c:y val="0.79236484037821631"/>
          <c:w val="0.96973366034163766"/>
          <c:h val="0.19508285836655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0.03972</cdr:x>
      <cdr:y>0.71177</cdr:y>
    </cdr:from>
    <cdr:to>
      <cdr:x>1</cdr:x>
      <cdr:y>0.71177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68709" y="4309806"/>
          <a:ext cx="8914581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0.60459</cdr:x>
      <cdr:y>0.70365</cdr:y>
    </cdr:from>
    <cdr:to>
      <cdr:x>0.60459</cdr:x>
      <cdr:y>0.9567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>
          <a:off x="5612581" y="4260645"/>
          <a:ext cx="0" cy="1532194"/>
        </a:xfrm>
        <a:prstGeom xmlns:a="http://schemas.openxmlformats.org/drawingml/2006/main" prst="line">
          <a:avLst/>
        </a:prstGeom>
        <a:ln xmlns:a="http://schemas.openxmlformats.org/drawingml/2006/main" w="12700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0.07237</cdr:x>
      <cdr:y>0.31529</cdr:y>
    </cdr:from>
    <cdr:to>
      <cdr:x>0.12268</cdr:x>
      <cdr:y>0.47226</cdr:y>
    </cdr:to>
    <cdr:sp macro="" textlink="">
      <cdr:nvSpPr>
        <cdr:cNvPr id="6" name="Стрелка вверх 5"/>
        <cdr:cNvSpPr/>
      </cdr:nvSpPr>
      <cdr:spPr>
        <a:xfrm xmlns:a="http://schemas.openxmlformats.org/drawingml/2006/main">
          <a:off x="671871" y="1909096"/>
          <a:ext cx="467032" cy="950451"/>
        </a:xfrm>
        <a:prstGeom xmlns:a="http://schemas.openxmlformats.org/drawingml/2006/main" prst="upArrow">
          <a:avLst/>
        </a:prstGeom>
        <a:solidFill xmlns:a="http://schemas.openxmlformats.org/drawingml/2006/main">
          <a:schemeClr val="accent6">
            <a:lumMod val="60000"/>
            <a:lumOff val="4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0.4475</cdr:x>
      <cdr:y>0.75104</cdr:y>
    </cdr:from>
    <cdr:to>
      <cdr:x>0.51016</cdr:x>
      <cdr:y>0.90395</cdr:y>
    </cdr:to>
    <cdr:sp macro="" textlink="">
      <cdr:nvSpPr>
        <cdr:cNvPr id="7" name="Стрелка вниз 6"/>
        <cdr:cNvSpPr/>
      </cdr:nvSpPr>
      <cdr:spPr>
        <a:xfrm xmlns:a="http://schemas.openxmlformats.org/drawingml/2006/main">
          <a:off x="2709933" y="4761918"/>
          <a:ext cx="379453" cy="969513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0.81903</cdr:x>
      <cdr:y>0.65481</cdr:y>
    </cdr:from>
    <cdr:to>
      <cdr:x>0.88203</cdr:x>
      <cdr:y>0.74094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>
          <a:off x="4959818" y="4151772"/>
          <a:ext cx="381531" cy="546124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0.68518</cdr:x>
      <cdr:y>0.36615</cdr:y>
    </cdr:from>
    <cdr:to>
      <cdr:x>0.97027</cdr:x>
      <cdr:y>0.64033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49292" y="2321516"/>
          <a:ext cx="1726432" cy="1738422"/>
        </a:xfrm>
        <a:prstGeom xmlns:a="http://schemas.openxmlformats.org/drawingml/2006/main" prst="rect">
          <a:avLst/>
        </a:prstGeom>
        <a:ln xmlns:a="http://schemas.openxmlformats.org/drawingml/2006/main" w="12700">
          <a:solidFill>
            <a:schemeClr val="accent1"/>
          </a:solidFill>
          <a:prstDash val="sysDash"/>
        </a:ln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 marL="72000" algn="l">
            <a:lnSpc>
              <a:spcPts val="1800"/>
            </a:lnSpc>
          </a:pPr>
          <a:r>
            <a:rPr lang="ru-RU" dirty="0">
              <a:solidFill>
                <a:schemeClr val="tx1"/>
              </a:solidFill>
            </a:rPr>
            <a:t>Для продолжения развития необходимо</a:t>
          </a:r>
          <a:r>
            <a:rPr lang="ru-RU" dirty="0"/>
            <a:t>:</a:t>
          </a:r>
          <a:br>
            <a:rPr lang="ru-RU" dirty="0"/>
          </a:br>
          <a:r>
            <a:rPr lang="ru-RU" dirty="0"/>
            <a:t>1) Регулируемый приток мигрантов;</a:t>
          </a:r>
        </a:p>
        <a:p xmlns:a="http://schemas.openxmlformats.org/drawingml/2006/main">
          <a:pPr marL="72000" algn="l">
            <a:lnSpc>
              <a:spcPts val="1800"/>
            </a:lnSpc>
          </a:pPr>
          <a:r>
            <a:rPr lang="ru-RU" dirty="0"/>
            <a:t>2) Динамичная роботизация всех</a:t>
          </a:r>
          <a:br>
            <a:rPr lang="ru-RU" dirty="0"/>
          </a:br>
          <a:r>
            <a:rPr lang="ru-RU" dirty="0"/>
            <a:t> отраслей экономики</a:t>
          </a:r>
        </a:p>
      </cdr:txBody>
    </cdr:sp>
  </cdr:relSizeAnchor>
  <cdr:relSizeAnchor xmlns:cdr="http://schemas.openxmlformats.org/drawingml/2006/chartDrawing">
    <cdr:from>
      <cdr:x>0.15844</cdr:x>
      <cdr:y>0.5</cdr:y>
    </cdr:from>
    <cdr:to>
      <cdr:x>0.51678</cdr:x>
      <cdr:y>0.59878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959466" y="3170207"/>
          <a:ext cx="2170015" cy="62630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20000"/>
            <a:lumOff val="80000"/>
          </a:schemeClr>
        </a:solidFill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>
            <a:lnSpc>
              <a:spcPts val="1800"/>
            </a:lnSpc>
          </a:pPr>
          <a:r>
            <a:rPr lang="ru-RU" sz="1400" dirty="0"/>
            <a:t>Население страны и её уникальная</a:t>
          </a:r>
          <a:r>
            <a:rPr lang="ru-RU" sz="1400" baseline="0" dirty="0"/>
            <a:t> культура естественно растут и развиваются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0.08558</cdr:x>
      <cdr:y>0.70965</cdr:y>
    </cdr:from>
    <cdr:to>
      <cdr:x>0.41568</cdr:x>
      <cdr:y>0.9093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8233" y="4499488"/>
          <a:ext cx="1999001" cy="12658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 anchor="ctr" anchorCtr="0"/>
        <a:lstStyle xmlns:a="http://schemas.openxmlformats.org/drawingml/2006/main"/>
        <a:p xmlns:a="http://schemas.openxmlformats.org/drawingml/2006/main">
          <a:pPr>
            <a:lnSpc>
              <a:spcPts val="1900"/>
            </a:lnSpc>
          </a:pPr>
          <a:r>
            <a:rPr lang="ru-RU" dirty="0">
              <a:solidFill>
                <a:schemeClr val="tx1"/>
              </a:solidFill>
            </a:rPr>
            <a:t>Население стареет и не самовоспроизводится. Адаптация</a:t>
          </a:r>
          <a:r>
            <a:rPr lang="ru-RU" baseline="0" dirty="0">
              <a:solidFill>
                <a:schemeClr val="tx1"/>
              </a:solidFill>
            </a:rPr>
            <a:t> мигрантов становится проблемой и в социальном и в культурном смысле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0.61752</cdr:x>
      <cdr:y>0.15201</cdr:y>
    </cdr:from>
    <cdr:to>
      <cdr:x>0.74235</cdr:x>
      <cdr:y>0.29272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3739573" y="963838"/>
          <a:ext cx="755929" cy="892099"/>
        </a:xfrm>
        <a:prstGeom xmlns:a="http://schemas.openxmlformats.org/drawingml/2006/main" prst="ellipse">
          <a:avLst/>
        </a:prstGeom>
        <a:blipFill xmlns:a="http://schemas.openxmlformats.org/drawingml/2006/main">
          <a:blip xmlns:r="http://schemas.openxmlformats.org/officeDocument/2006/relationships" r:embed="rId1"/>
          <a:srcRect/>
          <a:stretch>
            <a:fillRect l="-6000" r="-6000"/>
          </a:stretch>
        </a:blipFill>
      </cdr:spPr>
      <cdr:style>
        <a:lnRef xmlns:a="http://schemas.openxmlformats.org/drawingml/2006/main" idx="2">
          <a:schemeClr val="lt1">
            <a:hueOff val="0"/>
            <a:satOff val="0"/>
            <a:lumOff val="0"/>
            <a:alphaOff val="0"/>
          </a:schemeClr>
        </a:lnRef>
        <a:fillRef xmlns:a="http://schemas.openxmlformats.org/drawingml/2006/main" idx="1">
          <a:scrgbClr r="0" g="0" b="0"/>
        </a:fillRef>
        <a:effectRef xmlns:a="http://schemas.openxmlformats.org/drawingml/2006/main" idx="0">
          <a:schemeClr val="accent1">
            <a:tint val="50000"/>
            <a:hueOff val="0"/>
            <a:satOff val="0"/>
            <a:lumOff val="0"/>
            <a:alphaOff val="0"/>
          </a:schemeClr>
        </a:effectRef>
        <a:fontRef xmlns:a="http://schemas.openxmlformats.org/drawingml/2006/main" idx="minor">
          <a:schemeClr val="lt1">
            <a:hueOff val="0"/>
            <a:satOff val="0"/>
            <a:lumOff val="0"/>
            <a:alphaOff val="0"/>
          </a:schemeClr>
        </a:fontRef>
      </cdr:style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0.23389</cdr:x>
      <cdr:y>0.84168</cdr:y>
    </cdr:from>
    <cdr:to>
      <cdr:x>0.37335</cdr:x>
      <cdr:y>0.92016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71290" y="5096387"/>
          <a:ext cx="1294581" cy="475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0.0385</cdr:x>
      <cdr:y>0.83059</cdr:y>
    </cdr:from>
    <cdr:to>
      <cdr:x>0.88414</cdr:x>
      <cdr:y>0.91927</cdr:y>
    </cdr:to>
    <cdr:grpSp>
      <cdr:nvGrpSpPr>
        <cdr:cNvPr id="15" name="Группа 14"/>
        <cdr:cNvGrpSpPr/>
      </cdr:nvGrpSpPr>
      <cdr:grpSpPr>
        <a:xfrm xmlns:a="http://schemas.openxmlformats.org/drawingml/2006/main">
          <a:off x="208902" y="5535469"/>
          <a:ext cx="4588455" cy="591008"/>
          <a:chOff x="1433872" y="4997920"/>
          <a:chExt cx="7570896" cy="536964"/>
        </a:xfrm>
      </cdr:grpSpPr>
      <cdr:grpSp>
        <cdr:nvGrpSpPr>
          <cdr:cNvPr id="14" name="Группа 13"/>
          <cdr:cNvGrpSpPr/>
        </cdr:nvGrpSpPr>
        <cdr:grpSpPr>
          <a:xfrm xmlns:a="http://schemas.openxmlformats.org/drawingml/2006/main">
            <a:off x="1433872" y="5055421"/>
            <a:ext cx="3161163" cy="442452"/>
            <a:chOff x="1433872" y="5055421"/>
            <a:chExt cx="3161163" cy="442452"/>
          </a:xfrm>
        </cdr:grpSpPr>
        <cdr:sp macro="" textlink="">
          <cdr:nvSpPr>
            <cdr:cNvPr id="5" name="TextBox 4"/>
            <cdr:cNvSpPr txBox="1"/>
          </cdr:nvSpPr>
          <cdr:spPr>
            <a:xfrm xmlns:a="http://schemas.openxmlformats.org/drawingml/2006/main">
              <a:off x="1433872" y="5055421"/>
              <a:ext cx="1851741" cy="442452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vertOverflow="clip" wrap="none" lIns="0" tIns="0" rIns="0" bIns="0" rtlCol="0" anchor="ctr" anchorCtr="0"/>
            <a:lstStyle xmlns:a="http://schemas.openxmlformats.org/drawingml/2006/main"/>
            <a:p xmlns:a="http://schemas.openxmlformats.org/drawingml/2006/main">
              <a:r>
                <a:rPr lang="ru-RU" sz="1050" dirty="0">
                  <a:solidFill>
                    <a:schemeClr val="tx1"/>
                  </a:solidFill>
                </a:rPr>
                <a:t>Результат бомбардировок </a:t>
              </a:r>
              <a:r>
                <a:rPr lang="ru-RU" sz="1050" baseline="0" dirty="0">
                  <a:solidFill>
                    <a:schemeClr val="tx1"/>
                  </a:solidFill>
                </a:rPr>
                <a:t>США</a:t>
              </a:r>
              <a:br>
                <a:rPr lang="ru-RU" sz="1050" baseline="0" dirty="0">
                  <a:solidFill>
                    <a:schemeClr val="tx1"/>
                  </a:solidFill>
                </a:rPr>
              </a:br>
              <a:r>
                <a:rPr lang="ru-RU" sz="1050" baseline="0" dirty="0">
                  <a:solidFill>
                    <a:schemeClr val="tx1"/>
                  </a:solidFill>
                </a:rPr>
                <a:t> в конце 2 мировой войны</a:t>
              </a:r>
              <a:endParaRPr lang="ru-RU" sz="1050" dirty="0">
                <a:solidFill>
                  <a:schemeClr val="tx1"/>
                </a:solidFill>
              </a:endParaRPr>
            </a:p>
          </cdr:txBody>
        </cdr:sp>
        <cdr:cxnSp macro="">
          <cdr:nvCxnSpPr>
            <cdr:cNvPr id="8" name="Прямая со стрелкой 7"/>
            <cdr:cNvCxnSpPr/>
          </cdr:nvCxnSpPr>
          <cdr:spPr>
            <a:xfrm xmlns:a="http://schemas.openxmlformats.org/drawingml/2006/main">
              <a:off x="4137013" y="5352779"/>
              <a:ext cx="458022" cy="134633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rgbClr val="7030A0"/>
              </a:solidFill>
              <a:tailEnd type="triangle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  <cdr:grpSp>
        <cdr:nvGrpSpPr>
          <cdr:cNvPr id="13" name="Группа 12"/>
          <cdr:cNvGrpSpPr/>
        </cdr:nvGrpSpPr>
        <cdr:grpSpPr>
          <a:xfrm xmlns:a="http://schemas.openxmlformats.org/drawingml/2006/main">
            <a:off x="4891548" y="4997920"/>
            <a:ext cx="4113220" cy="536964"/>
            <a:chOff x="4891548" y="4997920"/>
            <a:chExt cx="4113220" cy="536964"/>
          </a:xfrm>
        </cdr:grpSpPr>
        <cdr:sp macro="" textlink="">
          <cdr:nvSpPr>
            <cdr:cNvPr id="6" name="TextBox 1"/>
            <cdr:cNvSpPr txBox="1"/>
          </cdr:nvSpPr>
          <cdr:spPr>
            <a:xfrm xmlns:a="http://schemas.openxmlformats.org/drawingml/2006/main">
              <a:off x="4891548" y="4997920"/>
              <a:ext cx="3293807" cy="530945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none" lIns="0" tIns="0" rIns="0" bIns="0" rtlCol="0" anchor="ctr" anchorCtr="0"/>
            <a:lstStyle xmlns:a="http://schemas.openxmlformats.org/drawingml/2006/main"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r>
                <a:rPr lang="ru-RU" sz="900" dirty="0">
                  <a:solidFill>
                    <a:schemeClr val="tx1"/>
                  </a:solidFill>
                </a:rPr>
                <a:t>Мирное время. Действие законов мир-системы. Плюс</a:t>
              </a:r>
              <a:br>
                <a:rPr lang="ru-RU" sz="900" dirty="0">
                  <a:solidFill>
                    <a:schemeClr val="tx1"/>
                  </a:solidFill>
                </a:rPr>
              </a:br>
              <a:r>
                <a:rPr lang="ru-RU" sz="900" dirty="0">
                  <a:solidFill>
                    <a:schemeClr val="tx1"/>
                  </a:solidFill>
                </a:rPr>
                <a:t> результат многолетних ограничений на въезд  мигрантов</a:t>
              </a:r>
            </a:p>
          </cdr:txBody>
        </cdr:sp>
        <cdr:cxnSp macro="">
          <cdr:nvCxnSpPr>
            <cdr:cNvPr id="11" name="Прямая со стрелкой 10"/>
            <cdr:cNvCxnSpPr/>
          </cdr:nvCxnSpPr>
          <cdr:spPr>
            <a:xfrm xmlns:a="http://schemas.openxmlformats.org/drawingml/2006/main">
              <a:off x="8618674" y="5424110"/>
              <a:ext cx="386094" cy="110774"/>
            </a:xfrm>
            <a:prstGeom xmlns:a="http://schemas.openxmlformats.org/drawingml/2006/main" prst="straightConnector1">
              <a:avLst/>
            </a:prstGeom>
            <a:ln xmlns:a="http://schemas.openxmlformats.org/drawingml/2006/main" w="19050">
              <a:solidFill>
                <a:srgbClr val="C00000"/>
              </a:solidFill>
              <a:tailEnd type="triangle"/>
            </a:ln>
          </cdr:spPr>
          <cdr:style>
            <a:lnRef xmlns:a="http://schemas.openxmlformats.org/drawingml/2006/main" idx="1">
              <a:schemeClr val="accent1"/>
            </a:lnRef>
            <a:fillRef xmlns:a="http://schemas.openxmlformats.org/drawingml/2006/main" idx="0">
              <a:schemeClr val="accent1"/>
            </a:fillRef>
            <a:effectRef xmlns:a="http://schemas.openxmlformats.org/drawingml/2006/main" idx="0">
              <a:schemeClr val="accent1"/>
            </a:effectRef>
            <a:fontRef xmlns:a="http://schemas.openxmlformats.org/drawingml/2006/main" idx="minor">
              <a:schemeClr val="tx1"/>
            </a:fontRef>
          </cdr:style>
        </cdr:cxnSp>
      </cdr:grpSp>
    </cdr:grpSp>
  </cdr:relSizeAnchor>
  <cdr:relSizeAnchor xmlns:cdr="http://schemas.openxmlformats.org/drawingml/2006/chartDrawing">
    <cdr:from>
      <cdr:x>0.90101</cdr:x>
      <cdr:y>0.55862</cdr:y>
    </cdr:from>
    <cdr:to>
      <cdr:x>0.96135</cdr:x>
      <cdr:y>0.67531</cdr:y>
    </cdr:to>
    <cdr:sp macro="" textlink="">
      <cdr:nvSpPr>
        <cdr:cNvPr id="12" name="Стрелка вниз 11"/>
        <cdr:cNvSpPr/>
      </cdr:nvSpPr>
      <cdr:spPr>
        <a:xfrm xmlns:a="http://schemas.openxmlformats.org/drawingml/2006/main">
          <a:off x="4888918" y="3722915"/>
          <a:ext cx="327393" cy="777688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0.08559</cdr:x>
      <cdr:y>0.26203</cdr:y>
    </cdr:from>
    <cdr:to>
      <cdr:x>0.50392</cdr:x>
      <cdr:y>0.45659</cdr:y>
    </cdr:to>
    <cdr:sp macro="" textlink="">
      <cdr:nvSpPr>
        <cdr:cNvPr id="3" name="Выноска 1 (с границей) 2"/>
        <cdr:cNvSpPr/>
      </cdr:nvSpPr>
      <cdr:spPr>
        <a:xfrm xmlns:a="http://schemas.openxmlformats.org/drawingml/2006/main">
          <a:off x="936691" y="1590679"/>
          <a:ext cx="4578284" cy="1181096"/>
        </a:xfrm>
        <a:prstGeom xmlns:a="http://schemas.openxmlformats.org/drawingml/2006/main" prst="accentCallout1">
          <a:avLst>
            <a:gd name="adj1" fmla="val 18750"/>
            <a:gd name="adj2" fmla="val -8333"/>
            <a:gd name="adj3" fmla="val 71371"/>
            <a:gd name="adj4" fmla="val -14484"/>
          </a:avLst>
        </a:prstGeom>
        <a:solidFill xmlns:a="http://schemas.openxmlformats.org/drawingml/2006/main">
          <a:schemeClr val="accent6">
            <a:lumMod val="20000"/>
            <a:lumOff val="8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lIns="0" tIns="0" rIns="0" bIns="0" anchor="ctr" anchorCtr="0"/>
        <a:lstStyle xmlns:a="http://schemas.openxmlformats.org/drawingml/2006/main"/>
        <a:p xmlns:a="http://schemas.openxmlformats.org/drawingml/2006/main">
          <a:pPr>
            <a:lnSpc>
              <a:spcPct val="130000"/>
            </a:lnSpc>
          </a:pPr>
          <a:r>
            <a: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Соотношение скоростей </a:t>
          </a:r>
          <a:r>
            <a: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первой половины 21 века:</a:t>
          </a:r>
          <a:endParaRPr lang="ru-RU" sz="1600" dirty="0">
            <a:solidFill>
              <a:schemeClr val="tx1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 xmlns:a="http://schemas.openxmlformats.org/drawingml/2006/main">
          <a:pPr>
            <a:lnSpc>
              <a:spcPct val="130000"/>
            </a:lnSpc>
          </a:pPr>
          <a:r>
            <a: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 1% прироста ЭАН</a:t>
          </a:r>
          <a:r>
            <a: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, 2,6 </a:t>
          </a:r>
          <a:r>
            <a:rPr lang="ru-RU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— 3% прироста подушевого </a:t>
          </a:r>
          <a:r>
            <a:rPr lang="ru-RU" sz="16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ВВП до 2045 года будет соблюдаться</a:t>
          </a:r>
          <a:endParaRPr lang="ru-RU" sz="1600" dirty="0">
            <a:solidFill>
              <a:schemeClr val="tx1"/>
            </a:solidFill>
            <a:effectLst/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0.30146</cdr:x>
      <cdr:y>0.04742</cdr:y>
    </cdr:from>
    <cdr:to>
      <cdr:x>0.30146</cdr:x>
      <cdr:y>0.54672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2802467" y="287867"/>
          <a:ext cx="0" cy="3031066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F6277-5BE7-43E8-BB40-1A046B4AC559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B2471-6321-466E-A83F-5CBA47A5D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37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E700-D88B-4BA8-9E92-91578F8E43EE}" type="datetimeFigureOut">
              <a:rPr lang="ru-RU" smtClean="0"/>
              <a:t>23.08.2025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DA8DB-730F-424E-A50B-D2FE0AEA92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9800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Австро-Венгрия . . . . . . . . . . 0,87 Бельгия . . . . . . . . . . . . . . 1,03 Европейская Россия . . . . . . . . 1,37 Нидерланды . . . . . . . . . . . . 1,38 Италия . . . . . . . . . . . . . . 0,63 Англия с Шотландией и Ирландией . . 0,87 Румыния . . . . . . . . . . . . . . 1,50 Сербия . . . . . . . . . . . . . . 1,60 САСШ . . . . . . . . . . . . . . . 1,90 Франция . . . . . . . . . . . . . . 0,18</a:t>
            </a:r>
          </a:p>
          <a:p>
            <a:endParaRPr lang="ru-RU" dirty="0" smtClean="0"/>
          </a:p>
          <a:p>
            <a:r>
              <a:rPr lang="ru-RU" dirty="0" smtClean="0"/>
              <a:t>Уругвай . . . . . . . . . . . . . . 3,77 Британские малайские государства . . 4,18 Южная Нигерия . . . . . . . . . . . 5,55 Северное Борнео . . . . . . . . . . 6,36 Гонконг . . . . . . . . . . . . . . 7,84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03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44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Отношение среднегодовых</a:t>
            </a:r>
            <a:r>
              <a:rPr lang="ru-RU" baseline="0" dirty="0" smtClean="0"/>
              <a:t> темпов прироста мирового ВВП к среднегодовым темпам прироста экономически активного населения Мировая социально-экономическая система поддерживает в неком стабильном диапазоне. Исходя из этого мы можем классифицировать экономические и иные кризисы на системные </a:t>
            </a:r>
            <a:r>
              <a:rPr lang="ru-RU" baseline="0" smtClean="0"/>
              <a:t>и несистемные.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443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324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49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977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3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Розы Люксембург в её двухтомнике «Накопление капитала» (1913 г.) читаем на страницах 309 – 310 обсуждение среднегодовых темпов прироста населения европейских капиталистических стран. Германия в среднем 1816 – 1864 </a:t>
            </a:r>
            <a:r>
              <a:rPr lang="ru-RU" dirty="0" err="1" smtClean="0"/>
              <a:t>гг</a:t>
            </a:r>
            <a:r>
              <a:rPr lang="ru-RU" dirty="0" smtClean="0"/>
              <a:t> – 0,96%, 1864 – 1910 – 1,09%.. «Или если мы обратимся лишь к периоду крупнокапиталистического развития Германии, то окажется, что ежегодный прирост населения составлял с 1871 г. по 1888 г. 1,08%, с 1880 г. по 1890 г. — 0,89%, с 1890 г. по 1900 г. — 1,31% и с 1900 г. по 1910 г. — 1,41%.».. «страны. По последним демографическим переписям ежегодный прирост населения составляет (в%). Австро-Венгрия — 0,87 Бельгия — 1,03 Европейская Россия — 1,37 Нидерланды — 1,38 Италия — 0,63 Англия с Шотландией и Ирландией — 0,87». </a:t>
            </a:r>
            <a:r>
              <a:rPr lang="ru-RU" smtClean="0"/>
              <a:t>«Уругвай — 3,77 Британские малайские государства — 4,18 Южная Нигерия — 5,55 Северное Борнео — 6,36 Гонконг — 7,84»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246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Две страны мира, которые к началу 21 века</a:t>
            </a:r>
            <a:r>
              <a:rPr lang="ru-RU" baseline="0" dirty="0" smtClean="0"/>
              <a:t> прошли точку невозврата рождаемости СКР</a:t>
            </a:r>
            <a:r>
              <a:rPr lang="en-US" baseline="0" dirty="0" smtClean="0"/>
              <a:t>&gt;1,3</a:t>
            </a:r>
            <a:r>
              <a:rPr lang="ru-RU" baseline="0" dirty="0" smtClean="0"/>
              <a:t>: Южная Корея и Япония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00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динамике рождаемости можно объективно судить: «Правильные или ложные мы выбрали пути экономического роста».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2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 нового обнаружили демографы после 2014 года. 1) Приезжающие</a:t>
            </a:r>
            <a:r>
              <a:rPr lang="ru-RU" baseline="0" dirty="0" smtClean="0"/>
              <a:t> в города мигранты, быстро переходят на сложившиеся в городе традиции иметь мало детей. Их СКР становится даже меньше, чем у местных. 2) Итогом расширение потока мигрантов становится местное молодёжное </a:t>
            </a:r>
            <a:r>
              <a:rPr lang="ru-RU" baseline="0" dirty="0" err="1" smtClean="0"/>
              <a:t>иждевенчество</a:t>
            </a:r>
            <a:r>
              <a:rPr lang="ru-RU" baseline="0" dirty="0" smtClean="0"/>
              <a:t> и безработица. И в следствии её стремительное падение рождаемости в странах, СКР.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160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Демонстрируемый закон обратной</a:t>
            </a:r>
            <a:r>
              <a:rPr lang="ru-RU" baseline="0" dirty="0" smtClean="0"/>
              <a:t> пропорциональности имеет две скрытые от глаз фундаментальные причины. 1) Подсознательную: постоянное стремления человека приобретать новые предметы и развлечения. 2) Общественную: в виде перераспределения общественно-необходимого времени за счёт ущемления времени, связанного с семьей и воспитанием детей. (Для раскрытия более полно этих </a:t>
            </a:r>
            <a:r>
              <a:rPr lang="ru-RU" baseline="0" dirty="0" err="1" smtClean="0"/>
              <a:t>веей</a:t>
            </a:r>
            <a:r>
              <a:rPr lang="ru-RU" baseline="0" dirty="0" smtClean="0"/>
              <a:t> требуется отдельный доклад).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74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3D859-49A9-4F6A-9F9C-27D175F355C5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9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CEB1-251E-4384-B02F-3AA651557FAA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97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67C0-EED7-4CB2-BB5A-11CA68E27617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15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E3A5-841F-4067-8125-073C1DD9614B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614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F09C-8C75-4E17-A5F1-C8BA27A5AAB7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18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A4C05-BE06-484C-A949-2DB8B29A6740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84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EB781-6430-450D-9B3A-8C15311988BB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491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20F-B954-4E75-BA57-6FFEC3350B93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8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563-F2C4-4447-AE73-1E2DEB02F3DD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56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61CD-23A0-463E-8283-5F8C999A94FB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09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57AE-06AC-48DF-A6CC-94B6D678DAE9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58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46771-5D1A-45A8-88B1-B89BC3547C0D}" type="datetime1">
              <a:rPr lang="ru-RU" smtClean="0"/>
              <a:t>23.08.2025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BE0D-94ED-405D-8B4C-B36BE760361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87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leninka.ru/article/n/reproduktivnye-orientatsii-naseleniya-ross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6708" y="1131217"/>
            <a:ext cx="10816935" cy="2297783"/>
          </a:xfrm>
        </p:spPr>
        <p:txBody>
          <a:bodyPr lIns="0" tIns="0" rIns="0" bIns="0" anchor="ctr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Неизбежность наступления в 21 веке системного общемирового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кризиса,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его причины, а также малая вероятность этого события в период до 2042 года.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7328" y="3429000"/>
            <a:ext cx="11135697" cy="3188615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следствие очередного спекулятивного общемирового капиталистического кризиса 2007 — 2010 года, в большинстве стран мира изменилась социально-экономическая структура в падение рождаемости, и повсеместно возросла скорость самого падения.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Промежуточные итоги:</a:t>
            </a:r>
            <a:b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впервые за последние 200 лет прирост населения на земле ≈ 0.</a:t>
            </a:r>
          </a:p>
          <a:p>
            <a:pPr>
              <a:lnSpc>
                <a:spcPct val="130000"/>
              </a:lnSpc>
            </a:pP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году 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впервые за всю историю США их население может сократиться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 году рождаемость в России критически приблизилась к точке невозврата.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63409" y="587207"/>
            <a:ext cx="9692896" cy="3626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«Перспективы экономики надо просчитывать не в деньгах, а в людях». О. В. Григорьев</a:t>
            </a:r>
            <a:endParaRPr lang="ru-RU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26" y="179109"/>
            <a:ext cx="1184030" cy="9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7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68" y="137039"/>
            <a:ext cx="11698664" cy="1126153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Чтобы ощутить какие демографически последствия имел мировой экономический кризис 2007 – 2010 гг., обычно приводят падение рождаемости в период с 2014 по 2024 годы, сравнивая это падение с периодами прошлых мировых войн.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0066" y="1370173"/>
            <a:ext cx="6272390" cy="4578136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768445" y="1370173"/>
            <a:ext cx="5176887" cy="4998915"/>
          </a:xfrm>
        </p:spPr>
        <p:txBody>
          <a:bodyPr wrap="none" lIns="0" tIns="0" rIns="0" bIns="0"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меньше в 2024 родилось детей в стране относительно 2014: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Китай: -50%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Таиланд: -35%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Южная Корея: -45%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Аргентина: -46%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Чили: -46%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США: -9%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исторического сравнения возьмём государства,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пережили войну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социоэкономический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кризис: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1914–1916 (Первая мировая война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 числа рождений составил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-49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1914–1917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(Первая мировая война)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-50%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1938–1943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(Вторая мировая война)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оценочно -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1958–1961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(Большой скачок):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-38%;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Иран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1985–1998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(Ирано-Иракская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война и её последствия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-46%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Спад количество родившихся в ряде стран мира в последние 10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глубине и интенсивности сравним с динамикой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эпохальных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кризисных явлений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9376" y="6197095"/>
            <a:ext cx="11161240" cy="332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Так что же в наблюдаемом демонстрирует общий закон развития капитализма, а что частные явления?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68608" y="6413155"/>
            <a:ext cx="376724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10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7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792" y="122548"/>
            <a:ext cx="11005008" cy="838986"/>
          </a:xfrm>
        </p:spPr>
        <p:txBody>
          <a:bodyPr wrap="none" lIns="0" tIns="0" rIns="0" bIns="0">
            <a:noAutofit/>
          </a:bodyPr>
          <a:lstStyle/>
          <a:p>
            <a:pPr algn="ctr">
              <a:lnSpc>
                <a:spcPct val="13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Сегодня та часть 21 века, когда миграция дает большому бизнесу возможность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не страдать о падение рождаемости на родине и в мире.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54" y="1696826"/>
            <a:ext cx="11347601" cy="455314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428322" y="1222439"/>
            <a:ext cx="4647414" cy="517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Замещение выбывающих по старости с рынка рабочей силы только за счёт мигрантов из других стран</a:t>
            </a:r>
            <a:endParaRPr lang="ru-RU" sz="1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672658" y="1739504"/>
            <a:ext cx="1178352" cy="570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348792" y="1435921"/>
            <a:ext cx="3139126" cy="51706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Ежегодный значительный прирост</a:t>
            </a:r>
            <a:br>
              <a:rPr lang="ru-RU" sz="1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местной рабочей силы</a:t>
            </a:r>
            <a:endParaRPr lang="ru-RU" sz="14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92751" y="2024535"/>
            <a:ext cx="235670" cy="215153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27883" y="6356514"/>
            <a:ext cx="505272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11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546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95" y="326608"/>
            <a:ext cx="10925667" cy="6340723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24592" y="6329278"/>
            <a:ext cx="505272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12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677" y="301658"/>
            <a:ext cx="5760563" cy="490195"/>
          </a:xfrm>
        </p:spPr>
        <p:txBody>
          <a:bodyPr lIns="0" tIns="0" rIns="0" bIns="0">
            <a:norm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это было во времена Великой депрессии в США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496600" y="6369270"/>
            <a:ext cx="411620" cy="352206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66533" y="2189455"/>
            <a:ext cx="5591503" cy="49019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Так же это было во времена Великого перелома в России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09835" y="5236714"/>
            <a:ext cx="40440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GB" sz="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cyberleninka.ru/article/n/reproduktivnye-orientatsii-naseleniya-rossi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637" y="2894028"/>
            <a:ext cx="5183297" cy="2309567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328776" y="1115612"/>
            <a:ext cx="6215017" cy="4351934"/>
            <a:chOff x="328776" y="1115612"/>
            <a:chExt cx="6215017" cy="435193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776" y="1115612"/>
              <a:ext cx="6215017" cy="4351934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>
              <a:off x="3935760" y="3717032"/>
              <a:ext cx="2408480" cy="576064"/>
              <a:chOff x="3935760" y="3717032"/>
              <a:chExt cx="2408480" cy="576064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3935760" y="3717032"/>
                <a:ext cx="216024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264120" y="4293096"/>
                <a:ext cx="1080120" cy="0"/>
              </a:xfrm>
              <a:prstGeom prst="line">
                <a:avLst/>
              </a:prstGeom>
              <a:ln w="12700"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/>
              <p:nvPr/>
            </p:nvCxnSpPr>
            <p:spPr>
              <a:xfrm>
                <a:off x="5663952" y="3717032"/>
                <a:ext cx="0" cy="57606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411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59362" y="6270445"/>
            <a:ext cx="361256" cy="365125"/>
          </a:xfrm>
        </p:spPr>
        <p:txBody>
          <a:bodyPr/>
          <a:lstStyle/>
          <a:p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78730" y="452488"/>
            <a:ext cx="10749454" cy="6000520"/>
            <a:chOff x="678730" y="452488"/>
            <a:chExt cx="10749454" cy="600052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8730" y="452488"/>
              <a:ext cx="10749454" cy="6000520"/>
            </a:xfrm>
            <a:prstGeom prst="rect">
              <a:avLst/>
            </a:prstGeom>
          </p:spPr>
        </p:pic>
        <p:grpSp>
          <p:nvGrpSpPr>
            <p:cNvPr id="16" name="Группа 15"/>
            <p:cNvGrpSpPr/>
            <p:nvPr/>
          </p:nvGrpSpPr>
          <p:grpSpPr>
            <a:xfrm>
              <a:off x="6600056" y="1556792"/>
              <a:ext cx="4608512" cy="504056"/>
              <a:chOff x="6600056" y="1556792"/>
              <a:chExt cx="4608512" cy="504056"/>
            </a:xfrm>
          </p:grpSpPr>
          <p:cxnSp>
            <p:nvCxnSpPr>
              <p:cNvPr id="12" name="Прямая со стрелкой 11"/>
              <p:cNvCxnSpPr/>
              <p:nvPr/>
            </p:nvCxnSpPr>
            <p:spPr>
              <a:xfrm>
                <a:off x="10920536" y="1556792"/>
                <a:ext cx="0" cy="50405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Группа 13"/>
              <p:cNvGrpSpPr/>
              <p:nvPr/>
            </p:nvGrpSpPr>
            <p:grpSpPr>
              <a:xfrm>
                <a:off x="6600056" y="1556792"/>
                <a:ext cx="4608512" cy="504056"/>
                <a:chOff x="6600056" y="1556792"/>
                <a:chExt cx="4608512" cy="504056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6600056" y="1556792"/>
                  <a:ext cx="4536504" cy="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Прямая соединительная линия 7"/>
                <p:cNvCxnSpPr/>
                <p:nvPr/>
              </p:nvCxnSpPr>
              <p:spPr>
                <a:xfrm>
                  <a:off x="9264352" y="2060848"/>
                  <a:ext cx="1944216" cy="0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9168545" y="1556792"/>
                  <a:ext cx="1944216" cy="0"/>
                </a:xfrm>
                <a:prstGeom prst="line">
                  <a:avLst/>
                </a:prstGeom>
                <a:ln w="952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943419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52" y="260648"/>
            <a:ext cx="1728192" cy="417300"/>
          </a:xfrm>
        </p:spPr>
        <p:txBody>
          <a:bodyPr lIns="0" tIns="0" rIns="0" bIns="0">
            <a:normAutofit fontScale="90000"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 комментариев.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991544" y="177572"/>
            <a:ext cx="9992412" cy="6491788"/>
            <a:chOff x="1991544" y="49957"/>
            <a:chExt cx="9992412" cy="64917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91544" y="49957"/>
              <a:ext cx="9992412" cy="6491788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3563332" y="410362"/>
              <a:ext cx="8059918" cy="4452114"/>
              <a:chOff x="3563332" y="477037"/>
              <a:chExt cx="8059918" cy="4452114"/>
            </a:xfrm>
          </p:grpSpPr>
          <p:sp>
            <p:nvSpPr>
              <p:cNvPr id="5" name="Стрелка вниз 4"/>
              <p:cNvSpPr/>
              <p:nvPr/>
            </p:nvSpPr>
            <p:spPr>
              <a:xfrm>
                <a:off x="3563332" y="477037"/>
                <a:ext cx="688157" cy="895547"/>
              </a:xfrm>
              <a:prstGeom prst="downArrow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трелка вниз 5"/>
              <p:cNvSpPr/>
              <p:nvPr/>
            </p:nvSpPr>
            <p:spPr>
              <a:xfrm>
                <a:off x="7099955" y="2717673"/>
                <a:ext cx="714866" cy="893189"/>
              </a:xfrm>
              <a:prstGeom prst="downArrow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трелка вниз 6"/>
              <p:cNvSpPr/>
              <p:nvPr/>
            </p:nvSpPr>
            <p:spPr>
              <a:xfrm>
                <a:off x="11333018" y="3962400"/>
                <a:ext cx="290232" cy="600570"/>
              </a:xfrm>
              <a:prstGeom prst="downArrow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Стрелка вниз 7"/>
              <p:cNvSpPr/>
              <p:nvPr/>
            </p:nvSpPr>
            <p:spPr>
              <a:xfrm>
                <a:off x="10977646" y="4429990"/>
                <a:ext cx="162431" cy="499161"/>
              </a:xfrm>
              <a:prstGeom prst="downArrow">
                <a:avLst>
                  <a:gd name="adj1" fmla="val 38626"/>
                  <a:gd name="adj2" fmla="val 61374"/>
                </a:avLst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263352" y="6309320"/>
            <a:ext cx="509736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90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073789"/>
              </p:ext>
            </p:extLst>
          </p:nvPr>
        </p:nvGraphicFramePr>
        <p:xfrm>
          <a:off x="581025" y="393700"/>
          <a:ext cx="10944225" cy="607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6796" y="4454951"/>
            <a:ext cx="3326945" cy="130631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23376" y="6381328"/>
            <a:ext cx="505272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4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635869"/>
              </p:ext>
            </p:extLst>
          </p:nvPr>
        </p:nvGraphicFramePr>
        <p:xfrm>
          <a:off x="556181" y="393700"/>
          <a:ext cx="11246178" cy="619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Выноска 1 (с границей) 2"/>
          <p:cNvSpPr/>
          <p:nvPr/>
        </p:nvSpPr>
        <p:spPr>
          <a:xfrm>
            <a:off x="7324627" y="4732255"/>
            <a:ext cx="2993016" cy="361947"/>
          </a:xfrm>
          <a:prstGeom prst="accentCallout1">
            <a:avLst>
              <a:gd name="adj1" fmla="val -22922"/>
              <a:gd name="adj2" fmla="val 99966"/>
              <a:gd name="adj3" fmla="val -248979"/>
              <a:gd name="adj4" fmla="val 1093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Системный административный кризис</a:t>
            </a:r>
            <a:endParaRPr 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62846" y="989494"/>
            <a:ext cx="2608118" cy="1099079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426036" y="914359"/>
            <a:ext cx="3557155" cy="1215777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332830" y="6381328"/>
            <a:ext cx="505272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7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333952"/>
            <a:ext cx="11672455" cy="871393"/>
          </a:xfrm>
        </p:spPr>
        <p:txBody>
          <a:bodyPr vert="horz" lIns="0" tIns="0" rIns="0" bIns="0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Вероятность наступления общемирового системного кризиса, исходя из анализа демографической и экономической статистики 18 стран с наибольшим в мире населением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8730" y="5561814"/>
            <a:ext cx="1092566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55802" y="5373278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76771" y="5376662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497740" y="5376400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18709" y="5379784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944319" y="5379784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65288" y="5383168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386257" y="5382906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07226" y="5386290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22539" y="5373278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543508" y="5376662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264477" y="5376400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985446" y="5379784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9702208" y="5372371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0423177" y="5375755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144146" y="5375493"/>
            <a:ext cx="0" cy="247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 flipV="1">
            <a:off x="774700" y="1333500"/>
            <a:ext cx="5930" cy="45499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94878" y="1767054"/>
            <a:ext cx="10925666" cy="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Выноска 1 (с границей) 44"/>
          <p:cNvSpPr/>
          <p:nvPr/>
        </p:nvSpPr>
        <p:spPr>
          <a:xfrm>
            <a:off x="360725" y="5344940"/>
            <a:ext cx="379453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Выноска 1 (с границей) 45"/>
          <p:cNvSpPr/>
          <p:nvPr/>
        </p:nvSpPr>
        <p:spPr>
          <a:xfrm>
            <a:off x="342899" y="2185269"/>
            <a:ext cx="413879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Выноска 1 (с границей) 46"/>
          <p:cNvSpPr/>
          <p:nvPr/>
        </p:nvSpPr>
        <p:spPr>
          <a:xfrm>
            <a:off x="317499" y="1636254"/>
            <a:ext cx="413879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Выноска 1 (с границей) 47"/>
          <p:cNvSpPr/>
          <p:nvPr/>
        </p:nvSpPr>
        <p:spPr>
          <a:xfrm>
            <a:off x="823952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Выноска 1 (с границей) 48"/>
          <p:cNvSpPr/>
          <p:nvPr/>
        </p:nvSpPr>
        <p:spPr>
          <a:xfrm>
            <a:off x="1398239" y="5635905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Выноска 1 (с границей) 29"/>
          <p:cNvSpPr/>
          <p:nvPr/>
        </p:nvSpPr>
        <p:spPr>
          <a:xfrm>
            <a:off x="10843431" y="5680822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Выноска 1 (с границей) 30"/>
          <p:cNvSpPr/>
          <p:nvPr/>
        </p:nvSpPr>
        <p:spPr>
          <a:xfrm>
            <a:off x="2173209" y="5627377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2043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Выноска 1 (с границей) 32"/>
          <p:cNvSpPr/>
          <p:nvPr/>
        </p:nvSpPr>
        <p:spPr>
          <a:xfrm>
            <a:off x="2921036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2044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Выноска 1 (с границей) 33"/>
          <p:cNvSpPr/>
          <p:nvPr/>
        </p:nvSpPr>
        <p:spPr>
          <a:xfrm>
            <a:off x="3647812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2045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Выноска 1 (с границей) 35"/>
          <p:cNvSpPr/>
          <p:nvPr/>
        </p:nvSpPr>
        <p:spPr>
          <a:xfrm>
            <a:off x="4432538" y="5633883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2046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Выноска 1 (с границей) 36"/>
          <p:cNvSpPr/>
          <p:nvPr/>
        </p:nvSpPr>
        <p:spPr>
          <a:xfrm>
            <a:off x="5100468" y="5627376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2047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Выноска 1 (с границей) 37"/>
          <p:cNvSpPr/>
          <p:nvPr/>
        </p:nvSpPr>
        <p:spPr>
          <a:xfrm>
            <a:off x="5792517" y="5619551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2048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Выноска 1 (с границей) 38"/>
          <p:cNvSpPr/>
          <p:nvPr/>
        </p:nvSpPr>
        <p:spPr>
          <a:xfrm>
            <a:off x="6506922" y="5619550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2049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Выноска 1 (с границей) 39"/>
          <p:cNvSpPr/>
          <p:nvPr/>
        </p:nvSpPr>
        <p:spPr>
          <a:xfrm>
            <a:off x="7259241" y="5606539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2050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Выноска 1 (с границей) 40"/>
          <p:cNvSpPr/>
          <p:nvPr/>
        </p:nvSpPr>
        <p:spPr>
          <a:xfrm>
            <a:off x="7914888" y="5627375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2051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Выноска 1 (с границей) 41"/>
          <p:cNvSpPr/>
          <p:nvPr/>
        </p:nvSpPr>
        <p:spPr>
          <a:xfrm>
            <a:off x="8643507" y="5627375"/>
            <a:ext cx="601430" cy="261599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2052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Выноска 1 (с границей) 50"/>
          <p:cNvSpPr/>
          <p:nvPr/>
        </p:nvSpPr>
        <p:spPr>
          <a:xfrm>
            <a:off x="297058" y="4627289"/>
            <a:ext cx="432695" cy="261778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834319" y="4758178"/>
            <a:ext cx="383096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лилиния 6"/>
          <p:cNvSpPr/>
          <p:nvPr/>
        </p:nvSpPr>
        <p:spPr>
          <a:xfrm>
            <a:off x="834319" y="1754042"/>
            <a:ext cx="10610541" cy="3696442"/>
          </a:xfrm>
          <a:custGeom>
            <a:avLst/>
            <a:gdLst>
              <a:gd name="connsiteX0" fmla="*/ 0 w 10210800"/>
              <a:gd name="connsiteY0" fmla="*/ 3665220 h 3665220"/>
              <a:gd name="connsiteX1" fmla="*/ 10210800 w 10210800"/>
              <a:gd name="connsiteY1" fmla="*/ 0 h 3665220"/>
              <a:gd name="connsiteX2" fmla="*/ 10210800 w 10210800"/>
              <a:gd name="connsiteY2" fmla="*/ 0 h 3665220"/>
              <a:gd name="connsiteX0" fmla="*/ 0 w 10210800"/>
              <a:gd name="connsiteY0" fmla="*/ 3665220 h 3665220"/>
              <a:gd name="connsiteX1" fmla="*/ 3813879 w 10210800"/>
              <a:gd name="connsiteY1" fmla="*/ 229905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3813879 w 10210800"/>
              <a:gd name="connsiteY1" fmla="*/ 229905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149159 w 10210800"/>
              <a:gd name="connsiteY1" fmla="*/ 307629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149159 w 10210800"/>
              <a:gd name="connsiteY1" fmla="*/ 307629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10210800 w 10210800"/>
              <a:gd name="connsiteY2" fmla="*/ 0 h 3665220"/>
              <a:gd name="connsiteX3" fmla="*/ 10210800 w 10210800"/>
              <a:gd name="connsiteY3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7585779 w 10210800"/>
              <a:gd name="connsiteY2" fmla="*/ 896975 h 3665220"/>
              <a:gd name="connsiteX3" fmla="*/ 10210800 w 10210800"/>
              <a:gd name="connsiteY3" fmla="*/ 0 h 3665220"/>
              <a:gd name="connsiteX4" fmla="*/ 10210800 w 10210800"/>
              <a:gd name="connsiteY4" fmla="*/ 0 h 3665220"/>
              <a:gd name="connsiteX0" fmla="*/ 0 w 10210800"/>
              <a:gd name="connsiteY0" fmla="*/ 3665220 h 3665220"/>
              <a:gd name="connsiteX1" fmla="*/ 4065339 w 10210800"/>
              <a:gd name="connsiteY1" fmla="*/ 2840075 h 3665220"/>
              <a:gd name="connsiteX2" fmla="*/ 6450399 w 10210800"/>
              <a:gd name="connsiteY2" fmla="*/ 1125575 h 3665220"/>
              <a:gd name="connsiteX3" fmla="*/ 10210800 w 10210800"/>
              <a:gd name="connsiteY3" fmla="*/ 0 h 3665220"/>
              <a:gd name="connsiteX4" fmla="*/ 10210800 w 10210800"/>
              <a:gd name="connsiteY4" fmla="*/ 0 h 3665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0800" h="3665220">
                <a:moveTo>
                  <a:pt x="0" y="3665220"/>
                </a:moveTo>
                <a:cubicBezTo>
                  <a:pt x="1383053" y="3468912"/>
                  <a:pt x="2659426" y="3181163"/>
                  <a:pt x="4065339" y="2840075"/>
                </a:cubicBezTo>
                <a:cubicBezTo>
                  <a:pt x="5339796" y="2404101"/>
                  <a:pt x="5426156" y="1598921"/>
                  <a:pt x="6450399" y="1125575"/>
                </a:cubicBezTo>
                <a:cubicBezTo>
                  <a:pt x="7474642" y="652229"/>
                  <a:pt x="9584067" y="187596"/>
                  <a:pt x="10210800" y="0"/>
                </a:cubicBezTo>
                <a:lnTo>
                  <a:pt x="10210800" y="0"/>
                </a:ln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 rot="16200000" flipH="1">
            <a:off x="9040974" y="5465099"/>
            <a:ext cx="366075" cy="193430"/>
          </a:xfrm>
          <a:prstGeom prst="curvedConnector3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кругленная соединительная линия 52"/>
          <p:cNvCxnSpPr/>
          <p:nvPr/>
        </p:nvCxnSpPr>
        <p:spPr>
          <a:xfrm rot="16200000" flipH="1">
            <a:off x="9393019" y="5451756"/>
            <a:ext cx="366075" cy="193430"/>
          </a:xfrm>
          <a:prstGeom prst="curvedConnector3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327387" y="5473656"/>
            <a:ext cx="202694" cy="1430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823952" y="2305796"/>
            <a:ext cx="8752104" cy="0"/>
          </a:xfrm>
          <a:prstGeom prst="straightConnector1">
            <a:avLst/>
          </a:prstGeom>
          <a:ln w="19050">
            <a:solidFill>
              <a:srgbClr val="00B0F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78730" y="1989056"/>
            <a:ext cx="155589" cy="1602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631930" y="1966034"/>
            <a:ext cx="152431" cy="72972"/>
          </a:xfrm>
          <a:custGeom>
            <a:avLst/>
            <a:gdLst>
              <a:gd name="connsiteX0" fmla="*/ 0 w 323850"/>
              <a:gd name="connsiteY0" fmla="*/ 0 h 133350"/>
              <a:gd name="connsiteX1" fmla="*/ 177800 w 323850"/>
              <a:gd name="connsiteY1" fmla="*/ 38100 h 133350"/>
              <a:gd name="connsiteX2" fmla="*/ 285750 w 323850"/>
              <a:gd name="connsiteY2" fmla="*/ 101600 h 133350"/>
              <a:gd name="connsiteX3" fmla="*/ 323850 w 323850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133350">
                <a:moveTo>
                  <a:pt x="0" y="0"/>
                </a:moveTo>
                <a:cubicBezTo>
                  <a:pt x="65087" y="10583"/>
                  <a:pt x="130175" y="21167"/>
                  <a:pt x="177800" y="38100"/>
                </a:cubicBezTo>
                <a:cubicBezTo>
                  <a:pt x="225425" y="55033"/>
                  <a:pt x="261408" y="85725"/>
                  <a:pt x="285750" y="101600"/>
                </a:cubicBezTo>
                <a:cubicBezTo>
                  <a:pt x="310092" y="117475"/>
                  <a:pt x="316971" y="125412"/>
                  <a:pt x="323850" y="13335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627627" y="2068082"/>
            <a:ext cx="152431" cy="72972"/>
          </a:xfrm>
          <a:custGeom>
            <a:avLst/>
            <a:gdLst>
              <a:gd name="connsiteX0" fmla="*/ 0 w 323850"/>
              <a:gd name="connsiteY0" fmla="*/ 0 h 133350"/>
              <a:gd name="connsiteX1" fmla="*/ 177800 w 323850"/>
              <a:gd name="connsiteY1" fmla="*/ 38100 h 133350"/>
              <a:gd name="connsiteX2" fmla="*/ 285750 w 323850"/>
              <a:gd name="connsiteY2" fmla="*/ 101600 h 133350"/>
              <a:gd name="connsiteX3" fmla="*/ 323850 w 323850"/>
              <a:gd name="connsiteY3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" h="133350">
                <a:moveTo>
                  <a:pt x="0" y="0"/>
                </a:moveTo>
                <a:cubicBezTo>
                  <a:pt x="65087" y="10583"/>
                  <a:pt x="130175" y="21167"/>
                  <a:pt x="177800" y="38100"/>
                </a:cubicBezTo>
                <a:cubicBezTo>
                  <a:pt x="225425" y="55033"/>
                  <a:pt x="261408" y="85725"/>
                  <a:pt x="285750" y="101600"/>
                </a:cubicBezTo>
                <a:cubicBezTo>
                  <a:pt x="310092" y="117475"/>
                  <a:pt x="316971" y="125412"/>
                  <a:pt x="323850" y="13335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олилиния 57"/>
          <p:cNvSpPr/>
          <p:nvPr/>
        </p:nvSpPr>
        <p:spPr>
          <a:xfrm>
            <a:off x="769620" y="2032635"/>
            <a:ext cx="112475" cy="46524"/>
          </a:xfrm>
          <a:custGeom>
            <a:avLst/>
            <a:gdLst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9525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26670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75" h="46524">
                <a:moveTo>
                  <a:pt x="0" y="0"/>
                </a:moveTo>
                <a:cubicBezTo>
                  <a:pt x="6590" y="32949"/>
                  <a:pt x="-3953" y="-17716"/>
                  <a:pt x="5715" y="20955"/>
                </a:cubicBezTo>
                <a:cubicBezTo>
                  <a:pt x="6652" y="24702"/>
                  <a:pt x="4128" y="28893"/>
                  <a:pt x="7620" y="32385"/>
                </a:cubicBezTo>
                <a:cubicBezTo>
                  <a:pt x="11112" y="35877"/>
                  <a:pt x="23529" y="41125"/>
                  <a:pt x="26670" y="41910"/>
                </a:cubicBezTo>
                <a:cubicBezTo>
                  <a:pt x="40852" y="45456"/>
                  <a:pt x="38735" y="43180"/>
                  <a:pt x="53340" y="43815"/>
                </a:cubicBezTo>
                <a:cubicBezTo>
                  <a:pt x="64490" y="47532"/>
                  <a:pt x="61312" y="47321"/>
                  <a:pt x="80010" y="43815"/>
                </a:cubicBezTo>
                <a:cubicBezTo>
                  <a:pt x="92060" y="41556"/>
                  <a:pt x="86570" y="39371"/>
                  <a:pt x="97155" y="36195"/>
                </a:cubicBezTo>
                <a:cubicBezTo>
                  <a:pt x="100855" y="35085"/>
                  <a:pt x="104775" y="34925"/>
                  <a:pt x="108585" y="34290"/>
                </a:cubicBezTo>
                <a:cubicBezTo>
                  <a:pt x="110801" y="27642"/>
                  <a:pt x="111246" y="27096"/>
                  <a:pt x="112395" y="19050"/>
                </a:cubicBezTo>
                <a:cubicBezTo>
                  <a:pt x="112575" y="17793"/>
                  <a:pt x="112395" y="16510"/>
                  <a:pt x="112395" y="1524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олилиния 58"/>
          <p:cNvSpPr/>
          <p:nvPr/>
        </p:nvSpPr>
        <p:spPr>
          <a:xfrm>
            <a:off x="761285" y="2127926"/>
            <a:ext cx="112475" cy="46524"/>
          </a:xfrm>
          <a:custGeom>
            <a:avLst/>
            <a:gdLst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9525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  <a:gd name="connsiteX0" fmla="*/ 0 w 112475"/>
              <a:gd name="connsiteY0" fmla="*/ 0 h 46524"/>
              <a:gd name="connsiteX1" fmla="*/ 5715 w 112475"/>
              <a:gd name="connsiteY1" fmla="*/ 20955 h 46524"/>
              <a:gd name="connsiteX2" fmla="*/ 7620 w 112475"/>
              <a:gd name="connsiteY2" fmla="*/ 32385 h 46524"/>
              <a:gd name="connsiteX3" fmla="*/ 26670 w 112475"/>
              <a:gd name="connsiteY3" fmla="*/ 41910 h 46524"/>
              <a:gd name="connsiteX4" fmla="*/ 53340 w 112475"/>
              <a:gd name="connsiteY4" fmla="*/ 43815 h 46524"/>
              <a:gd name="connsiteX5" fmla="*/ 80010 w 112475"/>
              <a:gd name="connsiteY5" fmla="*/ 43815 h 46524"/>
              <a:gd name="connsiteX6" fmla="*/ 97155 w 112475"/>
              <a:gd name="connsiteY6" fmla="*/ 36195 h 46524"/>
              <a:gd name="connsiteX7" fmla="*/ 108585 w 112475"/>
              <a:gd name="connsiteY7" fmla="*/ 34290 h 46524"/>
              <a:gd name="connsiteX8" fmla="*/ 112395 w 112475"/>
              <a:gd name="connsiteY8" fmla="*/ 19050 h 46524"/>
              <a:gd name="connsiteX9" fmla="*/ 112395 w 112475"/>
              <a:gd name="connsiteY9" fmla="*/ 15240 h 46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475" h="46524">
                <a:moveTo>
                  <a:pt x="0" y="0"/>
                </a:moveTo>
                <a:cubicBezTo>
                  <a:pt x="6590" y="32949"/>
                  <a:pt x="-3953" y="-17716"/>
                  <a:pt x="5715" y="20955"/>
                </a:cubicBezTo>
                <a:cubicBezTo>
                  <a:pt x="6652" y="24702"/>
                  <a:pt x="4128" y="28893"/>
                  <a:pt x="7620" y="32385"/>
                </a:cubicBezTo>
                <a:cubicBezTo>
                  <a:pt x="11112" y="35877"/>
                  <a:pt x="23529" y="41125"/>
                  <a:pt x="26670" y="41910"/>
                </a:cubicBezTo>
                <a:cubicBezTo>
                  <a:pt x="40852" y="45456"/>
                  <a:pt x="38735" y="43180"/>
                  <a:pt x="53340" y="43815"/>
                </a:cubicBezTo>
                <a:cubicBezTo>
                  <a:pt x="64490" y="47532"/>
                  <a:pt x="61312" y="47321"/>
                  <a:pt x="80010" y="43815"/>
                </a:cubicBezTo>
                <a:cubicBezTo>
                  <a:pt x="92060" y="41556"/>
                  <a:pt x="86570" y="39371"/>
                  <a:pt x="97155" y="36195"/>
                </a:cubicBezTo>
                <a:cubicBezTo>
                  <a:pt x="100855" y="35085"/>
                  <a:pt x="104775" y="34925"/>
                  <a:pt x="108585" y="34290"/>
                </a:cubicBezTo>
                <a:cubicBezTo>
                  <a:pt x="110801" y="27642"/>
                  <a:pt x="111246" y="27096"/>
                  <a:pt x="112395" y="19050"/>
                </a:cubicBezTo>
                <a:cubicBezTo>
                  <a:pt x="112575" y="17793"/>
                  <a:pt x="112395" y="16510"/>
                  <a:pt x="112395" y="1524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349211" y="6365450"/>
            <a:ext cx="510369" cy="365125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18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с одним скругленным углом 17"/>
          <p:cNvSpPr/>
          <p:nvPr/>
        </p:nvSpPr>
        <p:spPr>
          <a:xfrm flipH="1">
            <a:off x="8215599" y="1824792"/>
            <a:ext cx="3504941" cy="3589808"/>
          </a:xfrm>
          <a:custGeom>
            <a:avLst/>
            <a:gdLst>
              <a:gd name="connsiteX0" fmla="*/ 0 w 3504941"/>
              <a:gd name="connsiteY0" fmla="*/ 0 h 2774250"/>
              <a:gd name="connsiteX1" fmla="*/ 3042557 w 3504941"/>
              <a:gd name="connsiteY1" fmla="*/ 0 h 2774250"/>
              <a:gd name="connsiteX2" fmla="*/ 3504941 w 3504941"/>
              <a:gd name="connsiteY2" fmla="*/ 462384 h 2774250"/>
              <a:gd name="connsiteX3" fmla="*/ 3504941 w 3504941"/>
              <a:gd name="connsiteY3" fmla="*/ 2774250 h 2774250"/>
              <a:gd name="connsiteX4" fmla="*/ 0 w 3504941"/>
              <a:gd name="connsiteY4" fmla="*/ 2774250 h 2774250"/>
              <a:gd name="connsiteX5" fmla="*/ 0 w 3504941"/>
              <a:gd name="connsiteY5" fmla="*/ 0 h 2774250"/>
              <a:gd name="connsiteX0" fmla="*/ 47625 w 3504941"/>
              <a:gd name="connsiteY0" fmla="*/ 0 h 3450525"/>
              <a:gd name="connsiteX1" fmla="*/ 3042557 w 3504941"/>
              <a:gd name="connsiteY1" fmla="*/ 676275 h 3450525"/>
              <a:gd name="connsiteX2" fmla="*/ 3504941 w 3504941"/>
              <a:gd name="connsiteY2" fmla="*/ 1138659 h 3450525"/>
              <a:gd name="connsiteX3" fmla="*/ 3504941 w 3504941"/>
              <a:gd name="connsiteY3" fmla="*/ 3450525 h 3450525"/>
              <a:gd name="connsiteX4" fmla="*/ 0 w 3504941"/>
              <a:gd name="connsiteY4" fmla="*/ 3450525 h 3450525"/>
              <a:gd name="connsiteX5" fmla="*/ 47625 w 3504941"/>
              <a:gd name="connsiteY5" fmla="*/ 0 h 3450525"/>
              <a:gd name="connsiteX0" fmla="*/ 47625 w 3504941"/>
              <a:gd name="connsiteY0" fmla="*/ 0 h 3450525"/>
              <a:gd name="connsiteX1" fmla="*/ 2994932 w 3504941"/>
              <a:gd name="connsiteY1" fmla="*/ 838200 h 3450525"/>
              <a:gd name="connsiteX2" fmla="*/ 3504941 w 3504941"/>
              <a:gd name="connsiteY2" fmla="*/ 1138659 h 3450525"/>
              <a:gd name="connsiteX3" fmla="*/ 3504941 w 3504941"/>
              <a:gd name="connsiteY3" fmla="*/ 3450525 h 3450525"/>
              <a:gd name="connsiteX4" fmla="*/ 0 w 3504941"/>
              <a:gd name="connsiteY4" fmla="*/ 3450525 h 3450525"/>
              <a:gd name="connsiteX5" fmla="*/ 47625 w 3504941"/>
              <a:gd name="connsiteY5" fmla="*/ 0 h 345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4941" h="3450525">
                <a:moveTo>
                  <a:pt x="47625" y="0"/>
                </a:moveTo>
                <a:cubicBezTo>
                  <a:pt x="1061811" y="0"/>
                  <a:pt x="1980746" y="838200"/>
                  <a:pt x="2994932" y="838200"/>
                </a:cubicBezTo>
                <a:cubicBezTo>
                  <a:pt x="3250300" y="838200"/>
                  <a:pt x="3504941" y="883291"/>
                  <a:pt x="3504941" y="1138659"/>
                </a:cubicBezTo>
                <a:lnTo>
                  <a:pt x="3504941" y="3450525"/>
                </a:lnTo>
                <a:lnTo>
                  <a:pt x="0" y="3450525"/>
                </a:lnTo>
                <a:lnTo>
                  <a:pt x="4762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405396" y="2980426"/>
            <a:ext cx="3204140" cy="2462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Зона высокой хрупкости системы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l="4262" t="34250" r="4262" b="6951"/>
          <a:stretch/>
        </p:blipFill>
        <p:spPr>
          <a:xfrm>
            <a:off x="8869661" y="3337809"/>
            <a:ext cx="1906859" cy="2010430"/>
          </a:xfrm>
          <a:prstGeom prst="rect">
            <a:avLst/>
          </a:prstGeom>
        </p:spPr>
      </p:pic>
      <p:sp>
        <p:nvSpPr>
          <p:cNvPr id="61" name="Полилиния 60"/>
          <p:cNvSpPr/>
          <p:nvPr/>
        </p:nvSpPr>
        <p:spPr>
          <a:xfrm>
            <a:off x="1549400" y="3765461"/>
            <a:ext cx="7155585" cy="1684590"/>
          </a:xfrm>
          <a:custGeom>
            <a:avLst/>
            <a:gdLst>
              <a:gd name="connsiteX0" fmla="*/ 0 w 6802169"/>
              <a:gd name="connsiteY0" fmla="*/ 1670139 h 1684590"/>
              <a:gd name="connsiteX1" fmla="*/ 5067300 w 6802169"/>
              <a:gd name="connsiteY1" fmla="*/ 1466939 h 1684590"/>
              <a:gd name="connsiteX2" fmla="*/ 6642100 w 6802169"/>
              <a:gd name="connsiteY2" fmla="*/ 158839 h 1684590"/>
              <a:gd name="connsiteX3" fmla="*/ 6667500 w 6802169"/>
              <a:gd name="connsiteY3" fmla="*/ 69939 h 1684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2169" h="1684590">
                <a:moveTo>
                  <a:pt x="0" y="1670139"/>
                </a:moveTo>
                <a:cubicBezTo>
                  <a:pt x="1980141" y="1694480"/>
                  <a:pt x="3960283" y="1718822"/>
                  <a:pt x="5067300" y="1466939"/>
                </a:cubicBezTo>
                <a:cubicBezTo>
                  <a:pt x="6174317" y="1215056"/>
                  <a:pt x="6375400" y="391672"/>
                  <a:pt x="6642100" y="158839"/>
                </a:cubicBezTo>
                <a:cubicBezTo>
                  <a:pt x="6908800" y="-73994"/>
                  <a:pt x="6788150" y="-2028"/>
                  <a:pt x="6667500" y="69939"/>
                </a:cubicBezTo>
              </a:path>
            </a:pathLst>
          </a:custGeom>
          <a:noFill/>
          <a:ln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4432538" y="4863739"/>
            <a:ext cx="3009999" cy="2154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по роботизации деторождения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01" y="182778"/>
            <a:ext cx="5542516" cy="28937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9536" y="2876239"/>
            <a:ext cx="9721080" cy="3924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1450" y="531197"/>
            <a:ext cx="161925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Демография</a:t>
            </a:r>
            <a:endParaRPr lang="ru-RU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5217" y="425305"/>
            <a:ext cx="176212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Схема лекция 5 </a:t>
            </a:r>
            <a:r>
              <a:rPr lang="ru-RU" sz="1100" dirty="0" smtClean="0"/>
              <a:t>третьего цикла</a:t>
            </a:r>
            <a:endParaRPr lang="ru-RU" sz="1100" dirty="0"/>
          </a:p>
        </p:txBody>
      </p:sp>
      <p:sp>
        <p:nvSpPr>
          <p:cNvPr id="16" name="Стрелка вниз 15"/>
          <p:cNvSpPr/>
          <p:nvPr/>
        </p:nvSpPr>
        <p:spPr>
          <a:xfrm rot="18407085">
            <a:off x="6613344" y="230515"/>
            <a:ext cx="592951" cy="4061615"/>
          </a:xfrm>
          <a:prstGeom prst="downArrow">
            <a:avLst>
              <a:gd name="adj1" fmla="val 50000"/>
              <a:gd name="adj2" fmla="val 61924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8018914" y="2706962"/>
            <a:ext cx="3638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 в  Англии и Уэльсе 1550 – 2010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11640616" y="6384794"/>
            <a:ext cx="428224" cy="365125"/>
          </a:xfrm>
          <a:solidFill>
            <a:schemeClr val="bg1"/>
          </a:solidFill>
        </p:spPr>
        <p:txBody>
          <a:bodyPr lIns="0" tIns="0" rIns="0" bIns="0"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2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" name="Полилиния 21"/>
          <p:cNvSpPr/>
          <p:nvPr/>
        </p:nvSpPr>
        <p:spPr>
          <a:xfrm>
            <a:off x="7591424" y="3667124"/>
            <a:ext cx="1672927" cy="1130028"/>
          </a:xfrm>
          <a:custGeom>
            <a:avLst/>
            <a:gdLst>
              <a:gd name="connsiteX0" fmla="*/ 0 w 1239722"/>
              <a:gd name="connsiteY0" fmla="*/ 0 h 666750"/>
              <a:gd name="connsiteX1" fmla="*/ 104775 w 1239722"/>
              <a:gd name="connsiteY1" fmla="*/ 57150 h 666750"/>
              <a:gd name="connsiteX2" fmla="*/ 161925 w 1239722"/>
              <a:gd name="connsiteY2" fmla="*/ 104775 h 666750"/>
              <a:gd name="connsiteX3" fmla="*/ 180975 w 1239722"/>
              <a:gd name="connsiteY3" fmla="*/ 133350 h 666750"/>
              <a:gd name="connsiteX4" fmla="*/ 209550 w 1239722"/>
              <a:gd name="connsiteY4" fmla="*/ 161925 h 666750"/>
              <a:gd name="connsiteX5" fmla="*/ 238125 w 1239722"/>
              <a:gd name="connsiteY5" fmla="*/ 171450 h 666750"/>
              <a:gd name="connsiteX6" fmla="*/ 342900 w 1239722"/>
              <a:gd name="connsiteY6" fmla="*/ 180975 h 666750"/>
              <a:gd name="connsiteX7" fmla="*/ 381000 w 1239722"/>
              <a:gd name="connsiteY7" fmla="*/ 200025 h 666750"/>
              <a:gd name="connsiteX8" fmla="*/ 438150 w 1239722"/>
              <a:gd name="connsiteY8" fmla="*/ 209550 h 666750"/>
              <a:gd name="connsiteX9" fmla="*/ 466725 w 1239722"/>
              <a:gd name="connsiteY9" fmla="*/ 238125 h 666750"/>
              <a:gd name="connsiteX10" fmla="*/ 495300 w 1239722"/>
              <a:gd name="connsiteY10" fmla="*/ 257175 h 666750"/>
              <a:gd name="connsiteX11" fmla="*/ 533400 w 1239722"/>
              <a:gd name="connsiteY11" fmla="*/ 266700 h 666750"/>
              <a:gd name="connsiteX12" fmla="*/ 609600 w 1239722"/>
              <a:gd name="connsiteY12" fmla="*/ 295275 h 666750"/>
              <a:gd name="connsiteX13" fmla="*/ 638175 w 1239722"/>
              <a:gd name="connsiteY13" fmla="*/ 314325 h 666750"/>
              <a:gd name="connsiteX14" fmla="*/ 676275 w 1239722"/>
              <a:gd name="connsiteY14" fmla="*/ 323850 h 666750"/>
              <a:gd name="connsiteX15" fmla="*/ 714375 w 1239722"/>
              <a:gd name="connsiteY15" fmla="*/ 371475 h 666750"/>
              <a:gd name="connsiteX16" fmla="*/ 762000 w 1239722"/>
              <a:gd name="connsiteY16" fmla="*/ 390525 h 666750"/>
              <a:gd name="connsiteX17" fmla="*/ 819150 w 1239722"/>
              <a:gd name="connsiteY17" fmla="*/ 428625 h 666750"/>
              <a:gd name="connsiteX18" fmla="*/ 838200 w 1239722"/>
              <a:gd name="connsiteY18" fmla="*/ 457200 h 666750"/>
              <a:gd name="connsiteX19" fmla="*/ 895350 w 1239722"/>
              <a:gd name="connsiteY19" fmla="*/ 485775 h 666750"/>
              <a:gd name="connsiteX20" fmla="*/ 962025 w 1239722"/>
              <a:gd name="connsiteY20" fmla="*/ 523875 h 666750"/>
              <a:gd name="connsiteX21" fmla="*/ 1000125 w 1239722"/>
              <a:gd name="connsiteY21" fmla="*/ 542925 h 666750"/>
              <a:gd name="connsiteX22" fmla="*/ 1028700 w 1239722"/>
              <a:gd name="connsiteY22" fmla="*/ 571500 h 666750"/>
              <a:gd name="connsiteX23" fmla="*/ 1104900 w 1239722"/>
              <a:gd name="connsiteY23" fmla="*/ 628650 h 666750"/>
              <a:gd name="connsiteX24" fmla="*/ 1238250 w 1239722"/>
              <a:gd name="connsiteY24" fmla="*/ 638175 h 666750"/>
              <a:gd name="connsiteX25" fmla="*/ 1228725 w 1239722"/>
              <a:gd name="connsiteY25" fmla="*/ 666750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39722" h="666750">
                <a:moveTo>
                  <a:pt x="0" y="0"/>
                </a:moveTo>
                <a:cubicBezTo>
                  <a:pt x="19132" y="9566"/>
                  <a:pt x="86326" y="41337"/>
                  <a:pt x="104775" y="57150"/>
                </a:cubicBezTo>
                <a:cubicBezTo>
                  <a:pt x="180168" y="121773"/>
                  <a:pt x="53470" y="50547"/>
                  <a:pt x="161925" y="104775"/>
                </a:cubicBezTo>
                <a:cubicBezTo>
                  <a:pt x="168275" y="114300"/>
                  <a:pt x="173646" y="124556"/>
                  <a:pt x="180975" y="133350"/>
                </a:cubicBezTo>
                <a:cubicBezTo>
                  <a:pt x="189599" y="143698"/>
                  <a:pt x="198342" y="154453"/>
                  <a:pt x="209550" y="161925"/>
                </a:cubicBezTo>
                <a:cubicBezTo>
                  <a:pt x="217904" y="167494"/>
                  <a:pt x="228186" y="170030"/>
                  <a:pt x="238125" y="171450"/>
                </a:cubicBezTo>
                <a:cubicBezTo>
                  <a:pt x="272842" y="176410"/>
                  <a:pt x="307975" y="177800"/>
                  <a:pt x="342900" y="180975"/>
                </a:cubicBezTo>
                <a:cubicBezTo>
                  <a:pt x="355600" y="187325"/>
                  <a:pt x="367400" y="195945"/>
                  <a:pt x="381000" y="200025"/>
                </a:cubicBezTo>
                <a:cubicBezTo>
                  <a:pt x="399498" y="205574"/>
                  <a:pt x="420502" y="201706"/>
                  <a:pt x="438150" y="209550"/>
                </a:cubicBezTo>
                <a:cubicBezTo>
                  <a:pt x="450459" y="215021"/>
                  <a:pt x="456377" y="229501"/>
                  <a:pt x="466725" y="238125"/>
                </a:cubicBezTo>
                <a:cubicBezTo>
                  <a:pt x="475519" y="245454"/>
                  <a:pt x="484778" y="252666"/>
                  <a:pt x="495300" y="257175"/>
                </a:cubicBezTo>
                <a:cubicBezTo>
                  <a:pt x="507332" y="262332"/>
                  <a:pt x="521143" y="262103"/>
                  <a:pt x="533400" y="266700"/>
                </a:cubicBezTo>
                <a:cubicBezTo>
                  <a:pt x="633018" y="304057"/>
                  <a:pt x="511803" y="270826"/>
                  <a:pt x="609600" y="295275"/>
                </a:cubicBezTo>
                <a:cubicBezTo>
                  <a:pt x="619125" y="301625"/>
                  <a:pt x="627653" y="309816"/>
                  <a:pt x="638175" y="314325"/>
                </a:cubicBezTo>
                <a:cubicBezTo>
                  <a:pt x="650207" y="319482"/>
                  <a:pt x="665802" y="315995"/>
                  <a:pt x="676275" y="323850"/>
                </a:cubicBezTo>
                <a:cubicBezTo>
                  <a:pt x="692539" y="336048"/>
                  <a:pt x="698328" y="358994"/>
                  <a:pt x="714375" y="371475"/>
                </a:cubicBezTo>
                <a:cubicBezTo>
                  <a:pt x="727871" y="381972"/>
                  <a:pt x="746990" y="382338"/>
                  <a:pt x="762000" y="390525"/>
                </a:cubicBezTo>
                <a:cubicBezTo>
                  <a:pt x="782100" y="401488"/>
                  <a:pt x="800100" y="415925"/>
                  <a:pt x="819150" y="428625"/>
                </a:cubicBezTo>
                <a:cubicBezTo>
                  <a:pt x="825500" y="438150"/>
                  <a:pt x="830105" y="449105"/>
                  <a:pt x="838200" y="457200"/>
                </a:cubicBezTo>
                <a:cubicBezTo>
                  <a:pt x="861081" y="480081"/>
                  <a:pt x="868236" y="474155"/>
                  <a:pt x="895350" y="485775"/>
                </a:cubicBezTo>
                <a:cubicBezTo>
                  <a:pt x="952917" y="510447"/>
                  <a:pt x="914196" y="496544"/>
                  <a:pt x="962025" y="523875"/>
                </a:cubicBezTo>
                <a:cubicBezTo>
                  <a:pt x="974353" y="530920"/>
                  <a:pt x="988571" y="534672"/>
                  <a:pt x="1000125" y="542925"/>
                </a:cubicBezTo>
                <a:cubicBezTo>
                  <a:pt x="1011086" y="550755"/>
                  <a:pt x="1018563" y="562630"/>
                  <a:pt x="1028700" y="571500"/>
                </a:cubicBezTo>
                <a:cubicBezTo>
                  <a:pt x="1064901" y="603176"/>
                  <a:pt x="1070876" y="605967"/>
                  <a:pt x="1104900" y="628650"/>
                </a:cubicBezTo>
                <a:cubicBezTo>
                  <a:pt x="1129575" y="625908"/>
                  <a:pt x="1210342" y="603290"/>
                  <a:pt x="1238250" y="638175"/>
                </a:cubicBezTo>
                <a:cubicBezTo>
                  <a:pt x="1244522" y="646015"/>
                  <a:pt x="1228725" y="666750"/>
                  <a:pt x="1228725" y="666750"/>
                </a:cubicBezTo>
              </a:path>
            </a:pathLst>
          </a:cu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520290" y="3929893"/>
            <a:ext cx="5752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7032104" y="3850829"/>
            <a:ext cx="720080" cy="140619"/>
          </a:xfrm>
          <a:prstGeom prst="straightConnector1">
            <a:avLst/>
          </a:prstGeom>
          <a:ln w="12700">
            <a:solidFill>
              <a:srgbClr val="0070C0"/>
            </a:solidFill>
            <a:headEnd type="diamond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50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424592" y="6381328"/>
            <a:ext cx="361256" cy="365125"/>
          </a:xfrm>
        </p:spPr>
        <p:txBody>
          <a:bodyPr/>
          <a:lstStyle/>
          <a:p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48" y="836713"/>
            <a:ext cx="11171372" cy="55446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7408" y="368660"/>
            <a:ext cx="10729192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Расчётные СКР трёх других в будущем буржуазных европейских стран, начало 18 – первая четверть 20 века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7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023" y="188640"/>
            <a:ext cx="11681953" cy="6498104"/>
          </a:xfrm>
        </p:spPr>
        <p:txBody>
          <a:bodyPr wrap="square" lIns="0" tIns="0" rIns="0" bIns="0" anchor="ctr" anchorCtr="0">
            <a:normAutofit fontScale="92500" lnSpcReduction="20000"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Неоэкономика описывает причину системного кризиса «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Великая депрессия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», как невозможность имеющимися на тот момент методами сблизить скорости прироста двух важнейших факторов развития мировой экономики: предложения товарных денег – золота, и скорости роста мирового производства и потребления. </a:t>
            </a: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 О. В. Григорьев «Эпоха роста…» </a:t>
            </a: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страница 157, 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№ 5</a:t>
            </a: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Я же буду говорить о грядущем системном дисбалансе скоростей производства и потребления. О природе одной из причин, обуславливающих в итоге в будущем «конец капитализма».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Цивилизационный подход рассматривает труд людей и их взаимодействие, как неделимый исторический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 деятельности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Конкретизируя эту традицию, Неоэкономика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считает истиной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Классическую трудовую теорию стоимости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и весьма ограничено истиной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Марксистскую теорию прибавочной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стоимости (ПС)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Смотри О. В. Григорьев «Эпоха роста…» страницу 190, лекция № 6, и страницу 163, лекция № 5</a:t>
            </a:r>
            <a:r>
              <a:rPr lang="ru-RU" sz="18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algn="l">
              <a:lnSpc>
                <a:spcPct val="130000"/>
              </a:lnSpc>
              <a:spcBef>
                <a:spcPts val="0"/>
              </a:spcBef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следствие ограниченности теории ПС, развилось ложное понимание природы системных кризисов при капитализме, как у Розы Люксембург, так и у её непримиримого оппонента Владимира Ильича Ленина, а также неверное понимания причин самого конца капитализма.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34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60" y="1186562"/>
            <a:ext cx="11142061" cy="1846659"/>
          </a:xfr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 середины 80-х годов прошлого века мировой рынок рос за счет трех факторов: 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а) вовлечение в мировую торговлю новых стран и территорий;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б) роста экономически активного населения земли, т. е. роста числа производителей,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покупателей,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клиентов, потребителей;</a:t>
            </a:r>
            <a:b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в) усложнения и оптимизация структуры мир-системы.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33633" y="3077562"/>
            <a:ext cx="11509448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2015 году вовлечение новых стран и территорий в международную торговлю без сомнения в основном закончилось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4206" y="3879733"/>
            <a:ext cx="11509448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2055 – 2065 году рост экономически активного населения земли также закончится. 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39366" y="96614"/>
            <a:ext cx="11545104" cy="7047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Давно понято, что углубление технологического разделения труда (называемое прогрессом) в основном происходит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следствии расширения рынка,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по объему, так и по номенклатуре.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3060" y="841342"/>
            <a:ext cx="11157979" cy="3693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этой связи, о каком рынке стоит говорить сегодня?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о общемировом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39367" y="5480912"/>
            <a:ext cx="11545104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этого всего следует, что экономика в мире через 30 – 40 лет по-старому развиваться уже не сможет, и после середины века должен наступить системный общемировой экономический кризис, после которого она будет развиваться по-иному только за счёт последнего фактора.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39366" y="4312573"/>
            <a:ext cx="11708089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Усложнение и оптимизация </a:t>
            </a:r>
            <a:r>
              <a:rPr lang="ru-RU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</a:t>
            </a:r>
            <a:r>
              <a:rPr lang="ru-RU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мир-системы чем дальше, тем больше провоцирует в мире конфликты: «на грани мировой ядерной войны». И видимо остается единственным фактором роста мирового рынка во второй половине 21 века. Но риски войны немыслимо возрастут.</a:t>
            </a:r>
            <a:endParaRPr lang="ru-RU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601039" y="6356350"/>
            <a:ext cx="283431" cy="365125"/>
          </a:xfrm>
          <a:solidFill>
            <a:schemeClr val="bg1"/>
          </a:solidFill>
        </p:spPr>
        <p:txBody>
          <a:bodyPr vert="horz" lIns="0" tIns="0" rIns="0" bIns="0" rtlCol="0" anchor="ctr"/>
          <a:lstStyle/>
          <a:p>
            <a:pPr algn="ctr"/>
            <a:fld id="{C5A0BE0D-94ED-405D-8B4C-B36BE7603611}" type="slidenum"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5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2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582793" y="6356349"/>
            <a:ext cx="457986" cy="365125"/>
          </a:xfrm>
          <a:solidFill>
            <a:schemeClr val="bg1"/>
          </a:solidFill>
        </p:spPr>
        <p:txBody>
          <a:bodyPr vert="horz" lIns="0" tIns="0" rIns="0" bIns="0" rtlCol="0" anchor="ctr"/>
          <a:lstStyle/>
          <a:p>
            <a:pPr algn="ctr"/>
            <a:fld id="{C5A0BE0D-94ED-405D-8B4C-B36BE7603611}" type="slidenum"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6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342900"/>
            <a:ext cx="115252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3" y="167698"/>
            <a:ext cx="11838709" cy="1681884"/>
          </a:xfrm>
        </p:spPr>
        <p:txBody>
          <a:bodyPr wrap="none" lIns="0" tIns="0" rIns="0" bIns="0">
            <a:normAutofit fontScale="90000"/>
          </a:bodyPr>
          <a:lstStyle/>
          <a:p>
            <a:pPr>
              <a:lnSpc>
                <a:spcPct val="130000"/>
              </a:lnSpc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Летом 2025 года с четом младенческой и детской смертности в Африке прирост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на земле стал равен практически нулю. Стало очевидно, что во второй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половине 21 века население земли  будет меньше чем сегодня. Но нас интересует только </a:t>
            </a:r>
            <a:b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объём рынка, а значит только число зарабатывающих.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07249"/>
            <a:ext cx="7710055" cy="4353362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13763" y="2352606"/>
            <a:ext cx="5683827" cy="221599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Зная половозрастные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ирамиды всего населения планеты и Японии, где уже идет сокращение населения, легко спрогнозировать: какие возможны изменения числа покупателей в мире в ближайшие 17 лет. Будут ли нарушены сложившиеся за последние 40 лет пропорции?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432737" y="6356349"/>
            <a:ext cx="433264" cy="365125"/>
          </a:xfrm>
          <a:solidFill>
            <a:schemeClr val="bg1"/>
          </a:solidFill>
        </p:spPr>
        <p:txBody>
          <a:bodyPr vert="horz" lIns="0" tIns="0" rIns="0" bIns="0" rtlCol="0" anchor="ctr"/>
          <a:lstStyle/>
          <a:p>
            <a:pPr algn="ctr"/>
            <a:fld id="{C5A0BE0D-94ED-405D-8B4C-B36BE7603611}" type="slidenum">
              <a:rPr lang="ru-RU"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7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03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extLst/>
          </p:nvPr>
        </p:nvGraphicFramePr>
        <p:xfrm>
          <a:off x="327804" y="141523"/>
          <a:ext cx="6055744" cy="634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179834" y="6304501"/>
            <a:ext cx="468000" cy="360000"/>
          </a:xfrm>
        </p:spPr>
        <p:txBody>
          <a:bodyPr vert="horz" lIns="91440" tIns="45720" rIns="91440" bIns="45720" rtlCol="0" anchor="ctr"/>
          <a:lstStyle/>
          <a:p>
            <a:pPr algn="ctr"/>
            <a:fld id="{0F1B0A81-6F90-475D-87CE-C2957076B73C}" type="slidenum">
              <a:rPr lang="ru-RU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8</a:t>
            </a:fld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>
            <p:extLst/>
          </p:nvPr>
        </p:nvGraphicFramePr>
        <p:xfrm>
          <a:off x="6616460" y="-1"/>
          <a:ext cx="5426015" cy="6664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302" y="3874689"/>
            <a:ext cx="891807" cy="89180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3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292395"/>
            <a:ext cx="9322751" cy="644793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528981" y="6453336"/>
            <a:ext cx="409280" cy="286993"/>
          </a:xfrm>
        </p:spPr>
        <p:txBody>
          <a:bodyPr/>
          <a:lstStyle/>
          <a:p>
            <a:pPr algn="ctr"/>
            <a:fld id="{C5A0BE0D-94ED-405D-8B4C-B36BE7603611}" type="slidenum">
              <a:rPr lang="ru-RU" sz="1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9</a:t>
            </a:fld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325" y="72895"/>
            <a:ext cx="1886146" cy="417300"/>
          </a:xfrm>
        </p:spPr>
        <p:txBody>
          <a:bodyPr lIns="0" tIns="0" rIns="0" bIns="0">
            <a:normAutofit fontScale="90000"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примере нашей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недавней истории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9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8115</TotalTime>
  <Words>1448</Words>
  <Application>Microsoft Office PowerPoint</Application>
  <PresentationFormat>Широкоэкранный</PresentationFormat>
  <Paragraphs>146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Неизбежность наступления в 21 веке системного общемирового кризиса, его причины, а также малая вероятность этого события в период до 2042 года.</vt:lpstr>
      <vt:lpstr>Презентация PowerPoint</vt:lpstr>
      <vt:lpstr>Презентация PowerPoint</vt:lpstr>
      <vt:lpstr>Презентация PowerPoint</vt:lpstr>
      <vt:lpstr>До середины 80-х годов прошлого века мировой рынок рос за счет трех факторов:  а) вовлечение в мировую торговлю новых стран и территорий; б) роста экономически активного населения земли, т. е. роста числа производителей, покупателей, клиентов, потребителей; в) усложнения и оптимизация структуры мир-системы.</vt:lpstr>
      <vt:lpstr>Презентация PowerPoint</vt:lpstr>
      <vt:lpstr>Летом 2025 года с четом младенческой и детской смертности в Африке прирост населения на земле стал равен практически нулю. Стало очевидно, что во второй  половине 21 века население земли  будет меньше чем сегодня. Но нас интересует только  объём рынка, а значит только число зарабатывающих.</vt:lpstr>
      <vt:lpstr>Презентация PowerPoint</vt:lpstr>
      <vt:lpstr>На примере нашей  недавней истории</vt:lpstr>
      <vt:lpstr>Чтобы ощутить какие демографически последствия имел мировой экономический кризис 2007 – 2010 гг., обычно приводят падение рождаемости в период с 2014 по 2024 годы, сравнивая это падение с периодами прошлых мировых войн.</vt:lpstr>
      <vt:lpstr>Сегодня та часть 21 века, когда миграция дает большому бизнесу возможность  не страдать о падение рождаемости на родине и в мире.</vt:lpstr>
      <vt:lpstr>Презентация PowerPoint</vt:lpstr>
      <vt:lpstr>Как это было во времена Великой депрессии в США</vt:lpstr>
      <vt:lpstr>Презентация PowerPoint</vt:lpstr>
      <vt:lpstr>Без комментариев.</vt:lpstr>
      <vt:lpstr>Презентация PowerPoint</vt:lpstr>
      <vt:lpstr>Презентация PowerPoint</vt:lpstr>
      <vt:lpstr>Вероятность наступления общемирового системного кризиса, исходя из анализа демографической и экономической статистики 18 стран с наибольшим в мире населением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159</cp:revision>
  <cp:lastPrinted>2025-08-14T19:03:30Z</cp:lastPrinted>
  <dcterms:created xsi:type="dcterms:W3CDTF">2025-05-07T17:58:43Z</dcterms:created>
  <dcterms:modified xsi:type="dcterms:W3CDTF">2025-08-23T15:42:04Z</dcterms:modified>
</cp:coreProperties>
</file>