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6" r:id="rId3"/>
    <p:sldId id="256" r:id="rId4"/>
    <p:sldId id="263" r:id="rId5"/>
    <p:sldId id="284" r:id="rId6"/>
    <p:sldId id="260" r:id="rId7"/>
    <p:sldId id="265" r:id="rId8"/>
    <p:sldId id="267" r:id="rId9"/>
    <p:sldId id="268" r:id="rId10"/>
    <p:sldId id="266" r:id="rId11"/>
    <p:sldId id="281" r:id="rId12"/>
    <p:sldId id="283" r:id="rId13"/>
    <p:sldId id="282" r:id="rId14"/>
    <p:sldId id="285" r:id="rId15"/>
    <p:sldId id="287" r:id="rId16"/>
    <p:sldId id="272" r:id="rId17"/>
    <p:sldId id="270" r:id="rId18"/>
    <p:sldId id="290" r:id="rId19"/>
    <p:sldId id="286" r:id="rId20"/>
    <p:sldId id="289" r:id="rId21"/>
    <p:sldId id="291" r:id="rId22"/>
    <p:sldId id="29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2024\04%202024\&#1046;&#1072;&#1074;&#1086;&#1088;&#1086;&#1085;&#1082;&#1086;&#1074;&#1091;%20&#1084;&#1072;&#1090;&#1088;&#1080;&#1094;&#1099;%2004%202024\&#1057;&#1050;&#1056;%20&#1080;%20&#1090;&#1077;&#1084;&#1087;%20&#1088;&#1086;&#1089;&#1090;&#1072;%20&#1042;&#1042;&#1055;%20&#1074;%20&#1089;&#1086;&#1080;&#1079;&#1084;%20USD%20&#1085;&#1077;&#1092;&#1090;&#1100;%20&#1080;%20&#1079;&#1086;&#1083;&#1086;&#1090;%200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2024\02%202024\&#1044;&#1077;&#1084;&#1086;&#1075;&#1088;&#1072;&#1092;&#1080;&#1103;%2002%202024\&#1071;&#1087;&#1086;&#1085;&#1080;&#1103;%20&#1057;&#1050;&#1056;%20&#1080;%20&#1045;&#1089;&#1090;&#1077;&#1089;%20&#1087;&#1088;&#1080;&#1088;&#1086;&#1089;&#1090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H:\2024\02%202024\&#1043;&#1080;&#1083;&#1100;&#1076;&#1080;&#1103;%2002%202024\&#1052;&#1072;&#1090;&#1077;&#1088;%20&#1076;&#1083;&#1103;%20&#1074;&#1099;&#1089;&#1090;&#1091;&#1087;&#1083;&#1077;&#1085;%2026%2002%202024\&#1070;%20&#1050;&#1086;&#1088;&#1077;&#1103;%20&#1045;&#1089;&#1090;&#1077;&#1089;%20&#1087;&#1088;&#1080;&#1088;&#1086;&#1089;&#1090;%20&#1057;&#1050;&#1056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H:\2024\02%202024\&#1043;&#1080;&#1083;&#1100;&#1076;&#1080;&#1103;%2002%202024\&#1052;&#1072;&#1090;&#1077;&#1088;%20&#1076;&#1083;&#1103;%20&#1074;&#1099;&#1089;&#1090;&#1091;&#1087;&#1083;&#1077;&#1085;%2026%2002%202024\&#1070;%20&#1050;&#1086;&#1088;&#1077;&#1103;%20&#1045;&#1089;&#1090;&#1077;&#1089;%20&#1087;&#1088;&#1080;&#1088;&#1086;&#1089;&#1090;%20&#1057;&#1050;&#1056;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API_SL.TLF.TOTL.IN_DS2_en_excel_v2_154643.xls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H:\2024\10%202024\&#1043;&#1080;&#1083;&#1100;&#1076;&#1080;&#1103;%20&#1084;&#1072;&#1088;&#1082;&#1077;&#1090;&#1086;&#1083;%2010%202024\&#1057;&#1050;&#1056;%20&#1050;&#1072;&#1079;&#1072;&#1093;&#1089;&#1090;&#1072;&#1085;%20&#1080;%20&#1058;&#1091;&#1088;&#1082;&#1084;&#1077;&#1085;&#1080;&#1089;&#1090;&#1072;&#1085;%201960%202022%20&#1076;&#1080;&#1085;&#1072;&#1084;%20&#1057;&#1050;&#1056;%2002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H:\2024\10%202024\&#1043;&#1080;&#1083;&#1100;&#1076;&#1080;&#1103;%20&#1084;&#1072;&#1088;&#1082;&#1077;&#1090;&#1086;&#1083;%2010%202024\&#1057;&#1050;&#1056;%20&#1050;&#1072;&#1079;&#1072;&#1093;&#1089;&#1090;&#1072;&#1085;%20&#1080;%20&#1058;&#1091;&#1088;&#1082;&#1084;&#1077;&#1085;&#1080;&#1089;&#1090;&#1072;&#1085;%201960%202022%20&#1076;&#1080;&#1085;&#1072;&#1084;%20&#1057;&#1050;&#1056;%2002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по странам планеты СКР с 1950 по 2023 гг.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644808743169399E-3"/>
                  <c:y val="-3.97489539748953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502732240437156E-2"/>
                  <c:y val="2.71966527196652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9.562841530054645E-3"/>
                  <c:y val="-2.92887029288703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1.639344262295082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8"/>
              <c:layout>
                <c:manualLayout>
                  <c:x val="1.6393442622950821E-2"/>
                  <c:y val="-4.18410041841004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8"/>
              <c:layout>
                <c:manualLayout>
                  <c:x val="9.5628415300545444E-3"/>
                  <c:y val="-3.55648535564852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3"/>
              <c:layout>
                <c:manualLayout>
                  <c:x val="-2.7322404371584699E-3"/>
                  <c:y val="-4.39330543933055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'СКР и ВВП 2 изм'!$B$3:$B$76</c:f>
              <c:numCache>
                <c:formatCode>General</c:formatCode>
                <c:ptCount val="74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</c:numCache>
            </c:numRef>
          </c:cat>
          <c:val>
            <c:numRef>
              <c:f>'СКР и ВВП 2 изм'!$C$3:$C$76</c:f>
              <c:numCache>
                <c:formatCode>#\ ##0.000</c:formatCode>
                <c:ptCount val="74"/>
                <c:pt idx="0">
                  <c:v>5.0090000000000003</c:v>
                </c:pt>
                <c:pt idx="1">
                  <c:v>4.9950000000000001</c:v>
                </c:pt>
                <c:pt idx="2">
                  <c:v>4.9809999999999999</c:v>
                </c:pt>
                <c:pt idx="3">
                  <c:v>4.9669999999999996</c:v>
                </c:pt>
                <c:pt idx="4">
                  <c:v>4.9530000000000003</c:v>
                </c:pt>
                <c:pt idx="5">
                  <c:v>4.9390000000000001</c:v>
                </c:pt>
                <c:pt idx="6">
                  <c:v>4.9249999999999998</c:v>
                </c:pt>
                <c:pt idx="7">
                  <c:v>4.9109999999999996</c:v>
                </c:pt>
                <c:pt idx="8">
                  <c:v>4.8970000000000002</c:v>
                </c:pt>
                <c:pt idx="9">
                  <c:v>4.9210000000000003</c:v>
                </c:pt>
                <c:pt idx="10">
                  <c:v>4.9450000000000003</c:v>
                </c:pt>
                <c:pt idx="11">
                  <c:v>4.97</c:v>
                </c:pt>
                <c:pt idx="12">
                  <c:v>4.9939999999999998</c:v>
                </c:pt>
                <c:pt idx="13">
                  <c:v>5.0179999999999998</c:v>
                </c:pt>
                <c:pt idx="14">
                  <c:v>5</c:v>
                </c:pt>
                <c:pt idx="15">
                  <c:v>4.9809999999999999</c:v>
                </c:pt>
                <c:pt idx="16">
                  <c:v>4.9630000000000001</c:v>
                </c:pt>
                <c:pt idx="17">
                  <c:v>4.944</c:v>
                </c:pt>
                <c:pt idx="18">
                  <c:v>4.9260000000000002</c:v>
                </c:pt>
                <c:pt idx="19">
                  <c:v>4.835</c:v>
                </c:pt>
                <c:pt idx="20">
                  <c:v>4.7439999999999998</c:v>
                </c:pt>
                <c:pt idx="21">
                  <c:v>4.6529999999999996</c:v>
                </c:pt>
                <c:pt idx="22">
                  <c:v>4.5620000000000003</c:v>
                </c:pt>
                <c:pt idx="23">
                  <c:v>4.4710000000000001</c:v>
                </c:pt>
                <c:pt idx="24">
                  <c:v>4.3490000000000002</c:v>
                </c:pt>
                <c:pt idx="25">
                  <c:v>4.2270000000000003</c:v>
                </c:pt>
                <c:pt idx="26">
                  <c:v>4.1050000000000004</c:v>
                </c:pt>
                <c:pt idx="27">
                  <c:v>3.9830000000000001</c:v>
                </c:pt>
                <c:pt idx="28">
                  <c:v>3.8610000000000002</c:v>
                </c:pt>
                <c:pt idx="29">
                  <c:v>3.806</c:v>
                </c:pt>
                <c:pt idx="30">
                  <c:v>3.7519999999999998</c:v>
                </c:pt>
                <c:pt idx="31">
                  <c:v>3.6970000000000001</c:v>
                </c:pt>
                <c:pt idx="32">
                  <c:v>3.6429999999999998</c:v>
                </c:pt>
                <c:pt idx="33">
                  <c:v>3.5880000000000001</c:v>
                </c:pt>
                <c:pt idx="34">
                  <c:v>3.5579999999999998</c:v>
                </c:pt>
                <c:pt idx="35">
                  <c:v>3.528</c:v>
                </c:pt>
                <c:pt idx="36">
                  <c:v>3.4990000000000001</c:v>
                </c:pt>
                <c:pt idx="37">
                  <c:v>3.4689999999999999</c:v>
                </c:pt>
                <c:pt idx="38">
                  <c:v>3.4390000000000001</c:v>
                </c:pt>
                <c:pt idx="39">
                  <c:v>3.3519999999999999</c:v>
                </c:pt>
                <c:pt idx="40">
                  <c:v>3.2650000000000001</c:v>
                </c:pt>
                <c:pt idx="41">
                  <c:v>3.1789999999999998</c:v>
                </c:pt>
                <c:pt idx="42">
                  <c:v>3.0920000000000001</c:v>
                </c:pt>
                <c:pt idx="43">
                  <c:v>3.0049999999999999</c:v>
                </c:pt>
                <c:pt idx="44">
                  <c:v>2.9590000000000001</c:v>
                </c:pt>
                <c:pt idx="45">
                  <c:v>2.9140000000000001</c:v>
                </c:pt>
                <c:pt idx="46">
                  <c:v>2.8679999999999999</c:v>
                </c:pt>
                <c:pt idx="47">
                  <c:v>2.823</c:v>
                </c:pt>
                <c:pt idx="48">
                  <c:v>2.7770000000000001</c:v>
                </c:pt>
                <c:pt idx="49">
                  <c:v>2.7519999999999998</c:v>
                </c:pt>
                <c:pt idx="50">
                  <c:v>2.7269999999999999</c:v>
                </c:pt>
                <c:pt idx="51">
                  <c:v>2.7010000000000001</c:v>
                </c:pt>
                <c:pt idx="52">
                  <c:v>2.6760000000000002</c:v>
                </c:pt>
                <c:pt idx="53">
                  <c:v>2.6509999999999998</c:v>
                </c:pt>
                <c:pt idx="54">
                  <c:v>2.6379999999999999</c:v>
                </c:pt>
                <c:pt idx="55">
                  <c:v>2.6240000000000001</c:v>
                </c:pt>
                <c:pt idx="56">
                  <c:v>2.6110000000000002</c:v>
                </c:pt>
                <c:pt idx="57">
                  <c:v>2.597</c:v>
                </c:pt>
                <c:pt idx="58">
                  <c:v>2.5840000000000001</c:v>
                </c:pt>
                <c:pt idx="59">
                  <c:v>2.5710000000000002</c:v>
                </c:pt>
                <c:pt idx="60">
                  <c:v>2.5569999999999999</c:v>
                </c:pt>
                <c:pt idx="61">
                  <c:v>2.544</c:v>
                </c:pt>
                <c:pt idx="62">
                  <c:v>2.5299999999999998</c:v>
                </c:pt>
                <c:pt idx="63">
                  <c:v>2.5169999999999999</c:v>
                </c:pt>
                <c:pt idx="64">
                  <c:v>2.5070000000000001</c:v>
                </c:pt>
                <c:pt idx="65">
                  <c:v>2.4969999999999999</c:v>
                </c:pt>
                <c:pt idx="66">
                  <c:v>2.488</c:v>
                </c:pt>
                <c:pt idx="67">
                  <c:v>2.4780000000000002</c:v>
                </c:pt>
                <c:pt idx="68">
                  <c:v>2.468</c:v>
                </c:pt>
                <c:pt idx="69">
                  <c:v>2.4580000000000002</c:v>
                </c:pt>
                <c:pt idx="70">
                  <c:v>2.448</c:v>
                </c:pt>
                <c:pt idx="71">
                  <c:v>2.4380000000000002</c:v>
                </c:pt>
                <c:pt idx="72">
                  <c:v>2.4279999999999999</c:v>
                </c:pt>
                <c:pt idx="73">
                  <c:v>2.4180000000000001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804560"/>
        <c:axId val="332797840"/>
      </c:lineChart>
      <c:catAx>
        <c:axId val="3328045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2797840"/>
        <c:crosses val="autoZero"/>
        <c:auto val="1"/>
        <c:lblAlgn val="ctr"/>
        <c:lblOffset val="100"/>
        <c:noMultiLvlLbl val="0"/>
      </c:catAx>
      <c:valAx>
        <c:axId val="332797840"/>
        <c:scaling>
          <c:orientation val="minMax"/>
          <c:max val="5.5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80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dirty="0">
                <a:solidFill>
                  <a:schemeClr val="tx1"/>
                </a:solidFill>
              </a:rPr>
              <a:t>Япония, динамика естественного </a:t>
            </a:r>
            <a:r>
              <a:rPr lang="ru-RU" sz="1600" b="0" dirty="0" smtClean="0">
                <a:solidFill>
                  <a:schemeClr val="tx1"/>
                </a:solidFill>
              </a:rPr>
              <a:t>прироста</a:t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>(1900 – 2022 гг. </a:t>
            </a:r>
            <a:r>
              <a:rPr lang="ru-RU" sz="1100" b="0" dirty="0" smtClean="0">
                <a:solidFill>
                  <a:schemeClr val="tx1"/>
                </a:solidFill>
              </a:rPr>
              <a:t>прирост </a:t>
            </a:r>
            <a:r>
              <a:rPr lang="ru-RU" sz="1100" b="0" dirty="0">
                <a:solidFill>
                  <a:schemeClr val="tx1"/>
                </a:solidFill>
              </a:rPr>
              <a:t>в расчёте на 1000 человек</a:t>
            </a:r>
            <a:r>
              <a:rPr lang="ru-RU" sz="1600" b="0" i="0" u="none" strike="noStrike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5856037994734615E-2"/>
          <c:y val="0.11635708114424753"/>
          <c:w val="0.90307877880912601"/>
          <c:h val="0.866492350066066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8"/>
              <c:layout>
                <c:manualLayout>
                  <c:x val="1.3680494738395497E-2"/>
                  <c:y val="-6.2922871423305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8"/>
              <c:layout>
                <c:manualLayout>
                  <c:x val="-2.4592265225953203E-2"/>
                  <c:y val="-4.994221623761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6"/>
              <c:layout>
                <c:manualLayout>
                  <c:x val="6.8402473691977737E-3"/>
                  <c:y val="1.048714523721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4"/>
              <c:layout>
                <c:manualLayout>
                  <c:x val="1.9152692633753667E-2"/>
                  <c:y val="-2.0974290474435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5"/>
              <c:layout>
                <c:manualLayout>
                  <c:x val="2.0520742107593321E-2"/>
                  <c:y val="-2.9364006664209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9"/>
              <c:layout>
                <c:manualLayout>
                  <c:x val="5.4721978953582188E-3"/>
                  <c:y val="-3.3558864759096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3"/>
              <c:layout>
                <c:manualLayout>
                  <c:x val="-5.2348915364222176E-2"/>
                  <c:y val="-1.5244950035276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Лист1!$E$3:$E$126</c:f>
              <c:numCache>
                <c:formatCode>0</c:formatCode>
                <c:ptCount val="124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1983</c:v>
                </c:pt>
                <c:pt idx="85">
                  <c:v>1984</c:v>
                </c:pt>
                <c:pt idx="86">
                  <c:v>1985</c:v>
                </c:pt>
                <c:pt idx="87">
                  <c:v>1986</c:v>
                </c:pt>
                <c:pt idx="88">
                  <c:v>1987</c:v>
                </c:pt>
                <c:pt idx="89">
                  <c:v>1988</c:v>
                </c:pt>
                <c:pt idx="90">
                  <c:v>1989</c:v>
                </c:pt>
                <c:pt idx="91">
                  <c:v>1990</c:v>
                </c:pt>
                <c:pt idx="92">
                  <c:v>1991</c:v>
                </c:pt>
                <c:pt idx="93">
                  <c:v>1992</c:v>
                </c:pt>
                <c:pt idx="94">
                  <c:v>1993</c:v>
                </c:pt>
                <c:pt idx="95">
                  <c:v>1994</c:v>
                </c:pt>
                <c:pt idx="96">
                  <c:v>1995</c:v>
                </c:pt>
                <c:pt idx="97">
                  <c:v>1996</c:v>
                </c:pt>
                <c:pt idx="98">
                  <c:v>1997</c:v>
                </c:pt>
                <c:pt idx="99">
                  <c:v>1998</c:v>
                </c:pt>
                <c:pt idx="100">
                  <c:v>1999</c:v>
                </c:pt>
                <c:pt idx="101">
                  <c:v>2000</c:v>
                </c:pt>
                <c:pt idx="102">
                  <c:v>2001</c:v>
                </c:pt>
                <c:pt idx="103">
                  <c:v>2002</c:v>
                </c:pt>
                <c:pt idx="104">
                  <c:v>2003</c:v>
                </c:pt>
                <c:pt idx="105">
                  <c:v>2004</c:v>
                </c:pt>
                <c:pt idx="106">
                  <c:v>2005</c:v>
                </c:pt>
                <c:pt idx="107">
                  <c:v>2006</c:v>
                </c:pt>
                <c:pt idx="108">
                  <c:v>2007</c:v>
                </c:pt>
                <c:pt idx="109">
                  <c:v>2008</c:v>
                </c:pt>
                <c:pt idx="110">
                  <c:v>2009</c:v>
                </c:pt>
                <c:pt idx="111">
                  <c:v>2010</c:v>
                </c:pt>
                <c:pt idx="112">
                  <c:v>2011</c:v>
                </c:pt>
                <c:pt idx="113">
                  <c:v>2012</c:v>
                </c:pt>
                <c:pt idx="114">
                  <c:v>2013</c:v>
                </c:pt>
                <c:pt idx="115">
                  <c:v>2014</c:v>
                </c:pt>
                <c:pt idx="116">
                  <c:v>2015</c:v>
                </c:pt>
                <c:pt idx="117">
                  <c:v>2016</c:v>
                </c:pt>
                <c:pt idx="118">
                  <c:v>2017</c:v>
                </c:pt>
                <c:pt idx="119">
                  <c:v>2018</c:v>
                </c:pt>
                <c:pt idx="120">
                  <c:v>2019</c:v>
                </c:pt>
                <c:pt idx="121">
                  <c:v>2020</c:v>
                </c:pt>
                <c:pt idx="122">
                  <c:v>2021</c:v>
                </c:pt>
                <c:pt idx="123">
                  <c:v>2022</c:v>
                </c:pt>
              </c:numCache>
            </c:numRef>
          </c:cat>
          <c:val>
            <c:numRef>
              <c:f>Лист1!$F$3:$F$126</c:f>
              <c:numCache>
                <c:formatCode>#,##0.00</c:formatCode>
                <c:ptCount val="124"/>
                <c:pt idx="0">
                  <c:v>11.6</c:v>
                </c:pt>
                <c:pt idx="1">
                  <c:v>13</c:v>
                </c:pt>
                <c:pt idx="2">
                  <c:v>12.3</c:v>
                </c:pt>
                <c:pt idx="3">
                  <c:v>13.5</c:v>
                </c:pt>
                <c:pt idx="4">
                  <c:v>10.7</c:v>
                </c:pt>
                <c:pt idx="5">
                  <c:v>10.1</c:v>
                </c:pt>
                <c:pt idx="6">
                  <c:v>10.6</c:v>
                </c:pt>
                <c:pt idx="7">
                  <c:v>13.9</c:v>
                </c:pt>
                <c:pt idx="8">
                  <c:v>14.5</c:v>
                </c:pt>
                <c:pt idx="9">
                  <c:v>13.8</c:v>
                </c:pt>
                <c:pt idx="10">
                  <c:v>14.5</c:v>
                </c:pt>
                <c:pt idx="11">
                  <c:v>15.5</c:v>
                </c:pt>
                <c:pt idx="12">
                  <c:v>15.3</c:v>
                </c:pt>
                <c:pt idx="13">
                  <c:v>15.6</c:v>
                </c:pt>
                <c:pt idx="14">
                  <c:v>14.9</c:v>
                </c:pt>
                <c:pt idx="15">
                  <c:v>14.4</c:v>
                </c:pt>
                <c:pt idx="16">
                  <c:v>12.7</c:v>
                </c:pt>
                <c:pt idx="17">
                  <c:v>12.5</c:v>
                </c:pt>
                <c:pt idx="18">
                  <c:v>6.4</c:v>
                </c:pt>
                <c:pt idx="19">
                  <c:v>10.199999999999999</c:v>
                </c:pt>
                <c:pt idx="20">
                  <c:v>12</c:v>
                </c:pt>
                <c:pt idx="21">
                  <c:v>12.4</c:v>
                </c:pt>
                <c:pt idx="22">
                  <c:v>11.9</c:v>
                </c:pt>
                <c:pt idx="23">
                  <c:v>12.2</c:v>
                </c:pt>
                <c:pt idx="24">
                  <c:v>12.6</c:v>
                </c:pt>
                <c:pt idx="25">
                  <c:v>14.5</c:v>
                </c:pt>
                <c:pt idx="26">
                  <c:v>15.5</c:v>
                </c:pt>
                <c:pt idx="27">
                  <c:v>13.7</c:v>
                </c:pt>
                <c:pt idx="28">
                  <c:v>14.4</c:v>
                </c:pt>
                <c:pt idx="29">
                  <c:v>12.9</c:v>
                </c:pt>
                <c:pt idx="30">
                  <c:v>14.2</c:v>
                </c:pt>
                <c:pt idx="31">
                  <c:v>13.2</c:v>
                </c:pt>
                <c:pt idx="32">
                  <c:v>15.2</c:v>
                </c:pt>
                <c:pt idx="33">
                  <c:v>13.8</c:v>
                </c:pt>
                <c:pt idx="34">
                  <c:v>11.9</c:v>
                </c:pt>
                <c:pt idx="35">
                  <c:v>14.9</c:v>
                </c:pt>
                <c:pt idx="36">
                  <c:v>12.4</c:v>
                </c:pt>
                <c:pt idx="37">
                  <c:v>13.7</c:v>
                </c:pt>
                <c:pt idx="38">
                  <c:v>9.4</c:v>
                </c:pt>
                <c:pt idx="39">
                  <c:v>8.8000000000000007</c:v>
                </c:pt>
                <c:pt idx="40">
                  <c:v>12.9</c:v>
                </c:pt>
                <c:pt idx="41">
                  <c:v>15.4</c:v>
                </c:pt>
                <c:pt idx="42">
                  <c:v>14.4</c:v>
                </c:pt>
                <c:pt idx="43">
                  <c:v>13.9</c:v>
                </c:pt>
                <c:pt idx="44">
                  <c:v>11.8</c:v>
                </c:pt>
                <c:pt idx="45">
                  <c:v>-5.9</c:v>
                </c:pt>
                <c:pt idx="46">
                  <c:v>7.7</c:v>
                </c:pt>
                <c:pt idx="47">
                  <c:v>19.7</c:v>
                </c:pt>
                <c:pt idx="48">
                  <c:v>21.8</c:v>
                </c:pt>
                <c:pt idx="49">
                  <c:v>21.5</c:v>
                </c:pt>
                <c:pt idx="50">
                  <c:v>17.3</c:v>
                </c:pt>
                <c:pt idx="51">
                  <c:v>15.4</c:v>
                </c:pt>
                <c:pt idx="52">
                  <c:v>14.5</c:v>
                </c:pt>
                <c:pt idx="53">
                  <c:v>12.6</c:v>
                </c:pt>
                <c:pt idx="54">
                  <c:v>11.9</c:v>
                </c:pt>
                <c:pt idx="55">
                  <c:v>11.7</c:v>
                </c:pt>
                <c:pt idx="56">
                  <c:v>10.5</c:v>
                </c:pt>
                <c:pt idx="57">
                  <c:v>9</c:v>
                </c:pt>
                <c:pt idx="58">
                  <c:v>10.6</c:v>
                </c:pt>
                <c:pt idx="59">
                  <c:v>10.1</c:v>
                </c:pt>
                <c:pt idx="60">
                  <c:v>9.6999999999999993</c:v>
                </c:pt>
                <c:pt idx="61">
                  <c:v>9.6</c:v>
                </c:pt>
                <c:pt idx="62">
                  <c:v>9.6</c:v>
                </c:pt>
                <c:pt idx="63">
                  <c:v>10.4</c:v>
                </c:pt>
                <c:pt idx="64">
                  <c:v>10.8</c:v>
                </c:pt>
                <c:pt idx="65">
                  <c:v>11.5</c:v>
                </c:pt>
                <c:pt idx="66">
                  <c:v>7.1</c:v>
                </c:pt>
                <c:pt idx="67">
                  <c:v>12.7</c:v>
                </c:pt>
                <c:pt idx="68">
                  <c:v>11.8</c:v>
                </c:pt>
                <c:pt idx="69">
                  <c:v>11.7</c:v>
                </c:pt>
                <c:pt idx="70">
                  <c:v>11.9</c:v>
                </c:pt>
                <c:pt idx="71">
                  <c:v>12.6</c:v>
                </c:pt>
                <c:pt idx="72">
                  <c:v>12.8</c:v>
                </c:pt>
                <c:pt idx="73">
                  <c:v>12.7</c:v>
                </c:pt>
                <c:pt idx="74">
                  <c:v>12</c:v>
                </c:pt>
                <c:pt idx="75">
                  <c:v>10.7</c:v>
                </c:pt>
                <c:pt idx="76">
                  <c:v>10</c:v>
                </c:pt>
                <c:pt idx="77">
                  <c:v>9.4</c:v>
                </c:pt>
                <c:pt idx="78">
                  <c:v>8.8000000000000007</c:v>
                </c:pt>
                <c:pt idx="79">
                  <c:v>8.1999999999999993</c:v>
                </c:pt>
                <c:pt idx="80">
                  <c:v>7.3</c:v>
                </c:pt>
                <c:pt idx="81">
                  <c:v>6.9</c:v>
                </c:pt>
                <c:pt idx="82">
                  <c:v>6.8</c:v>
                </c:pt>
                <c:pt idx="83">
                  <c:v>6.5</c:v>
                </c:pt>
                <c:pt idx="84">
                  <c:v>6.5</c:v>
                </c:pt>
                <c:pt idx="85">
                  <c:v>6.3</c:v>
                </c:pt>
                <c:pt idx="86">
                  <c:v>5.6</c:v>
                </c:pt>
                <c:pt idx="87">
                  <c:v>5.2</c:v>
                </c:pt>
                <c:pt idx="88">
                  <c:v>4.9000000000000004</c:v>
                </c:pt>
                <c:pt idx="89">
                  <c:v>4.3</c:v>
                </c:pt>
                <c:pt idx="90">
                  <c:v>3.7</c:v>
                </c:pt>
                <c:pt idx="91">
                  <c:v>3.3</c:v>
                </c:pt>
                <c:pt idx="92">
                  <c:v>3.2</c:v>
                </c:pt>
                <c:pt idx="93">
                  <c:v>2.9</c:v>
                </c:pt>
                <c:pt idx="94">
                  <c:v>2.5</c:v>
                </c:pt>
                <c:pt idx="95">
                  <c:v>2.9</c:v>
                </c:pt>
                <c:pt idx="96">
                  <c:v>2.2000000000000002</c:v>
                </c:pt>
                <c:pt idx="97">
                  <c:v>2.5</c:v>
                </c:pt>
                <c:pt idx="98">
                  <c:v>2.2000000000000002</c:v>
                </c:pt>
                <c:pt idx="99">
                  <c:v>2.1</c:v>
                </c:pt>
                <c:pt idx="100">
                  <c:v>1.6</c:v>
                </c:pt>
                <c:pt idx="101">
                  <c:v>1.8</c:v>
                </c:pt>
                <c:pt idx="102">
                  <c:v>1.6</c:v>
                </c:pt>
                <c:pt idx="103">
                  <c:v>1.4</c:v>
                </c:pt>
                <c:pt idx="104">
                  <c:v>0.9</c:v>
                </c:pt>
                <c:pt idx="105">
                  <c:v>0.6</c:v>
                </c:pt>
                <c:pt idx="106">
                  <c:v>-0.2</c:v>
                </c:pt>
                <c:pt idx="107">
                  <c:v>0.1</c:v>
                </c:pt>
                <c:pt idx="108">
                  <c:v>-0.2</c:v>
                </c:pt>
                <c:pt idx="109">
                  <c:v>-0.4</c:v>
                </c:pt>
                <c:pt idx="110">
                  <c:v>-0.6</c:v>
                </c:pt>
                <c:pt idx="111">
                  <c:v>-1</c:v>
                </c:pt>
                <c:pt idx="112">
                  <c:v>-1.6</c:v>
                </c:pt>
                <c:pt idx="113">
                  <c:v>-1.8</c:v>
                </c:pt>
                <c:pt idx="114">
                  <c:v>-1.9</c:v>
                </c:pt>
                <c:pt idx="115">
                  <c:v>-2.1</c:v>
                </c:pt>
                <c:pt idx="116">
                  <c:v>-2.2999999999999998</c:v>
                </c:pt>
                <c:pt idx="117">
                  <c:v>-2.7</c:v>
                </c:pt>
                <c:pt idx="118">
                  <c:v>-3.2</c:v>
                </c:pt>
                <c:pt idx="119">
                  <c:v>-3.6</c:v>
                </c:pt>
                <c:pt idx="120">
                  <c:v>-4.2</c:v>
                </c:pt>
                <c:pt idx="121">
                  <c:v>-4.2</c:v>
                </c:pt>
                <c:pt idx="122">
                  <c:v>-5.0999999999999996</c:v>
                </c:pt>
                <c:pt idx="123">
                  <c:v>-6.4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Лист1!$E$3:$E$126</c:f>
              <c:numCache>
                <c:formatCode>0</c:formatCode>
                <c:ptCount val="124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1983</c:v>
                </c:pt>
                <c:pt idx="85">
                  <c:v>1984</c:v>
                </c:pt>
                <c:pt idx="86">
                  <c:v>1985</c:v>
                </c:pt>
                <c:pt idx="87">
                  <c:v>1986</c:v>
                </c:pt>
                <c:pt idx="88">
                  <c:v>1987</c:v>
                </c:pt>
                <c:pt idx="89">
                  <c:v>1988</c:v>
                </c:pt>
                <c:pt idx="90">
                  <c:v>1989</c:v>
                </c:pt>
                <c:pt idx="91">
                  <c:v>1990</c:v>
                </c:pt>
                <c:pt idx="92">
                  <c:v>1991</c:v>
                </c:pt>
                <c:pt idx="93">
                  <c:v>1992</c:v>
                </c:pt>
                <c:pt idx="94">
                  <c:v>1993</c:v>
                </c:pt>
                <c:pt idx="95">
                  <c:v>1994</c:v>
                </c:pt>
                <c:pt idx="96">
                  <c:v>1995</c:v>
                </c:pt>
                <c:pt idx="97">
                  <c:v>1996</c:v>
                </c:pt>
                <c:pt idx="98">
                  <c:v>1997</c:v>
                </c:pt>
                <c:pt idx="99">
                  <c:v>1998</c:v>
                </c:pt>
                <c:pt idx="100">
                  <c:v>1999</c:v>
                </c:pt>
                <c:pt idx="101">
                  <c:v>2000</c:v>
                </c:pt>
                <c:pt idx="102">
                  <c:v>2001</c:v>
                </c:pt>
                <c:pt idx="103">
                  <c:v>2002</c:v>
                </c:pt>
                <c:pt idx="104">
                  <c:v>2003</c:v>
                </c:pt>
                <c:pt idx="105">
                  <c:v>2004</c:v>
                </c:pt>
                <c:pt idx="106">
                  <c:v>2005</c:v>
                </c:pt>
                <c:pt idx="107">
                  <c:v>2006</c:v>
                </c:pt>
                <c:pt idx="108">
                  <c:v>2007</c:v>
                </c:pt>
                <c:pt idx="109">
                  <c:v>2008</c:v>
                </c:pt>
                <c:pt idx="110">
                  <c:v>2009</c:v>
                </c:pt>
                <c:pt idx="111">
                  <c:v>2010</c:v>
                </c:pt>
                <c:pt idx="112">
                  <c:v>2011</c:v>
                </c:pt>
                <c:pt idx="113">
                  <c:v>2012</c:v>
                </c:pt>
                <c:pt idx="114">
                  <c:v>2013</c:v>
                </c:pt>
                <c:pt idx="115">
                  <c:v>2014</c:v>
                </c:pt>
                <c:pt idx="116">
                  <c:v>2015</c:v>
                </c:pt>
                <c:pt idx="117">
                  <c:v>2016</c:v>
                </c:pt>
                <c:pt idx="118">
                  <c:v>2017</c:v>
                </c:pt>
                <c:pt idx="119">
                  <c:v>2018</c:v>
                </c:pt>
                <c:pt idx="120">
                  <c:v>2019</c:v>
                </c:pt>
                <c:pt idx="121">
                  <c:v>2020</c:v>
                </c:pt>
                <c:pt idx="122">
                  <c:v>2021</c:v>
                </c:pt>
                <c:pt idx="123">
                  <c:v>2022</c:v>
                </c:pt>
              </c:numCache>
            </c:numRef>
          </c:cat>
          <c:val>
            <c:numRef>
              <c:f>Лист1!$E$1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6843984"/>
        <c:axId val="342290544"/>
      </c:lineChart>
      <c:catAx>
        <c:axId val="25684398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290544"/>
        <c:crosses val="autoZero"/>
        <c:auto val="1"/>
        <c:lblAlgn val="ctr"/>
        <c:lblOffset val="100"/>
        <c:noMultiLvlLbl val="0"/>
      </c:catAx>
      <c:valAx>
        <c:axId val="342290544"/>
        <c:scaling>
          <c:orientation val="minMax"/>
          <c:max val="2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84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tx1"/>
                </a:solidFill>
              </a:rPr>
              <a:t>Естественный прирост (на 1000 человек) Южная Корея</a:t>
            </a:r>
          </a:p>
        </c:rich>
      </c:tx>
      <c:layout>
        <c:manualLayout>
          <c:xMode val="edge"/>
          <c:yMode val="edge"/>
          <c:x val="0.258755042293601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1652767507719728E-2"/>
          <c:y val="4.0149288762367855E-2"/>
          <c:w val="0.94916539900982655"/>
          <c:h val="0.93027388017997326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Лист1!$C$2</c:f>
              <c:strCache>
                <c:ptCount val="1"/>
                <c:pt idx="0">
                  <c:v>Естественный прирост (на 1000 человек)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4"/>
            <c:spPr>
              <a:solidFill>
                <a:srgbClr val="00B0F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9.5763463168768836E-3"/>
                  <c:y val="-2.097429047443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"/>
              <c:layout>
                <c:manualLayout>
                  <c:x val="2.0520780737398794E-2"/>
                  <c:y val="1.3632522818336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4"/>
              <c:layout>
                <c:manualLayout>
                  <c:x val="9.576346316876783E-3"/>
                  <c:y val="-2.7266577616765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2"/>
              <c:layout>
                <c:manualLayout>
                  <c:x val="-1.3680494738397553E-3"/>
                  <c:y val="-1.8876861426991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7"/>
              <c:layout>
                <c:manualLayout>
                  <c:x val="-1.3680494738395547E-2"/>
                  <c:y val="2.307171952187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Лист1!$B$3:$B$100</c:f>
              <c:numCache>
                <c:formatCode>General</c:formatCode>
                <c:ptCount val="98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  <c:pt idx="93">
                  <c:v>2018</c:v>
                </c:pt>
                <c:pt idx="94">
                  <c:v>2019</c:v>
                </c:pt>
                <c:pt idx="95">
                  <c:v>2020</c:v>
                </c:pt>
                <c:pt idx="96">
                  <c:v>2021</c:v>
                </c:pt>
                <c:pt idx="97">
                  <c:v>2022</c:v>
                </c:pt>
              </c:numCache>
            </c:numRef>
          </c:cat>
          <c:val>
            <c:numRef>
              <c:f>Лист1!$C$3:$C$100</c:f>
              <c:numCache>
                <c:formatCode>#,##0.00</c:formatCode>
                <c:ptCount val="98"/>
                <c:pt idx="0">
                  <c:v>15.4</c:v>
                </c:pt>
                <c:pt idx="1">
                  <c:v>13.3</c:v>
                </c:pt>
                <c:pt idx="2">
                  <c:v>13.9</c:v>
                </c:pt>
                <c:pt idx="3">
                  <c:v>15.9</c:v>
                </c:pt>
                <c:pt idx="4">
                  <c:v>11.6</c:v>
                </c:pt>
                <c:pt idx="5">
                  <c:v>19.100000000000001</c:v>
                </c:pt>
                <c:pt idx="6">
                  <c:v>17.399999999999999</c:v>
                </c:pt>
                <c:pt idx="7">
                  <c:v>15.3</c:v>
                </c:pt>
                <c:pt idx="8">
                  <c:v>19.100000000000001</c:v>
                </c:pt>
                <c:pt idx="9">
                  <c:v>18.100000000000001</c:v>
                </c:pt>
                <c:pt idx="10">
                  <c:v>17.8</c:v>
                </c:pt>
                <c:pt idx="11">
                  <c:v>17</c:v>
                </c:pt>
                <c:pt idx="12">
                  <c:v>19.3</c:v>
                </c:pt>
                <c:pt idx="13">
                  <c:v>14.5</c:v>
                </c:pt>
                <c:pt idx="14">
                  <c:v>15</c:v>
                </c:pt>
                <c:pt idx="15">
                  <c:v>10.9</c:v>
                </c:pt>
                <c:pt idx="16">
                  <c:v>11.9</c:v>
                </c:pt>
                <c:pt idx="17">
                  <c:v>9.8000000000000007</c:v>
                </c:pt>
                <c:pt idx="18">
                  <c:v>7.9</c:v>
                </c:pt>
                <c:pt idx="19">
                  <c:v>9.1999999999999993</c:v>
                </c:pt>
                <c:pt idx="20">
                  <c:v>10.6</c:v>
                </c:pt>
                <c:pt idx="21">
                  <c:v>9.3000000000000007</c:v>
                </c:pt>
                <c:pt idx="22">
                  <c:v>16.8</c:v>
                </c:pt>
                <c:pt idx="23">
                  <c:v>15.9</c:v>
                </c:pt>
                <c:pt idx="24">
                  <c:v>17.600000000000001</c:v>
                </c:pt>
                <c:pt idx="25">
                  <c:v>1.9</c:v>
                </c:pt>
                <c:pt idx="26">
                  <c:v>5</c:v>
                </c:pt>
                <c:pt idx="27">
                  <c:v>13.5</c:v>
                </c:pt>
                <c:pt idx="28">
                  <c:v>20.7</c:v>
                </c:pt>
                <c:pt idx="29">
                  <c:v>23.9</c:v>
                </c:pt>
                <c:pt idx="30">
                  <c:v>28.9</c:v>
                </c:pt>
                <c:pt idx="31">
                  <c:v>29.8</c:v>
                </c:pt>
                <c:pt idx="32">
                  <c:v>29.6</c:v>
                </c:pt>
                <c:pt idx="33">
                  <c:v>29.9</c:v>
                </c:pt>
                <c:pt idx="34">
                  <c:v>29.9</c:v>
                </c:pt>
                <c:pt idx="35">
                  <c:v>31.8</c:v>
                </c:pt>
                <c:pt idx="36">
                  <c:v>29.7</c:v>
                </c:pt>
                <c:pt idx="37">
                  <c:v>28.9</c:v>
                </c:pt>
                <c:pt idx="38">
                  <c:v>27.7</c:v>
                </c:pt>
                <c:pt idx="39">
                  <c:v>25.8</c:v>
                </c:pt>
                <c:pt idx="40">
                  <c:v>25.2</c:v>
                </c:pt>
                <c:pt idx="41">
                  <c:v>25</c:v>
                </c:pt>
                <c:pt idx="42">
                  <c:v>25.4</c:v>
                </c:pt>
                <c:pt idx="43">
                  <c:v>24.7</c:v>
                </c:pt>
                <c:pt idx="44">
                  <c:v>24.5</c:v>
                </c:pt>
                <c:pt idx="45">
                  <c:v>23.2</c:v>
                </c:pt>
                <c:pt idx="46">
                  <c:v>23.9</c:v>
                </c:pt>
                <c:pt idx="47">
                  <c:v>22.2</c:v>
                </c:pt>
                <c:pt idx="48">
                  <c:v>20.5</c:v>
                </c:pt>
                <c:pt idx="49">
                  <c:v>19.399999999999999</c:v>
                </c:pt>
                <c:pt idx="50">
                  <c:v>17.100000000000001</c:v>
                </c:pt>
                <c:pt idx="51">
                  <c:v>14.8</c:v>
                </c:pt>
                <c:pt idx="52">
                  <c:v>15.8</c:v>
                </c:pt>
                <c:pt idx="53">
                  <c:v>13.5</c:v>
                </c:pt>
                <c:pt idx="54">
                  <c:v>16.600000000000001</c:v>
                </c:pt>
                <c:pt idx="55">
                  <c:v>15.4</c:v>
                </c:pt>
                <c:pt idx="56">
                  <c:v>16.3</c:v>
                </c:pt>
                <c:pt idx="57">
                  <c:v>15.3</c:v>
                </c:pt>
                <c:pt idx="58">
                  <c:v>12.9</c:v>
                </c:pt>
                <c:pt idx="59">
                  <c:v>10.8</c:v>
                </c:pt>
                <c:pt idx="60">
                  <c:v>10.199999999999999</c:v>
                </c:pt>
                <c:pt idx="61">
                  <c:v>9.6</c:v>
                </c:pt>
                <c:pt idx="62">
                  <c:v>9.1</c:v>
                </c:pt>
                <c:pt idx="63">
                  <c:v>9.5</c:v>
                </c:pt>
                <c:pt idx="64">
                  <c:v>9.5</c:v>
                </c:pt>
                <c:pt idx="65">
                  <c:v>9.5</c:v>
                </c:pt>
                <c:pt idx="66">
                  <c:v>10.8</c:v>
                </c:pt>
                <c:pt idx="67">
                  <c:v>11.3</c:v>
                </c:pt>
                <c:pt idx="68">
                  <c:v>10.8</c:v>
                </c:pt>
                <c:pt idx="69">
                  <c:v>10.6</c:v>
                </c:pt>
                <c:pt idx="70">
                  <c:v>10.3</c:v>
                </c:pt>
                <c:pt idx="71">
                  <c:v>9.8000000000000007</c:v>
                </c:pt>
                <c:pt idx="72">
                  <c:v>9.1999999999999993</c:v>
                </c:pt>
                <c:pt idx="73">
                  <c:v>8.4</c:v>
                </c:pt>
                <c:pt idx="74">
                  <c:v>7.8</c:v>
                </c:pt>
                <c:pt idx="75">
                  <c:v>8.1999999999999993</c:v>
                </c:pt>
                <c:pt idx="76">
                  <c:v>6.5</c:v>
                </c:pt>
                <c:pt idx="77">
                  <c:v>5.0999999999999996</c:v>
                </c:pt>
                <c:pt idx="78">
                  <c:v>5.0999999999999996</c:v>
                </c:pt>
                <c:pt idx="79">
                  <c:v>4.7</c:v>
                </c:pt>
                <c:pt idx="80">
                  <c:v>3.9</c:v>
                </c:pt>
                <c:pt idx="81">
                  <c:v>4.2</c:v>
                </c:pt>
                <c:pt idx="82">
                  <c:v>5.0999999999999996</c:v>
                </c:pt>
                <c:pt idx="83">
                  <c:v>4.4000000000000004</c:v>
                </c:pt>
                <c:pt idx="84">
                  <c:v>4</c:v>
                </c:pt>
                <c:pt idx="85">
                  <c:v>4.3</c:v>
                </c:pt>
                <c:pt idx="86">
                  <c:v>4.3</c:v>
                </c:pt>
                <c:pt idx="87">
                  <c:v>4.3</c:v>
                </c:pt>
                <c:pt idx="88">
                  <c:v>3.4</c:v>
                </c:pt>
                <c:pt idx="89">
                  <c:v>3.3</c:v>
                </c:pt>
                <c:pt idx="90">
                  <c:v>3.2</c:v>
                </c:pt>
                <c:pt idx="91">
                  <c:v>2.5</c:v>
                </c:pt>
                <c:pt idx="92">
                  <c:v>1.4</c:v>
                </c:pt>
                <c:pt idx="93">
                  <c:v>0.6</c:v>
                </c:pt>
                <c:pt idx="94">
                  <c:v>0.2</c:v>
                </c:pt>
                <c:pt idx="95">
                  <c:v>-0.6</c:v>
                </c:pt>
                <c:pt idx="96">
                  <c:v>-1.1000000000000001</c:v>
                </c:pt>
                <c:pt idx="97">
                  <c:v>-2.4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293344"/>
        <c:axId val="342293904"/>
      </c:lineChart>
      <c:catAx>
        <c:axId val="34229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293904"/>
        <c:crosses val="autoZero"/>
        <c:auto val="1"/>
        <c:lblAlgn val="ctr"/>
        <c:lblOffset val="100"/>
        <c:noMultiLvlLbl val="0"/>
      </c:catAx>
      <c:valAx>
        <c:axId val="342293904"/>
        <c:scaling>
          <c:orientation val="minMax"/>
          <c:max val="33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29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</a:rPr>
              <a:t>Суммарный коэффициент рождаемости Южная Корея (1925 - 2022 гг.)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2651473777076877E-2"/>
          <c:y val="3.9442235813122048E-2"/>
          <c:w val="0.94229998201068799"/>
          <c:h val="0.87361255894271084"/>
        </c:manualLayout>
      </c:layout>
      <c:lineChart>
        <c:grouping val="standard"/>
        <c:varyColors val="0"/>
        <c:ser>
          <c:idx val="2"/>
          <c:order val="0"/>
          <c:tx>
            <c:strRef>
              <c:f>Лист1!$D$2</c:f>
              <c:strCache>
                <c:ptCount val="1"/>
                <c:pt idx="0">
                  <c:v>Суммарный коэффициент рождаемости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1.3680494738395547E-2"/>
                  <c:y val="-1.25845742846611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2"/>
              <c:layout>
                <c:manualLayout>
                  <c:x val="1.3680494738395547E-2"/>
                  <c:y val="-2.72665776167656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8"/>
              <c:layout>
                <c:manualLayout>
                  <c:x val="5.4721978953582188E-3"/>
                  <c:y val="1.46820033321046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7"/>
              <c:layout>
                <c:manualLayout>
                  <c:x val="-1.3680494738396551E-3"/>
                  <c:y val="-3.56562938065399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6"/>
              <c:layout>
                <c:manualLayout>
                  <c:x val="-1.003224691478429E-16"/>
                  <c:y val="-2.51691485693221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7"/>
              <c:layout>
                <c:manualLayout>
                  <c:x val="-1.3680494738395547E-3"/>
                  <c:y val="-2.3071719521878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2"/>
              <c:layout>
                <c:manualLayout>
                  <c:x val="-1.3680494738397553E-3"/>
                  <c:y val="-2.0974290474435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7"/>
              <c:layout>
                <c:manualLayout>
                  <c:x val="-2.006449382956858E-16"/>
                  <c:y val="-3.35588647590962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Лист1!$B$3:$B$100</c:f>
              <c:numCache>
                <c:formatCode>General</c:formatCode>
                <c:ptCount val="98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  <c:pt idx="93">
                  <c:v>2018</c:v>
                </c:pt>
                <c:pt idx="94">
                  <c:v>2019</c:v>
                </c:pt>
                <c:pt idx="95">
                  <c:v>2020</c:v>
                </c:pt>
                <c:pt idx="96">
                  <c:v>2021</c:v>
                </c:pt>
                <c:pt idx="97">
                  <c:v>2022</c:v>
                </c:pt>
              </c:numCache>
            </c:numRef>
          </c:cat>
          <c:val>
            <c:numRef>
              <c:f>Лист1!$D$3:$D$100</c:f>
              <c:numCache>
                <c:formatCode>#,##0.00</c:formatCode>
                <c:ptCount val="98"/>
                <c:pt idx="0">
                  <c:v>6.24</c:v>
                </c:pt>
                <c:pt idx="1">
                  <c:v>5.94</c:v>
                </c:pt>
                <c:pt idx="2">
                  <c:v>6.08</c:v>
                </c:pt>
                <c:pt idx="3">
                  <c:v>6.26</c:v>
                </c:pt>
                <c:pt idx="4">
                  <c:v>6.24</c:v>
                </c:pt>
                <c:pt idx="5">
                  <c:v>6.38</c:v>
                </c:pt>
                <c:pt idx="6">
                  <c:v>6.4</c:v>
                </c:pt>
                <c:pt idx="7">
                  <c:v>6.49</c:v>
                </c:pt>
                <c:pt idx="8">
                  <c:v>6.53</c:v>
                </c:pt>
                <c:pt idx="9">
                  <c:v>6.64</c:v>
                </c:pt>
                <c:pt idx="10">
                  <c:v>6.89</c:v>
                </c:pt>
                <c:pt idx="11">
                  <c:v>6.79</c:v>
                </c:pt>
                <c:pt idx="12">
                  <c:v>6.71</c:v>
                </c:pt>
                <c:pt idx="13">
                  <c:v>6.05</c:v>
                </c:pt>
                <c:pt idx="14">
                  <c:v>6.2</c:v>
                </c:pt>
                <c:pt idx="15">
                  <c:v>5.61</c:v>
                </c:pt>
                <c:pt idx="16">
                  <c:v>5.66</c:v>
                </c:pt>
                <c:pt idx="17">
                  <c:v>5.41</c:v>
                </c:pt>
                <c:pt idx="18">
                  <c:v>5.14</c:v>
                </c:pt>
                <c:pt idx="19">
                  <c:v>5.31</c:v>
                </c:pt>
                <c:pt idx="20">
                  <c:v>5.39</c:v>
                </c:pt>
                <c:pt idx="21">
                  <c:v>5.03</c:v>
                </c:pt>
                <c:pt idx="22">
                  <c:v>5.76</c:v>
                </c:pt>
                <c:pt idx="23">
                  <c:v>5.79</c:v>
                </c:pt>
                <c:pt idx="24">
                  <c:v>5.81</c:v>
                </c:pt>
                <c:pt idx="25">
                  <c:v>5.27</c:v>
                </c:pt>
                <c:pt idx="26">
                  <c:v>5.4</c:v>
                </c:pt>
                <c:pt idx="27">
                  <c:v>5.6</c:v>
                </c:pt>
                <c:pt idx="28">
                  <c:v>6.1</c:v>
                </c:pt>
                <c:pt idx="29">
                  <c:v>6.25</c:v>
                </c:pt>
                <c:pt idx="30">
                  <c:v>6.33</c:v>
                </c:pt>
                <c:pt idx="31">
                  <c:v>6.3</c:v>
                </c:pt>
                <c:pt idx="32">
                  <c:v>6.25</c:v>
                </c:pt>
                <c:pt idx="33">
                  <c:v>6.2</c:v>
                </c:pt>
                <c:pt idx="34">
                  <c:v>6.1</c:v>
                </c:pt>
                <c:pt idx="35">
                  <c:v>6.16</c:v>
                </c:pt>
                <c:pt idx="36">
                  <c:v>5.99</c:v>
                </c:pt>
                <c:pt idx="37">
                  <c:v>5.79</c:v>
                </c:pt>
                <c:pt idx="38">
                  <c:v>5.57</c:v>
                </c:pt>
                <c:pt idx="39">
                  <c:v>5.36</c:v>
                </c:pt>
                <c:pt idx="40">
                  <c:v>5.16</c:v>
                </c:pt>
                <c:pt idx="41">
                  <c:v>4.99</c:v>
                </c:pt>
                <c:pt idx="42">
                  <c:v>4.84</c:v>
                </c:pt>
                <c:pt idx="43">
                  <c:v>4.72</c:v>
                </c:pt>
                <c:pt idx="44">
                  <c:v>4.62</c:v>
                </c:pt>
                <c:pt idx="45">
                  <c:v>4.53</c:v>
                </c:pt>
                <c:pt idx="46">
                  <c:v>4.54</c:v>
                </c:pt>
                <c:pt idx="47">
                  <c:v>4.12</c:v>
                </c:pt>
                <c:pt idx="48">
                  <c:v>4.07</c:v>
                </c:pt>
                <c:pt idx="49">
                  <c:v>3.77</c:v>
                </c:pt>
                <c:pt idx="50">
                  <c:v>3.43</c:v>
                </c:pt>
                <c:pt idx="51">
                  <c:v>3</c:v>
                </c:pt>
                <c:pt idx="52">
                  <c:v>2.99</c:v>
                </c:pt>
                <c:pt idx="53">
                  <c:v>2.64</c:v>
                </c:pt>
                <c:pt idx="54">
                  <c:v>2.9</c:v>
                </c:pt>
                <c:pt idx="55">
                  <c:v>2.82</c:v>
                </c:pt>
                <c:pt idx="56">
                  <c:v>2.57</c:v>
                </c:pt>
                <c:pt idx="57">
                  <c:v>2.39</c:v>
                </c:pt>
                <c:pt idx="58">
                  <c:v>2.06</c:v>
                </c:pt>
                <c:pt idx="59">
                  <c:v>1.74</c:v>
                </c:pt>
                <c:pt idx="60">
                  <c:v>1.66</c:v>
                </c:pt>
                <c:pt idx="61">
                  <c:v>1.58</c:v>
                </c:pt>
                <c:pt idx="62">
                  <c:v>1.53</c:v>
                </c:pt>
                <c:pt idx="63">
                  <c:v>1.55</c:v>
                </c:pt>
                <c:pt idx="64">
                  <c:v>1.56</c:v>
                </c:pt>
                <c:pt idx="65">
                  <c:v>1.57</c:v>
                </c:pt>
                <c:pt idx="66">
                  <c:v>1.71</c:v>
                </c:pt>
                <c:pt idx="67">
                  <c:v>1.76</c:v>
                </c:pt>
                <c:pt idx="68">
                  <c:v>1.6539999999999999</c:v>
                </c:pt>
                <c:pt idx="69">
                  <c:v>1.6559999999999999</c:v>
                </c:pt>
                <c:pt idx="70">
                  <c:v>1.6339999999999999</c:v>
                </c:pt>
                <c:pt idx="71">
                  <c:v>1.5740000000000001</c:v>
                </c:pt>
                <c:pt idx="72">
                  <c:v>1.5369999999999999</c:v>
                </c:pt>
                <c:pt idx="73">
                  <c:v>1.464</c:v>
                </c:pt>
                <c:pt idx="74">
                  <c:v>1.425</c:v>
                </c:pt>
                <c:pt idx="75">
                  <c:v>1.48</c:v>
                </c:pt>
                <c:pt idx="76">
                  <c:v>1.3089999999999999</c:v>
                </c:pt>
                <c:pt idx="77">
                  <c:v>1.1779999999999999</c:v>
                </c:pt>
                <c:pt idx="78">
                  <c:v>1.1910000000000001</c:v>
                </c:pt>
                <c:pt idx="79">
                  <c:v>1.1639999999999999</c:v>
                </c:pt>
                <c:pt idx="80">
                  <c:v>1.085</c:v>
                </c:pt>
                <c:pt idx="81">
                  <c:v>1.1319999999999999</c:v>
                </c:pt>
                <c:pt idx="82">
                  <c:v>1.2589999999999999</c:v>
                </c:pt>
                <c:pt idx="83">
                  <c:v>1.1919999999999999</c:v>
                </c:pt>
                <c:pt idx="84">
                  <c:v>1.149</c:v>
                </c:pt>
                <c:pt idx="85">
                  <c:v>1.226</c:v>
                </c:pt>
                <c:pt idx="86">
                  <c:v>1.244</c:v>
                </c:pt>
                <c:pt idx="87">
                  <c:v>1.2969999999999999</c:v>
                </c:pt>
                <c:pt idx="88">
                  <c:v>1.1870000000000001</c:v>
                </c:pt>
                <c:pt idx="89">
                  <c:v>1.2050000000000001</c:v>
                </c:pt>
                <c:pt idx="90">
                  <c:v>1.2390000000000001</c:v>
                </c:pt>
                <c:pt idx="91">
                  <c:v>1.1719999999999999</c:v>
                </c:pt>
                <c:pt idx="92">
                  <c:v>1.052</c:v>
                </c:pt>
                <c:pt idx="93">
                  <c:v>0.97699999999999998</c:v>
                </c:pt>
                <c:pt idx="94">
                  <c:v>0.91800000000000004</c:v>
                </c:pt>
                <c:pt idx="95">
                  <c:v>0.83699999999999997</c:v>
                </c:pt>
                <c:pt idx="96">
                  <c:v>0.80800000000000005</c:v>
                </c:pt>
                <c:pt idx="97">
                  <c:v>0.78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295024"/>
        <c:axId val="342295584"/>
      </c:lineChart>
      <c:catAx>
        <c:axId val="34229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295584"/>
        <c:crosses val="autoZero"/>
        <c:auto val="1"/>
        <c:lblAlgn val="ctr"/>
        <c:lblOffset val="100"/>
        <c:noMultiLvlLbl val="0"/>
      </c:catAx>
      <c:valAx>
        <c:axId val="342295584"/>
        <c:scaling>
          <c:orientation val="minMax"/>
          <c:max val="7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29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 активное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всех странах мира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(млн. чел.)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2024 по 2050 гг. прогноз.</a:t>
            </a:r>
          </a:p>
        </c:rich>
      </c:tx>
      <c:layout>
        <c:manualLayout>
          <c:xMode val="edge"/>
          <c:yMode val="edge"/>
          <c:x val="8.6355765283293889E-2"/>
          <c:y val="1.88284518828451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2056377399222283E-2"/>
          <c:y val="1.494778110895134E-2"/>
          <c:w val="0.92064089324899956"/>
          <c:h val="0.86790169011300367"/>
        </c:manualLayout>
      </c:layout>
      <c:lineChart>
        <c:grouping val="standard"/>
        <c:varyColors val="0"/>
        <c:ser>
          <c:idx val="0"/>
          <c:order val="0"/>
          <c:tx>
            <c:strRef>
              <c:f>[API_SL.TLF.TOTL.IN_DS2_en_excel_v2_154643.xls]Лист1!$B$6</c:f>
              <c:strCache>
                <c:ptCount val="1"/>
                <c:pt idx="0">
                  <c:v>Экономически активное насление во всех странах мира (млн. чел.)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9.8326359832636143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3"/>
              <c:layout>
                <c:manualLayout>
                  <c:x val="-8.7242064864914814E-2"/>
                  <c:y val="-5.6485355648535567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[API_SL.TLF.TOTL.IN_DS2_en_excel_v2_154643.xls]Лист1!$C$4:$BJ$4</c:f>
              <c:strCache>
                <c:ptCount val="6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  <c:pt idx="51">
                  <c:v>2042</c:v>
                </c:pt>
                <c:pt idx="52">
                  <c:v>2043</c:v>
                </c:pt>
                <c:pt idx="53">
                  <c:v>2044</c:v>
                </c:pt>
                <c:pt idx="54">
                  <c:v>2045</c:v>
                </c:pt>
                <c:pt idx="55">
                  <c:v>2046</c:v>
                </c:pt>
                <c:pt idx="56">
                  <c:v>2047</c:v>
                </c:pt>
                <c:pt idx="57">
                  <c:v>2048</c:v>
                </c:pt>
                <c:pt idx="58">
                  <c:v>2049</c:v>
                </c:pt>
                <c:pt idx="59">
                  <c:v>2050</c:v>
                </c:pt>
              </c:strCache>
            </c:strRef>
          </c:cat>
          <c:val>
            <c:numRef>
              <c:f>[API_SL.TLF.TOTL.IN_DS2_en_excel_v2_154643.xls]Лист1!$C$6:$BJ$6</c:f>
              <c:numCache>
                <c:formatCode>#,##0.00</c:formatCode>
                <c:ptCount val="60"/>
                <c:pt idx="0">
                  <c:v>2328.1304690000002</c:v>
                </c:pt>
                <c:pt idx="1">
                  <c:v>2367.5589289999998</c:v>
                </c:pt>
                <c:pt idx="2">
                  <c:v>2402.165336</c:v>
                </c:pt>
                <c:pt idx="3">
                  <c:v>2445.117984</c:v>
                </c:pt>
                <c:pt idx="4">
                  <c:v>2489.4987219999998</c:v>
                </c:pt>
                <c:pt idx="5">
                  <c:v>2535.1352160000001</c:v>
                </c:pt>
                <c:pt idx="6">
                  <c:v>2585.7906680000001</c:v>
                </c:pt>
                <c:pt idx="7">
                  <c:v>2635.358659</c:v>
                </c:pt>
                <c:pt idx="8">
                  <c:v>2690.1739870000001</c:v>
                </c:pt>
                <c:pt idx="9">
                  <c:v>2739.5384899999999</c:v>
                </c:pt>
                <c:pt idx="10">
                  <c:v>2777.3268760000001</c:v>
                </c:pt>
                <c:pt idx="11">
                  <c:v>2815.9596179999999</c:v>
                </c:pt>
                <c:pt idx="12">
                  <c:v>2856.5166760000002</c:v>
                </c:pt>
                <c:pt idx="13">
                  <c:v>2899.107062</c:v>
                </c:pt>
                <c:pt idx="14">
                  <c:v>2942.279321</c:v>
                </c:pt>
                <c:pt idx="15">
                  <c:v>2987.1947070000001</c:v>
                </c:pt>
                <c:pt idx="16">
                  <c:v>3032.160535</c:v>
                </c:pt>
                <c:pt idx="17">
                  <c:v>3070.7675589999999</c:v>
                </c:pt>
                <c:pt idx="18">
                  <c:v>3107.2670130000001</c:v>
                </c:pt>
                <c:pt idx="19">
                  <c:v>3139.8092390000002</c:v>
                </c:pt>
                <c:pt idx="20">
                  <c:v>3175.1585060000002</c:v>
                </c:pt>
                <c:pt idx="21">
                  <c:v>3209.575257</c:v>
                </c:pt>
                <c:pt idx="22">
                  <c:v>3242.6328100000001</c:v>
                </c:pt>
                <c:pt idx="23">
                  <c:v>3276.8710759999999</c:v>
                </c:pt>
                <c:pt idx="24">
                  <c:v>3314.8797500000001</c:v>
                </c:pt>
                <c:pt idx="25">
                  <c:v>3351.3132049999999</c:v>
                </c:pt>
                <c:pt idx="26">
                  <c:v>3385.3636150000002</c:v>
                </c:pt>
                <c:pt idx="27">
                  <c:v>3420.4636890000002</c:v>
                </c:pt>
                <c:pt idx="28">
                  <c:v>3457.381946</c:v>
                </c:pt>
                <c:pt idx="29">
                  <c:v>3426.3105580000001</c:v>
                </c:pt>
                <c:pt idx="30">
                  <c:v>3502.4133230000002</c:v>
                </c:pt>
                <c:pt idx="31">
                  <c:v>3552.89903</c:v>
                </c:pt>
                <c:pt idx="32">
                  <c:v>3624.6390240000001</c:v>
                </c:pt>
                <c:pt idx="33">
                  <c:v>3674.6390240000001</c:v>
                </c:pt>
                <c:pt idx="34">
                  <c:v>3714.8590239999999</c:v>
                </c:pt>
                <c:pt idx="35">
                  <c:v>3751.9990239999997</c:v>
                </c:pt>
                <c:pt idx="36">
                  <c:v>3786.9990239999997</c:v>
                </c:pt>
                <c:pt idx="37">
                  <c:v>3818.9990239999997</c:v>
                </c:pt>
                <c:pt idx="38">
                  <c:v>3848.9990239999997</c:v>
                </c:pt>
                <c:pt idx="39">
                  <c:v>3878.9990239999997</c:v>
                </c:pt>
                <c:pt idx="40">
                  <c:v>3908.9990239999997</c:v>
                </c:pt>
                <c:pt idx="41">
                  <c:v>3938.9990239999997</c:v>
                </c:pt>
                <c:pt idx="42">
                  <c:v>3968.9990239999997</c:v>
                </c:pt>
                <c:pt idx="43">
                  <c:v>3995.9990239999997</c:v>
                </c:pt>
                <c:pt idx="44">
                  <c:v>4020.9990239999997</c:v>
                </c:pt>
                <c:pt idx="45">
                  <c:v>4040.9990239999997</c:v>
                </c:pt>
                <c:pt idx="46">
                  <c:v>4057.9990239999997</c:v>
                </c:pt>
                <c:pt idx="47">
                  <c:v>4072.9990239999997</c:v>
                </c:pt>
                <c:pt idx="48">
                  <c:v>4084.9990239999997</c:v>
                </c:pt>
                <c:pt idx="49">
                  <c:v>4093.9990239999997</c:v>
                </c:pt>
                <c:pt idx="50">
                  <c:v>4100.9990239999997</c:v>
                </c:pt>
                <c:pt idx="51">
                  <c:v>4106.9990239999997</c:v>
                </c:pt>
                <c:pt idx="52">
                  <c:v>4111.9990239999997</c:v>
                </c:pt>
                <c:pt idx="53">
                  <c:v>4115.9990239999997</c:v>
                </c:pt>
                <c:pt idx="54">
                  <c:v>4118.9990239999997</c:v>
                </c:pt>
                <c:pt idx="55">
                  <c:v>4120.9990239999997</c:v>
                </c:pt>
                <c:pt idx="56">
                  <c:v>4121.9990239999997</c:v>
                </c:pt>
                <c:pt idx="57">
                  <c:v>4121.9990239999997</c:v>
                </c:pt>
                <c:pt idx="58">
                  <c:v>4121.9990239999997</c:v>
                </c:pt>
                <c:pt idx="59">
                  <c:v>4121.9990239999997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298384"/>
        <c:axId val="342298944"/>
      </c:lineChart>
      <c:catAx>
        <c:axId val="3422983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2298944"/>
        <c:crosses val="autoZero"/>
        <c:auto val="1"/>
        <c:lblAlgn val="ctr"/>
        <c:lblOffset val="100"/>
        <c:noMultiLvlLbl val="0"/>
      </c:catAx>
      <c:valAx>
        <c:axId val="342298944"/>
        <c:scaling>
          <c:orientation val="minMax"/>
          <c:max val="4200"/>
          <c:min val="2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cross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229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СКР Казахстана за 62 года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151639344262296E-2"/>
          <c:y val="1.3901756004348828E-2"/>
          <c:w val="0.9274487973839336"/>
          <c:h val="0.9084874641715811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2.7360989476791095E-2"/>
                  <c:y val="-2.0974290474435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9152692633753715E-2"/>
                  <c:y val="-2.0974290474435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5.3353929479742684E-2"/>
                  <c:y val="2.0974290474435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8"/>
              <c:layout>
                <c:manualLayout>
                  <c:x val="-8.0714918956533724E-2"/>
                  <c:y val="2.0974290474435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5"/>
              <c:layout>
                <c:manualLayout>
                  <c:x val="1.5732568949154875E-2"/>
                  <c:y val="-4.1948580948870271E-3"/>
                </c:manualLayout>
              </c:layout>
              <c:numFmt formatCode="#,##0.00" sourceLinked="0"/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249781058223967E-2"/>
                      <c:h val="3.1041949902164023E-2"/>
                    </c:manualLayout>
                  </c15:layout>
                </c:ext>
              </c:extLst>
            </c:dLbl>
            <c:dLbl>
              <c:idx val="61"/>
              <c:layout>
                <c:manualLayout>
                  <c:x val="-5.3353929479742636E-2"/>
                  <c:y val="-7.690484332828286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2"/>
              <c:layout>
                <c:manualLayout>
                  <c:x val="0"/>
                  <c:y val="-0.18240445021294552"/>
                </c:manualLayout>
              </c:layout>
              <c:numFmt formatCode="#,##0.00" sourceLinked="0"/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Данные!$E$2:$BO$2</c:f>
              <c:numCache>
                <c:formatCode>0</c:formatCode>
                <c:ptCount val="6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</c:numCache>
            </c:numRef>
          </c:cat>
          <c:val>
            <c:numRef>
              <c:f>Данные!$E$14:$BO$14</c:f>
              <c:numCache>
                <c:formatCode>0.000</c:formatCode>
                <c:ptCount val="63"/>
                <c:pt idx="0">
                  <c:v>4.53</c:v>
                </c:pt>
                <c:pt idx="1">
                  <c:v>4.4859999999999998</c:v>
                </c:pt>
                <c:pt idx="2">
                  <c:v>4.4039999999999999</c:v>
                </c:pt>
                <c:pt idx="3">
                  <c:v>4.3410000000000002</c:v>
                </c:pt>
                <c:pt idx="4">
                  <c:v>4.2190000000000003</c:v>
                </c:pt>
                <c:pt idx="5">
                  <c:v>4.1109999999999998</c:v>
                </c:pt>
                <c:pt idx="6">
                  <c:v>4.008</c:v>
                </c:pt>
                <c:pt idx="7">
                  <c:v>3.8769999999999998</c:v>
                </c:pt>
                <c:pt idx="8">
                  <c:v>3.681</c:v>
                </c:pt>
                <c:pt idx="9">
                  <c:v>3.5369999999999999</c:v>
                </c:pt>
                <c:pt idx="10">
                  <c:v>3.5289999999999999</c:v>
                </c:pt>
                <c:pt idx="11">
                  <c:v>3.5449999999999999</c:v>
                </c:pt>
                <c:pt idx="12">
                  <c:v>3.5659999999999998</c:v>
                </c:pt>
                <c:pt idx="13">
                  <c:v>3.51</c:v>
                </c:pt>
                <c:pt idx="14">
                  <c:v>3.4529999999999998</c:v>
                </c:pt>
                <c:pt idx="15">
                  <c:v>3.3929999999999998</c:v>
                </c:pt>
                <c:pt idx="16">
                  <c:v>3.3330000000000002</c:v>
                </c:pt>
                <c:pt idx="17">
                  <c:v>3.2679999999999998</c:v>
                </c:pt>
                <c:pt idx="18">
                  <c:v>3.165</c:v>
                </c:pt>
                <c:pt idx="19">
                  <c:v>3.0190000000000001</c:v>
                </c:pt>
                <c:pt idx="20">
                  <c:v>2.9</c:v>
                </c:pt>
                <c:pt idx="21">
                  <c:v>2.95</c:v>
                </c:pt>
                <c:pt idx="22">
                  <c:v>3</c:v>
                </c:pt>
                <c:pt idx="23">
                  <c:v>3.04</c:v>
                </c:pt>
                <c:pt idx="24">
                  <c:v>3.08</c:v>
                </c:pt>
                <c:pt idx="25">
                  <c:v>3.08</c:v>
                </c:pt>
                <c:pt idx="26">
                  <c:v>3.1349999999999998</c:v>
                </c:pt>
                <c:pt idx="27">
                  <c:v>3.19</c:v>
                </c:pt>
                <c:pt idx="28">
                  <c:v>3.13</c:v>
                </c:pt>
                <c:pt idx="29">
                  <c:v>2.82</c:v>
                </c:pt>
                <c:pt idx="30">
                  <c:v>2.72</c:v>
                </c:pt>
                <c:pt idx="31">
                  <c:v>2.61</c:v>
                </c:pt>
                <c:pt idx="32">
                  <c:v>2.5</c:v>
                </c:pt>
                <c:pt idx="33">
                  <c:v>2.2999999999999998</c:v>
                </c:pt>
                <c:pt idx="34">
                  <c:v>2.2799999999999998</c:v>
                </c:pt>
                <c:pt idx="35">
                  <c:v>2.2599999999999998</c:v>
                </c:pt>
                <c:pt idx="36">
                  <c:v>2.13</c:v>
                </c:pt>
                <c:pt idx="37">
                  <c:v>2</c:v>
                </c:pt>
                <c:pt idx="38">
                  <c:v>1.8</c:v>
                </c:pt>
                <c:pt idx="39">
                  <c:v>1.8</c:v>
                </c:pt>
                <c:pt idx="40">
                  <c:v>1.8</c:v>
                </c:pt>
                <c:pt idx="41">
                  <c:v>1.9</c:v>
                </c:pt>
                <c:pt idx="42">
                  <c:v>2</c:v>
                </c:pt>
                <c:pt idx="43">
                  <c:v>2.0299999999999998</c:v>
                </c:pt>
                <c:pt idx="44">
                  <c:v>2.21</c:v>
                </c:pt>
                <c:pt idx="45">
                  <c:v>2.2200000000000002</c:v>
                </c:pt>
                <c:pt idx="46">
                  <c:v>2.36</c:v>
                </c:pt>
                <c:pt idx="47">
                  <c:v>2.4700000000000002</c:v>
                </c:pt>
                <c:pt idx="48">
                  <c:v>2.68</c:v>
                </c:pt>
                <c:pt idx="49">
                  <c:v>2.5499999999999998</c:v>
                </c:pt>
                <c:pt idx="50">
                  <c:v>2.59</c:v>
                </c:pt>
                <c:pt idx="51">
                  <c:v>2.59</c:v>
                </c:pt>
                <c:pt idx="52">
                  <c:v>2.62</c:v>
                </c:pt>
                <c:pt idx="53">
                  <c:v>2.64</c:v>
                </c:pt>
                <c:pt idx="54">
                  <c:v>2.73</c:v>
                </c:pt>
                <c:pt idx="55">
                  <c:v>2.74</c:v>
                </c:pt>
                <c:pt idx="56">
                  <c:v>2.77</c:v>
                </c:pt>
                <c:pt idx="57">
                  <c:v>2.75</c:v>
                </c:pt>
                <c:pt idx="58">
                  <c:v>2.84</c:v>
                </c:pt>
                <c:pt idx="59">
                  <c:v>2.9</c:v>
                </c:pt>
                <c:pt idx="60">
                  <c:v>3.13</c:v>
                </c:pt>
                <c:pt idx="61">
                  <c:v>3.32</c:v>
                </c:pt>
                <c:pt idx="62">
                  <c:v>3.05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520896"/>
        <c:axId val="462500176"/>
      </c:lineChart>
      <c:catAx>
        <c:axId val="462520896"/>
        <c:scaling>
          <c:orientation val="minMax"/>
        </c:scaling>
        <c:delete val="0"/>
        <c:axPos val="b"/>
        <c:numFmt formatCode="0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62500176"/>
        <c:crosses val="autoZero"/>
        <c:auto val="1"/>
        <c:lblAlgn val="ctr"/>
        <c:lblOffset val="100"/>
        <c:noMultiLvlLbl val="0"/>
      </c:catAx>
      <c:valAx>
        <c:axId val="462500176"/>
        <c:scaling>
          <c:orientation val="minMax"/>
          <c:max val="4.7"/>
          <c:min val="1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lgDash"/>
              <a:round/>
            </a:ln>
            <a:effectLst/>
          </c:spPr>
        </c:majorGridlines>
        <c:numFmt formatCode="0.00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62520896"/>
        <c:crossesAt val="1"/>
        <c:crossBetween val="midCat"/>
      </c:valAx>
      <c:spPr>
        <a:solidFill>
          <a:schemeClr val="accent6">
            <a:lumMod val="20000"/>
            <a:lumOff val="80000"/>
            <a:alpha val="3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/>
              <a:t> СКР Туркменистана  за 62 года </a:t>
            </a:r>
          </a:p>
        </c:rich>
      </c:tx>
      <c:layout>
        <c:manualLayout>
          <c:xMode val="edge"/>
          <c:yMode val="edge"/>
          <c:x val="0.43391732283464568"/>
          <c:y val="5.0209205020920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2882513661202182E-2"/>
          <c:y val="1.3901756004348828E-2"/>
          <c:w val="0.92608267716535431"/>
          <c:h val="0.88967993279082791"/>
        </c:manualLayout>
      </c:layout>
      <c:lineChart>
        <c:grouping val="standard"/>
        <c:varyColors val="0"/>
        <c:ser>
          <c:idx val="0"/>
          <c:order val="0"/>
          <c:tx>
            <c:strRef>
              <c:f>Данные!$D$24</c:f>
              <c:strCache>
                <c:ptCount val="1"/>
                <c:pt idx="0">
                  <c:v>Падение СКР в Туркменистане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644808743169338E-3"/>
                  <c:y val="0.10669456066945607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491803278688513E-2"/>
                  <c:y val="7.5313807531380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3.278688524590169E-2"/>
                  <c:y val="4.6025104602510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-1.5027322404371535E-2"/>
                  <c:y val="-6.276150627615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2"/>
              <c:layout>
                <c:manualLayout>
                  <c:x val="-7.2404371584699451E-2"/>
                  <c:y val="4.1841004184100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7"/>
              <c:layout>
                <c:manualLayout>
                  <c:x val="4.0983606557377051E-3"/>
                  <c:y val="-9.83263598326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4"/>
              <c:layout>
                <c:manualLayout>
                  <c:x val="-3.4153005464480773E-2"/>
                  <c:y val="-4.6025104602510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2"/>
              <c:layout>
                <c:manualLayout>
                  <c:x val="-9.562841530054645E-3"/>
                  <c:y val="-5.8577405857740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Данные!$E$17:$BO$17</c:f>
              <c:numCache>
                <c:formatCode>0</c:formatCode>
                <c:ptCount val="6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</c:numCache>
            </c:numRef>
          </c:cat>
          <c:val>
            <c:numRef>
              <c:f>Данные!$E$24:$BO$24</c:f>
              <c:numCache>
                <c:formatCode>0.000</c:formatCode>
                <c:ptCount val="63"/>
                <c:pt idx="0">
                  <c:v>6.59</c:v>
                </c:pt>
                <c:pt idx="1">
                  <c:v>6.6890000000000001</c:v>
                </c:pt>
                <c:pt idx="2">
                  <c:v>6.7560000000000002</c:v>
                </c:pt>
                <c:pt idx="3">
                  <c:v>6.7880000000000003</c:v>
                </c:pt>
                <c:pt idx="4">
                  <c:v>6.7869999999999999</c:v>
                </c:pt>
                <c:pt idx="5">
                  <c:v>6.7560000000000002</c:v>
                </c:pt>
                <c:pt idx="6">
                  <c:v>6.7030000000000003</c:v>
                </c:pt>
                <c:pt idx="7">
                  <c:v>6.6349999999999998</c:v>
                </c:pt>
                <c:pt idx="8">
                  <c:v>6.56</c:v>
                </c:pt>
                <c:pt idx="9">
                  <c:v>6.4820000000000002</c:v>
                </c:pt>
                <c:pt idx="10">
                  <c:v>6.4039999999999999</c:v>
                </c:pt>
                <c:pt idx="11">
                  <c:v>6.3230000000000004</c:v>
                </c:pt>
                <c:pt idx="12">
                  <c:v>6.19</c:v>
                </c:pt>
                <c:pt idx="13">
                  <c:v>6.109</c:v>
                </c:pt>
                <c:pt idx="14">
                  <c:v>6.0149999999999997</c:v>
                </c:pt>
                <c:pt idx="15">
                  <c:v>5.9039999999999999</c:v>
                </c:pt>
                <c:pt idx="16">
                  <c:v>5.8019999999999996</c:v>
                </c:pt>
                <c:pt idx="17">
                  <c:v>5.6829999999999998</c:v>
                </c:pt>
                <c:pt idx="18">
                  <c:v>5.5350000000000001</c:v>
                </c:pt>
                <c:pt idx="19">
                  <c:v>5.4029999999999996</c:v>
                </c:pt>
                <c:pt idx="20">
                  <c:v>5.2530000000000001</c:v>
                </c:pt>
                <c:pt idx="21">
                  <c:v>5.1100000000000003</c:v>
                </c:pt>
                <c:pt idx="22">
                  <c:v>4.9749999999999996</c:v>
                </c:pt>
                <c:pt idx="23">
                  <c:v>4.9260000000000002</c:v>
                </c:pt>
                <c:pt idx="24">
                  <c:v>4.8719999999999999</c:v>
                </c:pt>
                <c:pt idx="25">
                  <c:v>4.8849999999999998</c:v>
                </c:pt>
                <c:pt idx="26">
                  <c:v>4.8609999999999998</c:v>
                </c:pt>
                <c:pt idx="27">
                  <c:v>4.8</c:v>
                </c:pt>
                <c:pt idx="28">
                  <c:v>4.62</c:v>
                </c:pt>
                <c:pt idx="29">
                  <c:v>4.4470000000000001</c:v>
                </c:pt>
                <c:pt idx="30">
                  <c:v>4.2430000000000003</c:v>
                </c:pt>
                <c:pt idx="31">
                  <c:v>4.1059999999999999</c:v>
                </c:pt>
                <c:pt idx="32">
                  <c:v>3.9620000000000002</c:v>
                </c:pt>
                <c:pt idx="33">
                  <c:v>3.8370000000000002</c:v>
                </c:pt>
                <c:pt idx="34">
                  <c:v>3.67</c:v>
                </c:pt>
                <c:pt idx="35">
                  <c:v>3.5070000000000001</c:v>
                </c:pt>
                <c:pt idx="36">
                  <c:v>3.3359999999999999</c:v>
                </c:pt>
                <c:pt idx="37">
                  <c:v>3.2130000000000001</c:v>
                </c:pt>
                <c:pt idx="38">
                  <c:v>3.1019999999999999</c:v>
                </c:pt>
                <c:pt idx="39" formatCode="General">
                  <c:v>2.9950000000000001</c:v>
                </c:pt>
                <c:pt idx="40" formatCode="General">
                  <c:v>2.8980000000000001</c:v>
                </c:pt>
                <c:pt idx="41" formatCode="General">
                  <c:v>2.7909999999999999</c:v>
                </c:pt>
                <c:pt idx="42" formatCode="General">
                  <c:v>2.6859999999999999</c:v>
                </c:pt>
                <c:pt idx="43" formatCode="General">
                  <c:v>2.665</c:v>
                </c:pt>
                <c:pt idx="44" formatCode="General">
                  <c:v>2.6480000000000001</c:v>
                </c:pt>
                <c:pt idx="45" formatCode="General">
                  <c:v>2.6579999999999999</c:v>
                </c:pt>
                <c:pt idx="46" formatCode="General">
                  <c:v>2.665</c:v>
                </c:pt>
                <c:pt idx="47" formatCode="General">
                  <c:v>2.6760000000000002</c:v>
                </c:pt>
                <c:pt idx="48" formatCode="General">
                  <c:v>2.7120000000000002</c:v>
                </c:pt>
                <c:pt idx="49" formatCode="General">
                  <c:v>2.7690000000000001</c:v>
                </c:pt>
                <c:pt idx="50" formatCode="General">
                  <c:v>2.8330000000000002</c:v>
                </c:pt>
                <c:pt idx="51" formatCode="General">
                  <c:v>2.8919999999999999</c:v>
                </c:pt>
                <c:pt idx="52" formatCode="General">
                  <c:v>2.9359999999999999</c:v>
                </c:pt>
                <c:pt idx="53" formatCode="General">
                  <c:v>2.9580000000000002</c:v>
                </c:pt>
                <c:pt idx="54" formatCode="General">
                  <c:v>2.956</c:v>
                </c:pt>
                <c:pt idx="55" formatCode="General">
                  <c:v>2.93</c:v>
                </c:pt>
                <c:pt idx="56" formatCode="General">
                  <c:v>2.887</c:v>
                </c:pt>
                <c:pt idx="57" formatCode="General">
                  <c:v>2.8359999999999999</c:v>
                </c:pt>
                <c:pt idx="58" formatCode="General">
                  <c:v>2.786</c:v>
                </c:pt>
                <c:pt idx="59" formatCode="General">
                  <c:v>2.74</c:v>
                </c:pt>
                <c:pt idx="60" formatCode="General">
                  <c:v>2.7010000000000001</c:v>
                </c:pt>
                <c:pt idx="61" formatCode="General">
                  <c:v>2.6669999999999998</c:v>
                </c:pt>
                <c:pt idx="62" formatCode="General">
                  <c:v>2.617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479872"/>
        <c:axId val="332482112"/>
      </c:lineChart>
      <c:catAx>
        <c:axId val="332479872"/>
        <c:scaling>
          <c:orientation val="minMax"/>
        </c:scaling>
        <c:delete val="0"/>
        <c:axPos val="b"/>
        <c:numFmt formatCode="0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2482112"/>
        <c:crosses val="autoZero"/>
        <c:auto val="1"/>
        <c:lblAlgn val="ctr"/>
        <c:lblOffset val="100"/>
        <c:noMultiLvlLbl val="0"/>
      </c:catAx>
      <c:valAx>
        <c:axId val="332482112"/>
        <c:scaling>
          <c:orientation val="minMax"/>
          <c:max val="7"/>
          <c:min val="2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2479872"/>
        <c:crossesAt val="1"/>
        <c:crossBetween val="midCat"/>
      </c:valAx>
      <c:spPr>
        <a:solidFill>
          <a:schemeClr val="accent4">
            <a:lumMod val="60000"/>
            <a:lumOff val="40000"/>
            <a:alpha val="16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0.23389</cdr:x>
      <cdr:y>0.84168</cdr:y>
    </cdr:from>
    <cdr:to>
      <cdr:x>0.37335</cdr:x>
      <cdr:y>0.92016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71290" y="5096387"/>
          <a:ext cx="1294581" cy="475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0.0385</cdr:x>
      <cdr:y>0.83059</cdr:y>
    </cdr:from>
    <cdr:to>
      <cdr:x>0.88414</cdr:x>
      <cdr:y>0.91927</cdr:y>
    </cdr:to>
    <cdr:grpSp>
      <cdr:nvGrpSpPr>
        <cdr:cNvPr id="15" name="Группа 14"/>
        <cdr:cNvGrpSpPr/>
      </cdr:nvGrpSpPr>
      <cdr:grpSpPr>
        <a:xfrm xmlns:a="http://schemas.openxmlformats.org/drawingml/2006/main">
          <a:off x="437426" y="5535469"/>
          <a:ext cx="9607916" cy="591008"/>
          <a:chOff x="1433872" y="4997920"/>
          <a:chExt cx="7570896" cy="536964"/>
        </a:xfrm>
      </cdr:grpSpPr>
      <cdr:grpSp>
        <cdr:nvGrpSpPr>
          <cdr:cNvPr id="14" name="Группа 13"/>
          <cdr:cNvGrpSpPr/>
        </cdr:nvGrpSpPr>
        <cdr:grpSpPr>
          <a:xfrm xmlns:a="http://schemas.openxmlformats.org/drawingml/2006/main">
            <a:off x="1433872" y="5055421"/>
            <a:ext cx="3161163" cy="442452"/>
            <a:chOff x="1433872" y="5055421"/>
            <a:chExt cx="3161163" cy="442452"/>
          </a:xfrm>
        </cdr:grpSpPr>
        <cdr:sp macro="" textlink="">
          <cdr:nvSpPr>
            <cdr:cNvPr id="5" name="TextBox 4"/>
            <cdr:cNvSpPr txBox="1"/>
          </cdr:nvSpPr>
          <cdr:spPr>
            <a:xfrm xmlns:a="http://schemas.openxmlformats.org/drawingml/2006/main">
              <a:off x="1433872" y="5055421"/>
              <a:ext cx="1851741" cy="442452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vertOverflow="clip" wrap="none" lIns="0" tIns="0" rIns="0" bIns="0" rtlCol="0" anchor="ctr" anchorCtr="0"/>
            <a:lstStyle xmlns:a="http://schemas.openxmlformats.org/drawingml/2006/main"/>
            <a:p xmlns:a="http://schemas.openxmlformats.org/drawingml/2006/main">
              <a:r>
                <a:rPr lang="ru-RU" sz="1050" dirty="0">
                  <a:solidFill>
                    <a:schemeClr val="tx1"/>
                  </a:solidFill>
                </a:rPr>
                <a:t>Результат бомбардировок </a:t>
              </a:r>
              <a:r>
                <a:rPr lang="ru-RU" sz="1050" baseline="0" dirty="0">
                  <a:solidFill>
                    <a:schemeClr val="tx1"/>
                  </a:solidFill>
                </a:rPr>
                <a:t>США</a:t>
              </a:r>
              <a:br>
                <a:rPr lang="ru-RU" sz="1050" baseline="0" dirty="0">
                  <a:solidFill>
                    <a:schemeClr val="tx1"/>
                  </a:solidFill>
                </a:rPr>
              </a:br>
              <a:r>
                <a:rPr lang="ru-RU" sz="1050" baseline="0" dirty="0">
                  <a:solidFill>
                    <a:schemeClr val="tx1"/>
                  </a:solidFill>
                </a:rPr>
                <a:t> в конце 2 мировой войны</a:t>
              </a:r>
              <a:endParaRPr lang="ru-RU" sz="1050" dirty="0">
                <a:solidFill>
                  <a:schemeClr val="tx1"/>
                </a:solidFill>
              </a:endParaRPr>
            </a:p>
          </cdr:txBody>
        </cdr:sp>
        <cdr:cxnSp macro="">
          <cdr:nvCxnSpPr>
            <cdr:cNvPr id="8" name="Прямая со стрелкой 7"/>
            <cdr:cNvCxnSpPr/>
          </cdr:nvCxnSpPr>
          <cdr:spPr>
            <a:xfrm xmlns:a="http://schemas.openxmlformats.org/drawingml/2006/main">
              <a:off x="4137013" y="5352779"/>
              <a:ext cx="458022" cy="134633"/>
            </a:xfrm>
            <a:prstGeom xmlns:a="http://schemas.openxmlformats.org/drawingml/2006/main" prst="straightConnector1">
              <a:avLst/>
            </a:prstGeom>
            <a:ln xmlns:a="http://schemas.openxmlformats.org/drawingml/2006/main" w="19050">
              <a:solidFill>
                <a:srgbClr val="7030A0"/>
              </a:solidFill>
              <a:tailEnd type="triangle"/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</cdr:grpSp>
      <cdr:grpSp>
        <cdr:nvGrpSpPr>
          <cdr:cNvPr id="13" name="Группа 12"/>
          <cdr:cNvGrpSpPr/>
        </cdr:nvGrpSpPr>
        <cdr:grpSpPr>
          <a:xfrm xmlns:a="http://schemas.openxmlformats.org/drawingml/2006/main">
            <a:off x="4891548" y="4997920"/>
            <a:ext cx="4113220" cy="536964"/>
            <a:chOff x="4891548" y="4997920"/>
            <a:chExt cx="4113220" cy="536964"/>
          </a:xfrm>
        </cdr:grpSpPr>
        <cdr:sp macro="" textlink="">
          <cdr:nvSpPr>
            <cdr:cNvPr id="6" name="TextBox 1"/>
            <cdr:cNvSpPr txBox="1"/>
          </cdr:nvSpPr>
          <cdr:spPr>
            <a:xfrm xmlns:a="http://schemas.openxmlformats.org/drawingml/2006/main">
              <a:off x="4891548" y="4997920"/>
              <a:ext cx="3293807" cy="530945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none" lIns="0" tIns="0" rIns="0" bIns="0" rtlCol="0" anchor="ctr" anchorCtr="0"/>
            <a:lstStyle xmlns:a="http://schemas.openxmlformats.org/drawingml/2006/main"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r>
                <a:rPr lang="ru-RU" sz="900" dirty="0">
                  <a:solidFill>
                    <a:schemeClr val="tx1"/>
                  </a:solidFill>
                </a:rPr>
                <a:t>Мирное время. Действие законов мир-системы. Плюс</a:t>
              </a:r>
              <a:br>
                <a:rPr lang="ru-RU" sz="900" dirty="0">
                  <a:solidFill>
                    <a:schemeClr val="tx1"/>
                  </a:solidFill>
                </a:rPr>
              </a:br>
              <a:r>
                <a:rPr lang="ru-RU" sz="900" dirty="0">
                  <a:solidFill>
                    <a:schemeClr val="tx1"/>
                  </a:solidFill>
                </a:rPr>
                <a:t> результат многолетних ограничений на въезд  мигрантов</a:t>
              </a:r>
            </a:p>
          </cdr:txBody>
        </cdr:sp>
        <cdr:cxnSp macro="">
          <cdr:nvCxnSpPr>
            <cdr:cNvPr id="11" name="Прямая со стрелкой 10"/>
            <cdr:cNvCxnSpPr/>
          </cdr:nvCxnSpPr>
          <cdr:spPr>
            <a:xfrm xmlns:a="http://schemas.openxmlformats.org/drawingml/2006/main">
              <a:off x="8618674" y="5424110"/>
              <a:ext cx="386094" cy="110774"/>
            </a:xfrm>
            <a:prstGeom xmlns:a="http://schemas.openxmlformats.org/drawingml/2006/main" prst="straightConnector1">
              <a:avLst/>
            </a:prstGeom>
            <a:ln xmlns:a="http://schemas.openxmlformats.org/drawingml/2006/main" w="19050">
              <a:solidFill>
                <a:srgbClr val="C00000"/>
              </a:solidFill>
              <a:tailEnd type="triangle"/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</cdr:grpSp>
    </cdr:grpSp>
  </cdr:relSizeAnchor>
  <cdr:relSizeAnchor xmlns:cdr="http://schemas.openxmlformats.org/drawingml/2006/chartDrawing">
    <cdr:from>
      <cdr:x>0.90101</cdr:x>
      <cdr:y>0.55862</cdr:y>
    </cdr:from>
    <cdr:to>
      <cdr:x>0.96135</cdr:x>
      <cdr:y>0.67531</cdr:y>
    </cdr:to>
    <cdr:sp macro="" textlink="">
      <cdr:nvSpPr>
        <cdr:cNvPr id="12" name="Стрелка вниз 11"/>
        <cdr:cNvSpPr/>
      </cdr:nvSpPr>
      <cdr:spPr>
        <a:xfrm xmlns:a="http://schemas.openxmlformats.org/drawingml/2006/main">
          <a:off x="4888918" y="3722915"/>
          <a:ext cx="327393" cy="77768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0.03972</cdr:x>
      <cdr:y>0.71177</cdr:y>
    </cdr:from>
    <cdr:to>
      <cdr:x>1</cdr:x>
      <cdr:y>0.71177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368709" y="4309806"/>
          <a:ext cx="8914581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0.60459</cdr:x>
      <cdr:y>0.70365</cdr:y>
    </cdr:from>
    <cdr:to>
      <cdr:x>0.60459</cdr:x>
      <cdr:y>0.9567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5612581" y="4260645"/>
          <a:ext cx="0" cy="1532194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0.07237</cdr:x>
      <cdr:y>0.31529</cdr:y>
    </cdr:from>
    <cdr:to>
      <cdr:x>0.12268</cdr:x>
      <cdr:y>0.47226</cdr:y>
    </cdr:to>
    <cdr:sp macro="" textlink="">
      <cdr:nvSpPr>
        <cdr:cNvPr id="6" name="Стрелка вверх 5"/>
        <cdr:cNvSpPr/>
      </cdr:nvSpPr>
      <cdr:spPr>
        <a:xfrm xmlns:a="http://schemas.openxmlformats.org/drawingml/2006/main">
          <a:off x="671871" y="1909096"/>
          <a:ext cx="467032" cy="95045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0.38482</cdr:x>
      <cdr:y>0.7456</cdr:y>
    </cdr:from>
    <cdr:to>
      <cdr:x>0.44748</cdr:x>
      <cdr:y>0.89851</cdr:y>
    </cdr:to>
    <cdr:sp macro="" textlink="">
      <cdr:nvSpPr>
        <cdr:cNvPr id="7" name="Стрелка вниз 6"/>
        <cdr:cNvSpPr/>
      </cdr:nvSpPr>
      <cdr:spPr>
        <a:xfrm xmlns:a="http://schemas.openxmlformats.org/drawingml/2006/main">
          <a:off x="3572388" y="4514645"/>
          <a:ext cx="581742" cy="925871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0.73169</cdr:x>
      <cdr:y>0.67794</cdr:y>
    </cdr:from>
    <cdr:to>
      <cdr:x>0.78199</cdr:x>
      <cdr:y>0.7862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6792453" y="4104967"/>
          <a:ext cx="467032" cy="655484"/>
        </a:xfrm>
        <a:prstGeom xmlns:a="http://schemas.openxmlformats.org/drawingml/2006/main" prst="straightConnector1">
          <a:avLst/>
        </a:prstGeom>
        <a:ln xmlns:a="http://schemas.openxmlformats.org/drawingml/2006/main" w="5715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0.69373</cdr:x>
      <cdr:y>0.48309</cdr:y>
    </cdr:from>
    <cdr:to>
      <cdr:x>0.97882</cdr:x>
      <cdr:y>0.6793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440129" y="2925098"/>
          <a:ext cx="2646516" cy="1188064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chemeClr val="accent1"/>
          </a:solidFill>
          <a:prstDash val="sysDash"/>
        </a:ln>
      </cdr:spPr>
      <cdr:txBody>
        <a:bodyPr xmlns:a="http://schemas.openxmlformats.org/drawingml/2006/main" vertOverflow="clip" wrap="square" lIns="0" tIns="0" rIns="0" bIns="0" rtlCol="0" anchor="ctr" anchorCtr="0"/>
        <a:lstStyle xmlns:a="http://schemas.openxmlformats.org/drawingml/2006/main"/>
        <a:p xmlns:a="http://schemas.openxmlformats.org/drawingml/2006/main">
          <a:pPr marL="72000" algn="l">
            <a:lnSpc>
              <a:spcPts val="1800"/>
            </a:lnSpc>
          </a:pPr>
          <a:r>
            <a:rPr lang="ru-RU" sz="1200" dirty="0">
              <a:solidFill>
                <a:schemeClr val="tx1"/>
              </a:solidFill>
            </a:rPr>
            <a:t>Для продолжения развития необходимо</a:t>
          </a:r>
          <a:r>
            <a:rPr lang="ru-RU" sz="1200" dirty="0"/>
            <a:t>:</a:t>
          </a:r>
          <a:br>
            <a:rPr lang="ru-RU" sz="1200" dirty="0"/>
          </a:br>
          <a:r>
            <a:rPr lang="ru-RU" sz="1200" dirty="0"/>
            <a:t>1) Регулируемый приток мигрантов;</a:t>
          </a:r>
        </a:p>
        <a:p xmlns:a="http://schemas.openxmlformats.org/drawingml/2006/main">
          <a:pPr marL="72000" algn="l">
            <a:lnSpc>
              <a:spcPts val="1800"/>
            </a:lnSpc>
          </a:pPr>
          <a:r>
            <a:rPr lang="ru-RU" sz="1200" dirty="0"/>
            <a:t>2) Динамичная роботизация всех</a:t>
          </a:r>
          <a:br>
            <a:rPr lang="ru-RU" sz="1200" dirty="0"/>
          </a:br>
          <a:r>
            <a:rPr lang="ru-RU" sz="1200" dirty="0"/>
            <a:t> отраслей экономики</a:t>
          </a:r>
        </a:p>
      </cdr:txBody>
    </cdr:sp>
  </cdr:relSizeAnchor>
  <cdr:relSizeAnchor xmlns:cdr="http://schemas.openxmlformats.org/drawingml/2006/chartDrawing">
    <cdr:from>
      <cdr:x>0.1271</cdr:x>
      <cdr:y>0.52233</cdr:y>
    </cdr:from>
    <cdr:to>
      <cdr:x>0.48544</cdr:x>
      <cdr:y>0.62111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179871" y="3162709"/>
          <a:ext cx="3326581" cy="59812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vertOverflow="clip" wrap="square" lIns="0" tIns="0" rIns="0" bIns="0" rtlCol="0" anchor="ctr" anchorCtr="0"/>
        <a:lstStyle xmlns:a="http://schemas.openxmlformats.org/drawingml/2006/main"/>
        <a:p xmlns:a="http://schemas.openxmlformats.org/drawingml/2006/main">
          <a:pPr>
            <a:lnSpc>
              <a:spcPts val="1800"/>
            </a:lnSpc>
          </a:pPr>
          <a:r>
            <a:rPr lang="ru-RU" sz="1400" dirty="0"/>
            <a:t>Население страны и её уникальная</a:t>
          </a:r>
          <a:r>
            <a:rPr lang="ru-RU" sz="1400" baseline="0" dirty="0"/>
            <a:t> культура естественно растут и развиваются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0.04854</cdr:x>
      <cdr:y>0.74154</cdr:y>
    </cdr:from>
    <cdr:to>
      <cdr:x>0.37864</cdr:x>
      <cdr:y>0.91746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50645" y="4490065"/>
          <a:ext cx="3064387" cy="1065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 anchor="ctr" anchorCtr="0"/>
        <a:lstStyle xmlns:a="http://schemas.openxmlformats.org/drawingml/2006/main"/>
        <a:p xmlns:a="http://schemas.openxmlformats.org/drawingml/2006/main">
          <a:pPr>
            <a:lnSpc>
              <a:spcPts val="1900"/>
            </a:lnSpc>
          </a:pPr>
          <a:r>
            <a:rPr lang="ru-RU" sz="1400" dirty="0">
              <a:solidFill>
                <a:schemeClr val="tx1"/>
              </a:solidFill>
            </a:rPr>
            <a:t>Население стареет и не самовоспроизводится. Адаптация</a:t>
          </a:r>
          <a:r>
            <a:rPr lang="ru-RU" sz="1400" baseline="0" dirty="0">
              <a:solidFill>
                <a:schemeClr val="tx1"/>
              </a:solidFill>
            </a:rPr>
            <a:t> мигрантов становится проблемой и в социальном и в культурном смысле</a:t>
          </a:r>
          <a:endParaRPr lang="ru-RU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0.64913</cdr:x>
      <cdr:y>0.13549</cdr:y>
    </cdr:from>
    <cdr:to>
      <cdr:x>0.78583</cdr:x>
      <cdr:y>0.35956</cdr:y>
    </cdr:to>
    <cdr:sp macro="" textlink="">
      <cdr:nvSpPr>
        <cdr:cNvPr id="16" name="Овал 15"/>
        <cdr:cNvSpPr/>
      </cdr:nvSpPr>
      <cdr:spPr>
        <a:xfrm xmlns:a="http://schemas.openxmlformats.org/drawingml/2006/main">
          <a:off x="6954825" y="853208"/>
          <a:ext cx="1464558" cy="1411033"/>
        </a:xfrm>
        <a:prstGeom xmlns:a="http://schemas.openxmlformats.org/drawingml/2006/main" prst="ellipse">
          <a:avLst/>
        </a:prstGeom>
        <a:blipFill xmlns:a="http://schemas.openxmlformats.org/drawingml/2006/main">
          <a:blip xmlns:r="http://schemas.openxmlformats.org/officeDocument/2006/relationships" r:embed="rId1"/>
          <a:srcRect/>
          <a:stretch>
            <a:fillRect l="-6000" r="-6000"/>
          </a:stretch>
        </a:blipFill>
      </cdr:spPr>
      <cdr:style>
        <a:lnRef xmlns:a="http://schemas.openxmlformats.org/drawingml/2006/main" idx="2">
          <a:schemeClr val="lt1">
            <a:hueOff val="0"/>
            <a:satOff val="0"/>
            <a:lumOff val="0"/>
            <a:alphaOff val="0"/>
          </a:schemeClr>
        </a:lnRef>
        <a:fillRef xmlns:a="http://schemas.openxmlformats.org/drawingml/2006/main" idx="1">
          <a:scrgbClr r="0" g="0" b="0"/>
        </a:fillRef>
        <a:effectRef xmlns:a="http://schemas.openxmlformats.org/drawingml/2006/main" idx="0">
          <a:schemeClr val="accent1">
            <a:tint val="50000"/>
            <a:hueOff val="0"/>
            <a:satOff val="0"/>
            <a:lumOff val="0"/>
            <a:alphaOff val="0"/>
          </a:schemeClr>
        </a:effectRef>
        <a:fontRef xmlns:a="http://schemas.openxmlformats.org/drawingml/2006/main" idx="minor">
          <a:schemeClr val="lt1">
            <a:hueOff val="0"/>
            <a:satOff val="0"/>
            <a:lumOff val="0"/>
            <a:alphaOff val="0"/>
          </a:schemeClr>
        </a:fontRef>
      </cdr:style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0.73133</cdr:x>
      <cdr:y>0.0795</cdr:y>
    </cdr:from>
    <cdr:to>
      <cdr:x>0.73133</cdr:x>
      <cdr:y>0.93863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6798733" y="482600"/>
          <a:ext cx="0" cy="521546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C00000"/>
          </a:solidFill>
          <a:prstDash val="lg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0.74408</cdr:x>
      <cdr:y>0.30683</cdr:y>
    </cdr:from>
    <cdr:to>
      <cdr:x>0.84335</cdr:x>
      <cdr:y>0.38215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>
          <a:off x="6917266" y="1862666"/>
          <a:ext cx="922867" cy="457200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0.58026</cdr:x>
      <cdr:y>0.14027</cdr:y>
    </cdr:from>
    <cdr:to>
      <cdr:x>0.71947</cdr:x>
      <cdr:y>0.19831</cdr:y>
    </cdr:to>
    <cdr:sp macro="" textlink="">
      <cdr:nvSpPr>
        <cdr:cNvPr id="2" name="Прямоугольный треугольник 1"/>
        <cdr:cNvSpPr/>
      </cdr:nvSpPr>
      <cdr:spPr>
        <a:xfrm xmlns:a="http://schemas.openxmlformats.org/drawingml/2006/main" rot="19279729">
          <a:off x="6289688" y="851500"/>
          <a:ext cx="1508954" cy="352377"/>
        </a:xfrm>
        <a:prstGeom xmlns:a="http://schemas.openxmlformats.org/drawingml/2006/main" prst="rtTriangle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0.54892</cdr:x>
      <cdr:y>0.30649</cdr:y>
    </cdr:from>
    <cdr:to>
      <cdr:x>0.98179</cdr:x>
      <cdr:y>0.59693</cdr:y>
    </cdr:to>
    <cdr:grpSp>
      <cdr:nvGrpSpPr>
        <cdr:cNvPr id="13" name="Группа 12"/>
        <cdr:cNvGrpSpPr/>
      </cdr:nvGrpSpPr>
      <cdr:grpSpPr>
        <a:xfrm xmlns:a="http://schemas.openxmlformats.org/drawingml/2006/main">
          <a:off x="5949991" y="1860578"/>
          <a:ext cx="4692073" cy="1763145"/>
          <a:chOff x="5949950" y="1860550"/>
          <a:chExt cx="4692114" cy="1763173"/>
        </a:xfrm>
      </cdr:grpSpPr>
      <cdr:sp macro="" textlink="">
        <cdr:nvSpPr>
          <cdr:cNvPr id="8" name="TextBox 7"/>
          <cdr:cNvSpPr txBox="1"/>
        </cdr:nvSpPr>
        <cdr:spPr>
          <a:xfrm xmlns:a="http://schemas.openxmlformats.org/drawingml/2006/main">
            <a:off x="7986398" y="2294444"/>
            <a:ext cx="2655666" cy="132927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lIns="0" rIns="0" rtlCol="0" anchor="ctr" anchorCtr="0"/>
          <a:lstStyle xmlns:a="http://schemas.openxmlformats.org/drawingml/2006/main"/>
          <a:p xmlns:a="http://schemas.openxmlformats.org/drawingml/2006/main">
            <a:pPr>
              <a:lnSpc>
                <a:spcPct val="12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Прироста рабочей силы не достаточно для продолжения углубления технологического разделения труда в мире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было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века.</a:t>
            </a:r>
          </a:p>
        </cdr:txBody>
      </cdr:sp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5949950" y="1860550"/>
            <a:ext cx="1816100" cy="97303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lIns="0" tIns="0" rIns="0" bIns="0" rtlCol="0" anchor="ctr" anchorCtr="0"/>
          <a:lstStyle xmlns:a="http://schemas.openxmlformats.org/drawingml/2006/main"/>
          <a:p xmlns:a="http://schemas.openxmlformats.org/drawingml/2006/main">
            <a:pPr>
              <a:lnSpc>
                <a:spcPct val="120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езерв за счёт трудоизбыточности сельского хозяйства в ряде развивающихся стран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0.58348</cdr:x>
      <cdr:y>0.22385</cdr:y>
    </cdr:from>
    <cdr:to>
      <cdr:x>0.61804</cdr:x>
      <cdr:y>0.33054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6324600" y="1358900"/>
          <a:ext cx="374650" cy="6477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0.37341</cdr:x>
      <cdr:y>0.23989</cdr:y>
    </cdr:from>
    <cdr:to>
      <cdr:x>0.56831</cdr:x>
      <cdr:y>0.3431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71333" y="1456267"/>
          <a:ext cx="1811867" cy="626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0.70424</cdr:x>
      <cdr:y>0.29417</cdr:y>
    </cdr:from>
    <cdr:to>
      <cdr:x>0.92781</cdr:x>
      <cdr:y>0.98599</cdr:y>
    </cdr:to>
    <cdr:sp macro="" textlink="">
      <cdr:nvSpPr>
        <cdr:cNvPr id="7" name="Овал 6"/>
        <cdr:cNvSpPr/>
      </cdr:nvSpPr>
      <cdr:spPr>
        <a:xfrm xmlns:a="http://schemas.openxmlformats.org/drawingml/2006/main" rot="18608999">
          <a:off x="5486205" y="2846441"/>
          <a:ext cx="4199769" cy="207847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0.05119</cdr:x>
      <cdr:y>0.75805</cdr:y>
    </cdr:from>
    <cdr:to>
      <cdr:x>1</cdr:x>
      <cdr:y>0.75805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475211" y="4589997"/>
          <a:ext cx="8808079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0.21288</cdr:x>
      <cdr:y>0.60785</cdr:y>
    </cdr:from>
    <cdr:to>
      <cdr:x>0.42647</cdr:x>
      <cdr:y>0.72963</cdr:y>
    </cdr:to>
    <cdr:sp macro="" textlink="">
      <cdr:nvSpPr>
        <cdr:cNvPr id="5" name="Выноска 1 (с границей) 4"/>
        <cdr:cNvSpPr/>
      </cdr:nvSpPr>
      <cdr:spPr>
        <a:xfrm xmlns:a="http://schemas.openxmlformats.org/drawingml/2006/main">
          <a:off x="1976269" y="3680542"/>
          <a:ext cx="1982818" cy="737381"/>
        </a:xfrm>
        <a:prstGeom xmlns:a="http://schemas.openxmlformats.org/drawingml/2006/main" prst="accentCallout1">
          <a:avLst>
            <a:gd name="adj1" fmla="val 18750"/>
            <a:gd name="adj2" fmla="val -8333"/>
            <a:gd name="adj3" fmla="val 112500"/>
            <a:gd name="adj4" fmla="val -34400"/>
          </a:avLst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  <a:prstDash val="dash"/>
          <a:headEnd type="none" w="med" len="med"/>
          <a:tailEnd type="arrow" w="med" len="me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20000"/>
            </a:lnSpc>
          </a:pPr>
          <a:r>
            <a:rPr lang="ru-RU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Критический уровень СКР, ,после которого население страны не самовоспроизводится.</a:t>
          </a:r>
        </a:p>
      </cdr:txBody>
    </cdr:sp>
  </cdr:relSizeAnchor>
  <cdr:relSizeAnchor xmlns:cdr="http://schemas.openxmlformats.org/drawingml/2006/chartDrawing">
    <cdr:from>
      <cdr:x>0.97274</cdr:x>
      <cdr:y>0.35492</cdr:y>
    </cdr:from>
    <cdr:to>
      <cdr:x>0.99425</cdr:x>
      <cdr:y>0.44777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9026071" y="2149929"/>
          <a:ext cx="199571" cy="56242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0.1612</cdr:x>
      <cdr:y>0.03208</cdr:y>
    </cdr:from>
    <cdr:to>
      <cdr:x>0.1612</cdr:x>
      <cdr:y>0.07252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498600" y="194733"/>
          <a:ext cx="0" cy="24553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0.39071</cdr:x>
      <cdr:y>0.33473</cdr:y>
    </cdr:from>
    <cdr:to>
      <cdr:x>0.39071</cdr:x>
      <cdr:y>0.39609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3632200" y="2032000"/>
          <a:ext cx="0" cy="37253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C00000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0.74317</cdr:x>
      <cdr:y>0.75174</cdr:y>
    </cdr:from>
    <cdr:to>
      <cdr:x>0.74317</cdr:x>
      <cdr:y>0.85356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6908799" y="4563533"/>
          <a:ext cx="0" cy="61806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B050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0.89344</cdr:x>
      <cdr:y>0.73082</cdr:y>
    </cdr:from>
    <cdr:to>
      <cdr:x>0.89344</cdr:x>
      <cdr:y>0.81311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8305800" y="4436533"/>
          <a:ext cx="0" cy="49953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C00000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0.67486</cdr:x>
      <cdr:y>0.43515</cdr:y>
    </cdr:from>
    <cdr:to>
      <cdr:x>0.91439</cdr:x>
      <cdr:y>0.64714</cdr:y>
    </cdr:to>
    <cdr:sp macro="" textlink="">
      <cdr:nvSpPr>
        <cdr:cNvPr id="10" name="Прямоугольная выноска 9"/>
        <cdr:cNvSpPr/>
      </cdr:nvSpPr>
      <cdr:spPr>
        <a:xfrm xmlns:a="http://schemas.openxmlformats.org/drawingml/2006/main">
          <a:off x="6273800" y="2641601"/>
          <a:ext cx="2226733" cy="1286933"/>
        </a:xfrm>
        <a:prstGeom xmlns:a="http://schemas.openxmlformats.org/drawingml/2006/main" prst="wedgeRectCallout">
          <a:avLst>
            <a:gd name="adj1" fmla="val -21466"/>
            <a:gd name="adj2" fmla="val 91071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0" tIns="0" rIns="0" bIns="0"/>
        <a:lstStyle xmlns:a="http://schemas.openxmlformats.org/drawingml/2006/main"/>
        <a:p xmlns:a="http://schemas.openxmlformats.org/drawingml/2006/main">
          <a:pPr marL="36000" indent="108000" algn="l">
            <a:lnSpc>
              <a:spcPct val="110000"/>
            </a:lnSpc>
          </a:pPr>
          <a:r>
            <a:rPr lang="ru-RU" sz="11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Попытка Правительства резко  увеличить СКР в семьях туркмен  за счет принудительного предоставления им в аренду с выплатой в течении 30 лет больших комфортных</a:t>
          </a:r>
          <a:r>
            <a:rPr lang="ru-RU" sz="1100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современных</a:t>
          </a:r>
          <a:r>
            <a:rPr lang="ru-RU" sz="1100" baseline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  </a:t>
          </a:r>
          <a:r>
            <a:rPr lang="ru-RU" sz="1100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квартир в новостройках</a:t>
          </a:r>
          <a:endParaRPr lang="ru-RU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0.91307</cdr:x>
      <cdr:y>0.73321</cdr:y>
    </cdr:from>
    <cdr:to>
      <cdr:x>0.97502</cdr:x>
      <cdr:y>0.76997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8481646" y="4443046"/>
          <a:ext cx="575464" cy="22273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2480-15A9-4A7A-942E-45E81805C51F}" type="datetimeFigureOut">
              <a:rPr lang="ru-RU" smtClean="0"/>
              <a:t>30.10.2024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3E64-51E1-4A43-94C5-75E8E12DC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82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2480-15A9-4A7A-942E-45E81805C51F}" type="datetimeFigureOut">
              <a:rPr lang="ru-RU" smtClean="0"/>
              <a:t>30.10.2024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3E64-51E1-4A43-94C5-75E8E12DC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2480-15A9-4A7A-942E-45E81805C51F}" type="datetimeFigureOut">
              <a:rPr lang="ru-RU" smtClean="0"/>
              <a:t>30.10.2024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3E64-51E1-4A43-94C5-75E8E12DC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79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2480-15A9-4A7A-942E-45E81805C51F}" type="datetimeFigureOut">
              <a:rPr lang="ru-RU" smtClean="0"/>
              <a:t>30.10.2024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3E64-51E1-4A43-94C5-75E8E12DC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59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2480-15A9-4A7A-942E-45E81805C51F}" type="datetimeFigureOut">
              <a:rPr lang="ru-RU" smtClean="0"/>
              <a:t>30.10.2024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3E64-51E1-4A43-94C5-75E8E12DC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3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2480-15A9-4A7A-942E-45E81805C51F}" type="datetimeFigureOut">
              <a:rPr lang="ru-RU" smtClean="0"/>
              <a:t>30.10.2024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3E64-51E1-4A43-94C5-75E8E12DC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03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2480-15A9-4A7A-942E-45E81805C51F}" type="datetimeFigureOut">
              <a:rPr lang="ru-RU" smtClean="0"/>
              <a:t>30.10.2024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3E64-51E1-4A43-94C5-75E8E12DC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2480-15A9-4A7A-942E-45E81805C51F}" type="datetimeFigureOut">
              <a:rPr lang="ru-RU" smtClean="0"/>
              <a:t>30.10.2024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3E64-51E1-4A43-94C5-75E8E12DC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46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2480-15A9-4A7A-942E-45E81805C51F}" type="datetimeFigureOut">
              <a:rPr lang="ru-RU" smtClean="0"/>
              <a:t>30.10.2024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3E64-51E1-4A43-94C5-75E8E12DC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07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2480-15A9-4A7A-942E-45E81805C51F}" type="datetimeFigureOut">
              <a:rPr lang="ru-RU" smtClean="0"/>
              <a:t>30.10.2024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3E64-51E1-4A43-94C5-75E8E12DC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30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2480-15A9-4A7A-942E-45E81805C51F}" type="datetimeFigureOut">
              <a:rPr lang="ru-RU" smtClean="0"/>
              <a:t>30.10.2024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3E64-51E1-4A43-94C5-75E8E12DC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71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62480-15A9-4A7A-942E-45E81805C51F}" type="datetimeFigureOut">
              <a:rPr lang="ru-RU" smtClean="0"/>
              <a:t>30.10.2024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93E64-51E1-4A43-94C5-75E8E12DC5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84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cfor.ru/publication/dorozhnyj-kollaps-v-stolitse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7585" y="0"/>
            <a:ext cx="9604415" cy="3318933"/>
          </a:xfrm>
        </p:spPr>
        <p:txBody>
          <a:bodyPr wrap="none" lIns="0" tIns="0" rIns="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выдающихся, к сожалению, ныне покойных российских экономиста, размышляя когда-то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сегодняшней темой, повлияли на то, как я её вижу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Олег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Вадимович Григорьев 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Григорий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Абрамович Гольц (ниже ссылки на их работы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видение не главное – алгоритмы расчётов.</a:t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Стремясь их получить я воспользовался наработками моего друга и соратника – патриарха</a:t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отечественной социологии  А. В. Жаворонкова в понимание ошибок К. Г. Маркса, что такое</a:t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«Общественно-необходимое время» в социально-экономических системах.</a:t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 динамикой изменения рождаемости - СКР (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TFR)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показала мне, что по нему можно судить</a:t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затратах общественно-необходимого времени, как по изменению температуры или давления судить</a:t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 изменением внутренней энергии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11667" y="287867"/>
            <a:ext cx="2167465" cy="1142999"/>
            <a:chOff x="1202872" y="3570515"/>
            <a:chExt cx="1867988" cy="94432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0" y="3570515"/>
              <a:ext cx="517194" cy="70787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1755" y="3570515"/>
              <a:ext cx="455099" cy="67607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02872" y="4325602"/>
              <a:ext cx="1041218" cy="18923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О. В. Григорьев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11755" y="4321778"/>
              <a:ext cx="759105" cy="18923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Гольц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92369" y="1559580"/>
            <a:ext cx="1233220" cy="1179104"/>
            <a:chOff x="592369" y="1559580"/>
            <a:chExt cx="1233220" cy="1179104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4333" y="1559580"/>
              <a:ext cx="649293" cy="86572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92369" y="2554018"/>
              <a:ext cx="1233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А. В. Жаворонков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Подзаголовок 2"/>
          <p:cNvSpPr txBox="1">
            <a:spLocks/>
          </p:cNvSpPr>
          <p:nvPr/>
        </p:nvSpPr>
        <p:spPr>
          <a:xfrm>
            <a:off x="592369" y="3091652"/>
            <a:ext cx="11429922" cy="270086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мы пытаемся построить прогноз промышленности транспортной и коммуникационной инфраструктуры и маркетинга 21 века,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 понимаем, что не имеет смысла продолжать рост городских агломераций. После 2050 года - это будет уходящая натура в мире,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тем более в странах, где население растет только за счет иммиграционного прироста, к которым давно относится Россия.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мы хотим: с одной стороны, быть экономически успешными, а с другой страны сохранить нашу самобытность, наш культурный код,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 города должны быть другие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21 веке в промышленности и в сбыте заводы, фабрики, конторы давно заменили ТНК,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корпоративные сервера и дата-центры. Планируем городскую среду, так как это делали в эпоху фабрик.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21 веке невозможно себе представить сбыта без электронной коммерции. А она опирается на совершенно новые: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Транспортную инфраструктуру; Банковскую инфраструктуру; Коммуникационную инфраструктуру.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не совместима с многочасовыми пробками, кварталами многоэтажных «человейников». Недоступностью интернет. Не мгновенными платежами.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84278" y="5792517"/>
            <a:ext cx="11429922" cy="99906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.Ссылки: </a:t>
            </a:r>
            <a:r>
              <a:rPr lang="ru-RU" sz="1400" dirty="0"/>
              <a:t>Григорьев О. Эпоха роста. Лекции по неокономике. Расцвет и упадок </a:t>
            </a:r>
            <a:r>
              <a:rPr lang="ru-RU" sz="1400" dirty="0" smtClean="0"/>
              <a:t>мировой экономической </a:t>
            </a:r>
            <a:r>
              <a:rPr lang="ru-RU" sz="1400" dirty="0"/>
              <a:t>системы. – М.: Карьера Пресс, 2014. – 436 с</a:t>
            </a:r>
            <a:r>
              <a:rPr lang="ru-RU" sz="1400" dirty="0" smtClean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Г. А. Гольц статья в газете Дорожный коллапс в столице </a:t>
            </a:r>
            <a:r>
              <a:rPr lang="ru-RU" sz="1400" dirty="0" err="1"/>
              <a:t>янв</a:t>
            </a:r>
            <a:r>
              <a:rPr lang="ru-RU" sz="1400" dirty="0"/>
              <a:t> 2008 г.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hlinkClick r:id="rId5"/>
              </a:rPr>
              <a:t>https://ecfor.ru/publication/dorozhnyj-kollaps-v-stolitse</a:t>
            </a:r>
            <a:r>
              <a:rPr lang="ru-RU" sz="1400" dirty="0" smtClean="0">
                <a:hlinkClick r:id="rId5"/>
              </a:rPr>
              <a:t>/</a:t>
            </a:r>
            <a:r>
              <a:rPr lang="ru-RU" sz="1400" dirty="0" smtClean="0"/>
              <a:t>  </a:t>
            </a:r>
            <a:endParaRPr lang="ru-RU" sz="14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Интервью с Г. А. </a:t>
            </a:r>
            <a:r>
              <a:rPr lang="ru-RU" sz="1400" dirty="0" err="1"/>
              <a:t>Гольцем</a:t>
            </a:r>
            <a:r>
              <a:rPr lang="ru-RU" sz="1400" dirty="0"/>
              <a:t>. Статья «Полчаса от дома до работы» (журнал «Эксперт» № 32 –август 2008 г</a:t>
            </a:r>
            <a:r>
              <a:rPr lang="ru-RU" sz="1400" dirty="0" smtClean="0"/>
              <a:t>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/>
          </p:nvPr>
        </p:nvGraphicFramePr>
        <p:xfrm>
          <a:off x="655607" y="189782"/>
          <a:ext cx="10714007" cy="629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307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6213"/>
          </a:xfrm>
        </p:spPr>
        <p:txBody>
          <a:bodyPr lIns="0" tIns="0" rIns="0" bIns="36000">
            <a:norm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СКР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среднее число детей на 1 женщину возраст от 15 лет до 49 лет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Китае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838200" y="851338"/>
            <a:ext cx="11112963" cy="5433848"/>
            <a:chOff x="838200" y="851338"/>
            <a:chExt cx="11112963" cy="543384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851338"/>
              <a:ext cx="9890302" cy="5433848"/>
            </a:xfrm>
            <a:prstGeom prst="rect">
              <a:avLst/>
            </a:prstGeom>
          </p:spPr>
        </p:pic>
        <p:grpSp>
          <p:nvGrpSpPr>
            <p:cNvPr id="12" name="Группа 11"/>
            <p:cNvGrpSpPr/>
            <p:nvPr/>
          </p:nvGrpSpPr>
          <p:grpSpPr>
            <a:xfrm>
              <a:off x="1492469" y="4309241"/>
              <a:ext cx="10458694" cy="1159389"/>
              <a:chOff x="1492469" y="4309241"/>
              <a:chExt cx="10458694" cy="1159389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1492469" y="4309241"/>
                <a:ext cx="9480331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Группа 10"/>
              <p:cNvGrpSpPr/>
              <p:nvPr/>
            </p:nvGrpSpPr>
            <p:grpSpPr>
              <a:xfrm>
                <a:off x="4487088" y="4385644"/>
                <a:ext cx="7464075" cy="1082986"/>
                <a:chOff x="4487088" y="4385644"/>
                <a:chExt cx="7464075" cy="1082986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4487088" y="4385644"/>
                  <a:ext cx="307953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ru-RU" sz="1600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Область отрицательного естественного прироста населения</a:t>
                  </a:r>
                  <a:endParaRPr lang="ru-RU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Двойная стрелка влево/вправо 8"/>
                <p:cNvSpPr/>
                <p:nvPr/>
              </p:nvSpPr>
              <p:spPr>
                <a:xfrm>
                  <a:off x="7126013" y="4945851"/>
                  <a:ext cx="4056994" cy="522779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0131140" y="4533325"/>
                  <a:ext cx="182002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r>
                    <a:rPr lang="ru-RU" dirty="0" smtClean="0"/>
                    <a:t>СКР в 2023 г. = 1,3</a:t>
                  </a:r>
                  <a:endParaRPr lang="ru-RU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4730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3" y="277906"/>
            <a:ext cx="11794352" cy="6198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7607" y="6508376"/>
            <a:ext cx="2655347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dirty="0" smtClean="0">
                <a:solidFill>
                  <a:srgbClr val="00B0F0"/>
                </a:solidFill>
              </a:rPr>
              <a:t>Телеграмм канал @RakshaDemography</a:t>
            </a:r>
            <a:endParaRPr lang="ru-RU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31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3050" y="2237852"/>
            <a:ext cx="11881373" cy="1025301"/>
          </a:xfrm>
        </p:spPr>
        <p:txBody>
          <a:bodyPr lIns="0" tIns="0" rIns="0" bIns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 2. Чем грядущий общемировой системный кризис отличается от общемировых долговых несистемных кризисов, которых в 20 веке случилось несколько.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59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02" t="4161" r="12730" b="2399"/>
          <a:stretch/>
        </p:blipFill>
        <p:spPr>
          <a:xfrm>
            <a:off x="217715" y="348342"/>
            <a:ext cx="5889171" cy="4114801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183088" y="555171"/>
            <a:ext cx="5921827" cy="2296886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Преодоления мальтузианского цикла,, как итог промышленной революции.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Использование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трудоизбыточности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 сельском хозяйстве, как основное условие расширенного капиталистического воспроизводства.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3. Неравноценный обмен между промышленно-развитыми и не развитыми странами.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Минимум 300 лет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976257" y="3015343"/>
            <a:ext cx="6128657" cy="3592286"/>
            <a:chOff x="5976257" y="3015343"/>
            <a:chExt cx="6128657" cy="359228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/>
            <a:srcRect b="6568"/>
            <a:stretch/>
          </p:blipFill>
          <p:spPr>
            <a:xfrm>
              <a:off x="5976257" y="3015343"/>
              <a:ext cx="6128657" cy="3592286"/>
            </a:xfrm>
            <a:prstGeom prst="rect">
              <a:avLst/>
            </a:prstGeom>
          </p:spPr>
        </p:pic>
        <p:sp>
          <p:nvSpPr>
            <p:cNvPr id="8" name="Стрелка вправо 7"/>
            <p:cNvSpPr/>
            <p:nvPr/>
          </p:nvSpPr>
          <p:spPr>
            <a:xfrm rot="20579286">
              <a:off x="9702270" y="4980298"/>
              <a:ext cx="763832" cy="24882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17715" y="4653241"/>
            <a:ext cx="3352799" cy="1954388"/>
            <a:chOff x="217715" y="4653241"/>
            <a:chExt cx="3352799" cy="195438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4196" y="4653241"/>
              <a:ext cx="1716318" cy="136434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715" y="5335415"/>
              <a:ext cx="2035543" cy="1272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826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339"/>
          <a:stretch/>
        </p:blipFill>
        <p:spPr>
          <a:xfrm>
            <a:off x="495300" y="389491"/>
            <a:ext cx="11226800" cy="607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2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55600" y="357187"/>
            <a:ext cx="11430000" cy="6297613"/>
            <a:chOff x="355600" y="357187"/>
            <a:chExt cx="11430000" cy="629761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600" y="357187"/>
              <a:ext cx="11430000" cy="6297613"/>
            </a:xfrm>
            <a:prstGeom prst="rect">
              <a:avLst/>
            </a:prstGeom>
          </p:spPr>
        </p:pic>
        <p:sp>
          <p:nvSpPr>
            <p:cNvPr id="8" name="Стрелка вниз 7"/>
            <p:cNvSpPr/>
            <p:nvPr/>
          </p:nvSpPr>
          <p:spPr>
            <a:xfrm>
              <a:off x="3815080" y="3357880"/>
              <a:ext cx="342900" cy="467360"/>
            </a:xfrm>
            <a:prstGeom prst="downArrow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7106920" y="3825240"/>
              <a:ext cx="342900" cy="467360"/>
            </a:xfrm>
            <a:prstGeom prst="downArrow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10810240" y="4218940"/>
              <a:ext cx="342900" cy="322580"/>
            </a:xfrm>
            <a:prstGeom prst="downArrow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52650" y="620817"/>
            <a:ext cx="9467850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Распределение средних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значений ВВП (в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USD)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приходящегося в 2021 г. на одного жителя страны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88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758089"/>
              </p:ext>
            </p:extLst>
          </p:nvPr>
        </p:nvGraphicFramePr>
        <p:xfrm>
          <a:off x="673473" y="492312"/>
          <a:ext cx="10839450" cy="607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79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70" y="210860"/>
            <a:ext cx="11387709" cy="644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64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902"/>
          </a:xfrm>
        </p:spPr>
        <p:txBody>
          <a:bodyPr vert="horz" lIns="0" tIns="0" rIns="0" bIns="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Раздел 3. Экономические причины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продолжения роста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городских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агломераций, 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сопровождающие этот рост угрозы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диспропорции середины 21 века.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874865" y="1579373"/>
            <a:ext cx="8281502" cy="4971274"/>
            <a:chOff x="383522" y="1590259"/>
            <a:chExt cx="8281502" cy="497127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8949" y="1590259"/>
              <a:ext cx="3089021" cy="2215926"/>
            </a:xfrm>
            <a:prstGeom prst="rect">
              <a:avLst/>
            </a:prstGeom>
          </p:spPr>
        </p:pic>
        <p:grpSp>
          <p:nvGrpSpPr>
            <p:cNvPr id="12" name="Группа 11"/>
            <p:cNvGrpSpPr/>
            <p:nvPr/>
          </p:nvGrpSpPr>
          <p:grpSpPr>
            <a:xfrm>
              <a:off x="383522" y="4036478"/>
              <a:ext cx="4136568" cy="2415096"/>
              <a:chOff x="3741968" y="2026747"/>
              <a:chExt cx="4136568" cy="2415096"/>
            </a:xfrm>
          </p:grpSpPr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3741968" y="2026747"/>
                <a:ext cx="4136568" cy="1234094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30000"/>
                  </a:lnSpc>
                </a:pP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Причины роста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 Возможность углубления разделения труда, а с ним рост экономической эффективности всего бизнеса территории.</a:t>
                </a: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3839936" y="3403886"/>
                <a:ext cx="4033160" cy="103795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30000"/>
                  </a:lnSpc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 Упрощение организации современного медицинского и социального обслуживания стареющего населения.</a:t>
                </a: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4593771" y="2091432"/>
              <a:ext cx="4071253" cy="4470101"/>
              <a:chOff x="7924800" y="1888258"/>
              <a:chExt cx="4071253" cy="4470101"/>
            </a:xfrm>
          </p:grpSpPr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7924800" y="1888258"/>
                <a:ext cx="4071253" cy="123008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30000"/>
                  </a:lnSpc>
                </a:pPr>
                <a:r>
                  <a:rPr lang="ru-RU" sz="16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Ограничение роста</a:t>
                </a:r>
                <a:r>
                  <a:rPr lang="ru-RU" sz="1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ru-RU" sz="1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1.Увеличение временных и эмоциональных затрат на коммуникации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Заголовок 1"/>
              <p:cNvSpPr txBox="1">
                <a:spLocks/>
              </p:cNvSpPr>
              <p:nvPr/>
            </p:nvSpPr>
            <p:spPr>
              <a:xfrm>
                <a:off x="8060874" y="4036478"/>
                <a:ext cx="3935179" cy="85615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30000"/>
                  </a:lnSpc>
                </a:pPr>
                <a:r>
                  <a:rPr lang="ru-RU" sz="16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1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Более фатальные последствия от современных эпидемий, а также в ходе военных конфликтов </a:t>
                </a:r>
                <a:endParaRPr lang="ru-RU" sz="1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Заголовок 1"/>
              <p:cNvSpPr txBox="1">
                <a:spLocks/>
              </p:cNvSpPr>
              <p:nvPr/>
            </p:nvSpPr>
            <p:spPr>
              <a:xfrm>
                <a:off x="8085365" y="5002594"/>
                <a:ext cx="3886196" cy="1355765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30000"/>
                  </a:lnSpc>
                </a:pPr>
                <a:r>
                  <a:rPr lang="ru-RU" sz="16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ru-RU" sz="1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Рождаемость </a:t>
                </a:r>
                <a:r>
                  <a:rPr lang="ru-RU" sz="16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СКР) в 1,5 раза ниже, чем в малых городах и коренного населения и даже у недавно приехавших мигрантов</a:t>
                </a:r>
                <a:endParaRPr lang="ru-RU" sz="1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Заголовок 1"/>
              <p:cNvSpPr txBox="1">
                <a:spLocks/>
              </p:cNvSpPr>
              <p:nvPr/>
            </p:nvSpPr>
            <p:spPr>
              <a:xfrm>
                <a:off x="8017328" y="3066707"/>
                <a:ext cx="3886196" cy="85615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30000"/>
                  </a:lnSpc>
                </a:pPr>
                <a:r>
                  <a:rPr lang="ru-RU" sz="1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Формирование колец эмигрантских микрорайонов пригорода – чуждых городов в городе. </a:t>
                </a:r>
                <a:endParaRPr lang="ru-RU" sz="1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192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" y="2300605"/>
            <a:ext cx="11881373" cy="2558266"/>
          </a:xfrm>
        </p:spPr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 1. Прогноз макро изменений периода 2035 – 2050 годов, и причины  их определяющие.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 2 Чем грядущий общемировой системный кризис отличается от общемировых долговых несистемных кризисов, которых в 20 веке случилось несколько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3. Экономические причины продолжения роста городских агломераций и сопровождающие этот рост угрозы и диспропорции середины 21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века..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t="13348" r="1273" b="8965"/>
          <a:stretch/>
        </p:blipFill>
        <p:spPr bwMode="auto">
          <a:xfrm>
            <a:off x="129989" y="3007658"/>
            <a:ext cx="4437530" cy="260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07" y="1716740"/>
            <a:ext cx="7312864" cy="481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9989" y="551801"/>
            <a:ext cx="11999257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Концентрация населения в крупных городах усиливается. Территориальная концентрация населения регионов и городов  </a:t>
            </a:r>
            <a:r>
              <a:rPr lang="ru-RU" sz="1200" dirty="0" smtClean="0"/>
              <a:t>(индекс </a:t>
            </a:r>
            <a:r>
              <a:rPr lang="ru-RU" sz="1200" dirty="0" err="1" smtClean="0"/>
              <a:t>Тейла</a:t>
            </a:r>
            <a:r>
              <a:rPr lang="ru-RU" sz="1200" dirty="0" smtClean="0"/>
              <a:t>, % к 1991 г.).  Расчеты и график – Е. Антонов (МГУ)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9978" y="1382798"/>
            <a:ext cx="3675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Разные России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населения РФ по типам поселений, 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9978" y="6185648"/>
            <a:ext cx="41775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cs typeface="Traditional Arabic" panose="02020603050405020304" pitchFamily="18" charset="-78"/>
              </a:rPr>
              <a:t>Источник: Презентация Натальи Зубаревич по гор. Тольятти</a:t>
            </a:r>
            <a:endParaRPr lang="ru-RU" sz="1200" dirty="0">
              <a:solidFill>
                <a:srgbClr val="0070C0"/>
              </a:solidFill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584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092878"/>
              </p:ext>
            </p:extLst>
          </p:nvPr>
        </p:nvGraphicFramePr>
        <p:xfrm>
          <a:off x="600634" y="400291"/>
          <a:ext cx="11062447" cy="6057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4646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946486"/>
              </p:ext>
            </p:extLst>
          </p:nvPr>
        </p:nvGraphicFramePr>
        <p:xfrm>
          <a:off x="573741" y="399143"/>
          <a:ext cx="10972799" cy="605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29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622155"/>
              </p:ext>
            </p:extLst>
          </p:nvPr>
        </p:nvGraphicFramePr>
        <p:xfrm>
          <a:off x="681317" y="393700"/>
          <a:ext cx="11044517" cy="607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54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53035" y="923365"/>
            <a:ext cx="10901083" cy="5172635"/>
            <a:chOff x="0" y="0"/>
            <a:chExt cx="7556045" cy="281178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43600" cy="2811780"/>
            </a:xfrm>
            <a:prstGeom prst="rect">
              <a:avLst/>
            </a:prstGeom>
            <a:noFill/>
          </p:spPr>
        </p:pic>
        <p:grpSp>
          <p:nvGrpSpPr>
            <p:cNvPr id="7" name="Группа 6"/>
            <p:cNvGrpSpPr/>
            <p:nvPr/>
          </p:nvGrpSpPr>
          <p:grpSpPr>
            <a:xfrm>
              <a:off x="1684020" y="144780"/>
              <a:ext cx="5872025" cy="1844040"/>
              <a:chOff x="0" y="0"/>
              <a:chExt cx="5872025" cy="1844040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0" y="1844040"/>
                <a:ext cx="5603240" cy="0"/>
              </a:xfrm>
              <a:prstGeom prst="line">
                <a:avLst/>
              </a:prstGeom>
              <a:ln w="127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Группа 8"/>
              <p:cNvGrpSpPr/>
              <p:nvPr/>
            </p:nvGrpSpPr>
            <p:grpSpPr>
              <a:xfrm>
                <a:off x="3860800" y="0"/>
                <a:ext cx="2011225" cy="1701800"/>
                <a:chOff x="0" y="0"/>
                <a:chExt cx="2011225" cy="1701800"/>
              </a:xfrm>
            </p:grpSpPr>
            <p:sp>
              <p:nvSpPr>
                <p:cNvPr id="10" name="Выноска 1 (с границей) 9"/>
                <p:cNvSpPr/>
                <p:nvPr/>
              </p:nvSpPr>
              <p:spPr>
                <a:xfrm>
                  <a:off x="690880" y="919480"/>
                  <a:ext cx="1173480" cy="782320"/>
                </a:xfrm>
                <a:prstGeom prst="accentCallout1">
                  <a:avLst>
                    <a:gd name="adj1" fmla="val 59440"/>
                    <a:gd name="adj2" fmla="val -2580"/>
                    <a:gd name="adj3" fmla="val 119316"/>
                    <a:gd name="adj4" fmla="val -45538"/>
                  </a:avLst>
                </a:prstGeom>
                <a:solidFill>
                  <a:schemeClr val="bg1"/>
                </a:solidFill>
                <a:ln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indent="180340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9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Если СКР менее 2,1, естественный прирост людей на земле прекращается и начинается ежегодная убыль населения</a:t>
                  </a:r>
                  <a:endParaRPr lang="ru-RU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Выноска 1 (с границей) 10"/>
                <p:cNvSpPr/>
                <p:nvPr/>
              </p:nvSpPr>
              <p:spPr>
                <a:xfrm>
                  <a:off x="0" y="0"/>
                  <a:ext cx="2011225" cy="579120"/>
                </a:xfrm>
                <a:prstGeom prst="accentCallout1">
                  <a:avLst>
                    <a:gd name="adj1" fmla="val 46336"/>
                    <a:gd name="adj2" fmla="val -811"/>
                    <a:gd name="adj3" fmla="val 318102"/>
                    <a:gd name="adj4" fmla="val -4690"/>
                  </a:avLst>
                </a:prstGeom>
                <a:solidFill>
                  <a:schemeClr val="bg1"/>
                </a:solidFill>
                <a:ln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indent="180340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9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По моим расчётам эта точка в 2050 году. Сейчас средней на планете СКР по разным данным от 2,3 до 2,4.</a:t>
                  </a:r>
                  <a:br>
                    <a:rPr lang="ru-RU" sz="9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ru-RU" sz="9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А в 1940 г. был более 5,5.</a:t>
                  </a:r>
                  <a:endParaRPr lang="ru-RU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2" name="TextBox 11"/>
          <p:cNvSpPr txBox="1"/>
          <p:nvPr/>
        </p:nvSpPr>
        <p:spPr>
          <a:xfrm>
            <a:off x="883272" y="322641"/>
            <a:ext cx="10198946" cy="609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Математическая модель прекращения естественного прироста населения земли к 2050 году.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(расчёт велся по всем странам планеты).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85" y="233082"/>
            <a:ext cx="11124446" cy="6347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293" y="6601786"/>
            <a:ext cx="2655347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dirty="0" smtClean="0">
                <a:solidFill>
                  <a:srgbClr val="00B0F0"/>
                </a:solidFill>
              </a:rPr>
              <a:t>Телеграмм канал @RakshaDemography</a:t>
            </a:r>
            <a:endParaRPr lang="ru-RU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19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265238" y="90488"/>
          <a:ext cx="11893550" cy="719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Диаграмма" r:id="rId3" imgW="8839200" imgH="7467583" progId="Excel.Chart.8">
                  <p:embed/>
                </p:oleObj>
              </mc:Choice>
              <mc:Fallback>
                <p:oleObj name="Диаграмма" r:id="rId3" imgW="8839200" imgH="746758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90488"/>
                        <a:ext cx="11893550" cy="719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54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/>
          </p:nvPr>
        </p:nvGraphicFramePr>
        <p:xfrm>
          <a:off x="654425" y="141523"/>
          <a:ext cx="11361710" cy="666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339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/>
          </p:nvPr>
        </p:nvGraphicFramePr>
        <p:xfrm>
          <a:off x="465826" y="138023"/>
          <a:ext cx="11205714" cy="631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8408912" y="1285876"/>
            <a:ext cx="1830463" cy="1251558"/>
          </a:xfrm>
          <a:prstGeom prst="roundRect">
            <a:avLst>
              <a:gd name="adj" fmla="val 50000"/>
            </a:avLst>
          </a:prstGeom>
          <a:blipFill>
            <a:blip r:embed="rId3"/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Стрелка вниз 4"/>
          <p:cNvSpPr/>
          <p:nvPr/>
        </p:nvSpPr>
        <p:spPr>
          <a:xfrm>
            <a:off x="10800346" y="3578043"/>
            <a:ext cx="685566" cy="777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06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00050"/>
            <a:ext cx="10848975" cy="605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8819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643</Words>
  <Application>Microsoft Office PowerPoint</Application>
  <PresentationFormat>Широкоэкранный</PresentationFormat>
  <Paragraphs>108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Traditional Arabic</vt:lpstr>
      <vt:lpstr>Тема Office</vt:lpstr>
      <vt:lpstr>Диаграмма</vt:lpstr>
      <vt:lpstr>Презентация PowerPoint</vt:lpstr>
      <vt:lpstr>Раздел 1. Прогноз макро изменений периода 2035 – 2050 годов, и причины  их определяющие.  Раздел 2 Чем грядущий общемировой системный кризис отличается от общемировых долговых несистемных кризисов, которых в 20 веке случилось несколько  Раздел 3. Экономические причины продолжения роста городских агломераций и сопровождающие этот рост угрозы и диспропорции середины 21 века..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СКР (среднее число детей на 1 женщину возраст от 15 лет до 49 лет) в Китае</vt:lpstr>
      <vt:lpstr>Презентация PowerPoint</vt:lpstr>
      <vt:lpstr>Раздел 2. Чем грядущий общемировой системный кризис отличается от общемировых долговых несистемных кризисов, которых в 20 веке случилось несколько.</vt:lpstr>
      <vt:lpstr>1. Преодоления мальтузианского цикла,, как итог промышленной революции. 2. Использование трудоизбыточности в сельском хозяйстве, как основное условие расширенного капиталистического воспроизводства.  3. Неравноценный обмен между промышленно-развитыми и не развитыми странами. Минимум 300 лет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3. Экономические причины продолжения роста городских агломераций, и сопровождающие этот рост угрозы и диспропорции середины 21 века.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67</cp:revision>
  <dcterms:created xsi:type="dcterms:W3CDTF">2024-06-10T16:42:38Z</dcterms:created>
  <dcterms:modified xsi:type="dcterms:W3CDTF">2024-10-29T21:14:41Z</dcterms:modified>
</cp:coreProperties>
</file>