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9" r:id="rId3"/>
    <p:sldId id="270" r:id="rId4"/>
    <p:sldId id="263" r:id="rId5"/>
    <p:sldId id="257" r:id="rId6"/>
    <p:sldId id="272" r:id="rId7"/>
    <p:sldId id="256" r:id="rId8"/>
    <p:sldId id="259" r:id="rId9"/>
    <p:sldId id="265" r:id="rId10"/>
    <p:sldId id="260" r:id="rId11"/>
    <p:sldId id="261" r:id="rId12"/>
    <p:sldId id="266" r:id="rId13"/>
    <p:sldId id="267" r:id="rId14"/>
    <p:sldId id="273" r:id="rId15"/>
    <p:sldId id="264" r:id="rId16"/>
    <p:sldId id="271" r:id="rId17"/>
    <p:sldId id="262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>
        <p:scale>
          <a:sx n="60" d="100"/>
          <a:sy n="60" d="100"/>
        </p:scale>
        <p:origin x="1536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02%202024\&#1043;&#1080;&#1083;&#1100;&#1076;&#1080;&#1103;%2002%202024\&#1052;&#1072;&#1090;&#1077;&#1088;%20&#1076;&#1083;&#1103;%20&#1074;&#1099;&#1089;&#1090;&#1091;&#1087;&#1083;&#1077;&#1085;%2026%2002%202024\&#1070;%20&#1050;&#1086;&#1088;&#1077;&#1103;%20&#1045;&#1089;&#1090;&#1077;&#1089;%20&#1087;&#1088;&#1080;&#1088;&#1086;&#1089;&#1090;%20&#1057;&#1050;&#1056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02%202024\&#1044;&#1077;&#1084;&#1086;&#1075;&#1088;&#1072;&#1092;&#1080;&#1103;%2002%202024\&#1071;&#1087;&#1086;&#1085;&#1080;&#1103;%20&#1057;&#1050;&#1056;%20&#1080;%20&#1045;&#1089;&#1090;&#1077;&#1089;%20&#1087;&#1088;&#1080;&#1088;&#1086;&#1089;&#109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H:\2024\05%202024\&#1048;&#1085;&#1085;&#1086;&#1074;&#1072;&#1094;&#1080;&#1080;%2005%202024\&#1064;&#1074;&#1077;&#1081;&#1085;&#1099;&#1077;%20&#1084;&#1072;&#1096;&#1080;&#1085;&#1099;%20&#1080;%20&#1090;&#1077;&#1083;&#1077;&#1074;&#1080;&#1079;&#1086;&#1088;&#1099;%201955%20197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Суммарный коэффициент рождаемости Южная Корея (1925 - 2022 гг.)</a:t>
            </a:r>
          </a:p>
        </c:rich>
      </c:tx>
      <c:layout>
        <c:manualLayout>
          <c:xMode val="edge"/>
          <c:yMode val="edge"/>
          <c:x val="0.128546683337952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651473777076877E-2"/>
          <c:y val="3.9442235813122048E-2"/>
          <c:w val="0.91386682402935948"/>
          <c:h val="0.87361255894271084"/>
        </c:manualLayout>
      </c:layout>
      <c:lineChart>
        <c:grouping val="standard"/>
        <c:varyColors val="0"/>
        <c:ser>
          <c:idx val="2"/>
          <c:order val="0"/>
          <c:tx>
            <c:strRef>
              <c:f>Лист1!$D$2</c:f>
              <c:strCache>
                <c:ptCount val="1"/>
                <c:pt idx="0">
                  <c:v>Суммарный коэффициент рождаемости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1.3680494738395547E-2"/>
                  <c:y val="-1.2584574284661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>
                <c:manualLayout>
                  <c:x val="1.3680494738395547E-2"/>
                  <c:y val="-2.7266577616765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5.4721978953582188E-3"/>
                  <c:y val="1.4682003332104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7"/>
              <c:layout>
                <c:manualLayout>
                  <c:x val="-1.3680494738396551E-3"/>
                  <c:y val="-3.5656293806539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6"/>
              <c:layout>
                <c:manualLayout>
                  <c:x val="-1.003224691478429E-16"/>
                  <c:y val="-2.5169148569322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7"/>
              <c:layout>
                <c:manualLayout>
                  <c:x val="-1.3680494738395547E-3"/>
                  <c:y val="-2.3071719521878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2"/>
              <c:layout>
                <c:manualLayout>
                  <c:x val="-1.3680494738397553E-3"/>
                  <c:y val="-2.0974290474435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7"/>
              <c:layout>
                <c:manualLayout>
                  <c:x val="-2.006449382956858E-16"/>
                  <c:y val="-3.3558864759096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Лист1!$B$3:$B$100</c:f>
              <c:numCache>
                <c:formatCode>General</c:formatCode>
                <c:ptCount val="98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  <c:pt idx="95">
                  <c:v>2020</c:v>
                </c:pt>
                <c:pt idx="96">
                  <c:v>2021</c:v>
                </c:pt>
                <c:pt idx="97">
                  <c:v>2022</c:v>
                </c:pt>
              </c:numCache>
            </c:numRef>
          </c:cat>
          <c:val>
            <c:numRef>
              <c:f>Лист1!$D$3:$D$100</c:f>
              <c:numCache>
                <c:formatCode>#,##0.00</c:formatCode>
                <c:ptCount val="98"/>
                <c:pt idx="0">
                  <c:v>6.24</c:v>
                </c:pt>
                <c:pt idx="1">
                  <c:v>5.94</c:v>
                </c:pt>
                <c:pt idx="2">
                  <c:v>6.08</c:v>
                </c:pt>
                <c:pt idx="3">
                  <c:v>6.26</c:v>
                </c:pt>
                <c:pt idx="4">
                  <c:v>6.24</c:v>
                </c:pt>
                <c:pt idx="5">
                  <c:v>6.38</c:v>
                </c:pt>
                <c:pt idx="6">
                  <c:v>6.4</c:v>
                </c:pt>
                <c:pt idx="7">
                  <c:v>6.49</c:v>
                </c:pt>
                <c:pt idx="8">
                  <c:v>6.53</c:v>
                </c:pt>
                <c:pt idx="9">
                  <c:v>6.64</c:v>
                </c:pt>
                <c:pt idx="10">
                  <c:v>6.89</c:v>
                </c:pt>
                <c:pt idx="11">
                  <c:v>6.79</c:v>
                </c:pt>
                <c:pt idx="12">
                  <c:v>6.71</c:v>
                </c:pt>
                <c:pt idx="13">
                  <c:v>6.05</c:v>
                </c:pt>
                <c:pt idx="14">
                  <c:v>6.2</c:v>
                </c:pt>
                <c:pt idx="15">
                  <c:v>5.61</c:v>
                </c:pt>
                <c:pt idx="16">
                  <c:v>5.66</c:v>
                </c:pt>
                <c:pt idx="17">
                  <c:v>5.41</c:v>
                </c:pt>
                <c:pt idx="18">
                  <c:v>5.14</c:v>
                </c:pt>
                <c:pt idx="19">
                  <c:v>5.31</c:v>
                </c:pt>
                <c:pt idx="20">
                  <c:v>5.39</c:v>
                </c:pt>
                <c:pt idx="21">
                  <c:v>5.03</c:v>
                </c:pt>
                <c:pt idx="22">
                  <c:v>5.76</c:v>
                </c:pt>
                <c:pt idx="23">
                  <c:v>5.79</c:v>
                </c:pt>
                <c:pt idx="24">
                  <c:v>5.81</c:v>
                </c:pt>
                <c:pt idx="25">
                  <c:v>5.27</c:v>
                </c:pt>
                <c:pt idx="26">
                  <c:v>5.4</c:v>
                </c:pt>
                <c:pt idx="27">
                  <c:v>5.6</c:v>
                </c:pt>
                <c:pt idx="28">
                  <c:v>6.1</c:v>
                </c:pt>
                <c:pt idx="29">
                  <c:v>6.25</c:v>
                </c:pt>
                <c:pt idx="30">
                  <c:v>6.33</c:v>
                </c:pt>
                <c:pt idx="31">
                  <c:v>6.3</c:v>
                </c:pt>
                <c:pt idx="32">
                  <c:v>6.25</c:v>
                </c:pt>
                <c:pt idx="33">
                  <c:v>6.2</c:v>
                </c:pt>
                <c:pt idx="34">
                  <c:v>6.1</c:v>
                </c:pt>
                <c:pt idx="35">
                  <c:v>6.16</c:v>
                </c:pt>
                <c:pt idx="36">
                  <c:v>5.99</c:v>
                </c:pt>
                <c:pt idx="37">
                  <c:v>5.79</c:v>
                </c:pt>
                <c:pt idx="38">
                  <c:v>5.57</c:v>
                </c:pt>
                <c:pt idx="39">
                  <c:v>5.36</c:v>
                </c:pt>
                <c:pt idx="40">
                  <c:v>5.16</c:v>
                </c:pt>
                <c:pt idx="41">
                  <c:v>4.99</c:v>
                </c:pt>
                <c:pt idx="42">
                  <c:v>4.84</c:v>
                </c:pt>
                <c:pt idx="43">
                  <c:v>4.72</c:v>
                </c:pt>
                <c:pt idx="44">
                  <c:v>4.62</c:v>
                </c:pt>
                <c:pt idx="45">
                  <c:v>4.53</c:v>
                </c:pt>
                <c:pt idx="46">
                  <c:v>4.54</c:v>
                </c:pt>
                <c:pt idx="47">
                  <c:v>4.12</c:v>
                </c:pt>
                <c:pt idx="48">
                  <c:v>4.07</c:v>
                </c:pt>
                <c:pt idx="49">
                  <c:v>3.77</c:v>
                </c:pt>
                <c:pt idx="50">
                  <c:v>3.43</c:v>
                </c:pt>
                <c:pt idx="51">
                  <c:v>3</c:v>
                </c:pt>
                <c:pt idx="52">
                  <c:v>2.99</c:v>
                </c:pt>
                <c:pt idx="53">
                  <c:v>2.64</c:v>
                </c:pt>
                <c:pt idx="54">
                  <c:v>2.9</c:v>
                </c:pt>
                <c:pt idx="55">
                  <c:v>2.82</c:v>
                </c:pt>
                <c:pt idx="56">
                  <c:v>2.57</c:v>
                </c:pt>
                <c:pt idx="57">
                  <c:v>2.39</c:v>
                </c:pt>
                <c:pt idx="58">
                  <c:v>2.06</c:v>
                </c:pt>
                <c:pt idx="59">
                  <c:v>1.74</c:v>
                </c:pt>
                <c:pt idx="60">
                  <c:v>1.66</c:v>
                </c:pt>
                <c:pt idx="61">
                  <c:v>1.58</c:v>
                </c:pt>
                <c:pt idx="62">
                  <c:v>1.53</c:v>
                </c:pt>
                <c:pt idx="63">
                  <c:v>1.55</c:v>
                </c:pt>
                <c:pt idx="64">
                  <c:v>1.56</c:v>
                </c:pt>
                <c:pt idx="65">
                  <c:v>1.57</c:v>
                </c:pt>
                <c:pt idx="66">
                  <c:v>1.71</c:v>
                </c:pt>
                <c:pt idx="67">
                  <c:v>1.76</c:v>
                </c:pt>
                <c:pt idx="68">
                  <c:v>1.6539999999999999</c:v>
                </c:pt>
                <c:pt idx="69">
                  <c:v>1.6559999999999999</c:v>
                </c:pt>
                <c:pt idx="70">
                  <c:v>1.6339999999999999</c:v>
                </c:pt>
                <c:pt idx="71">
                  <c:v>1.5740000000000001</c:v>
                </c:pt>
                <c:pt idx="72">
                  <c:v>1.5369999999999999</c:v>
                </c:pt>
                <c:pt idx="73">
                  <c:v>1.464</c:v>
                </c:pt>
                <c:pt idx="74">
                  <c:v>1.425</c:v>
                </c:pt>
                <c:pt idx="75">
                  <c:v>1.48</c:v>
                </c:pt>
                <c:pt idx="76">
                  <c:v>1.3089999999999999</c:v>
                </c:pt>
                <c:pt idx="77">
                  <c:v>1.1779999999999999</c:v>
                </c:pt>
                <c:pt idx="78">
                  <c:v>1.1910000000000001</c:v>
                </c:pt>
                <c:pt idx="79">
                  <c:v>1.1639999999999999</c:v>
                </c:pt>
                <c:pt idx="80">
                  <c:v>1.085</c:v>
                </c:pt>
                <c:pt idx="81">
                  <c:v>1.1319999999999999</c:v>
                </c:pt>
                <c:pt idx="82">
                  <c:v>1.2589999999999999</c:v>
                </c:pt>
                <c:pt idx="83">
                  <c:v>1.1919999999999999</c:v>
                </c:pt>
                <c:pt idx="84">
                  <c:v>1.149</c:v>
                </c:pt>
                <c:pt idx="85">
                  <c:v>1.226</c:v>
                </c:pt>
                <c:pt idx="86">
                  <c:v>1.244</c:v>
                </c:pt>
                <c:pt idx="87">
                  <c:v>1.2969999999999999</c:v>
                </c:pt>
                <c:pt idx="88">
                  <c:v>1.1870000000000001</c:v>
                </c:pt>
                <c:pt idx="89">
                  <c:v>1.2050000000000001</c:v>
                </c:pt>
                <c:pt idx="90">
                  <c:v>1.2390000000000001</c:v>
                </c:pt>
                <c:pt idx="91">
                  <c:v>1.1719999999999999</c:v>
                </c:pt>
                <c:pt idx="92">
                  <c:v>1.052</c:v>
                </c:pt>
                <c:pt idx="93">
                  <c:v>0.97699999999999998</c:v>
                </c:pt>
                <c:pt idx="94">
                  <c:v>0.91800000000000004</c:v>
                </c:pt>
                <c:pt idx="95">
                  <c:v>0.83699999999999997</c:v>
                </c:pt>
                <c:pt idx="96">
                  <c:v>0.80800000000000005</c:v>
                </c:pt>
                <c:pt idx="97">
                  <c:v>0.78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857216"/>
        <c:axId val="830857776"/>
      </c:lineChart>
      <c:catAx>
        <c:axId val="8308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857776"/>
        <c:crosses val="autoZero"/>
        <c:auto val="1"/>
        <c:lblAlgn val="ctr"/>
        <c:lblOffset val="100"/>
        <c:noMultiLvlLbl val="0"/>
      </c:catAx>
      <c:valAx>
        <c:axId val="830857776"/>
        <c:scaling>
          <c:orientation val="minMax"/>
          <c:max val="7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85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>
                <a:solidFill>
                  <a:schemeClr val="tx1"/>
                </a:solidFill>
              </a:rPr>
              <a:t>Япония, динамика естественного </a:t>
            </a:r>
            <a:r>
              <a:rPr lang="ru-RU" sz="1600" b="0" dirty="0" smtClean="0">
                <a:solidFill>
                  <a:schemeClr val="tx1"/>
                </a:solidFill>
              </a:rPr>
              <a:t>прироста</a:t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(1900 – 2022 гг. </a:t>
            </a:r>
            <a:r>
              <a:rPr lang="ru-RU" sz="1100" b="0" dirty="0" smtClean="0">
                <a:solidFill>
                  <a:schemeClr val="tx1"/>
                </a:solidFill>
              </a:rPr>
              <a:t>прирост </a:t>
            </a:r>
            <a:r>
              <a:rPr lang="ru-RU" sz="1100" b="0" dirty="0">
                <a:solidFill>
                  <a:schemeClr val="tx1"/>
                </a:solidFill>
              </a:rPr>
              <a:t>в расчёте на 1000 человек</a:t>
            </a:r>
            <a:r>
              <a:rPr lang="ru-RU" sz="1600" b="0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856037994734615E-2"/>
          <c:y val="0.11635708114424753"/>
          <c:w val="0.90307877880912601"/>
          <c:h val="0.866492350066066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1.3680494738395497E-2"/>
                  <c:y val="-6.2922871423305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-2.4592265225953203E-2"/>
                  <c:y val="-4.994221623761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6"/>
              <c:layout>
                <c:manualLayout>
                  <c:x val="6.8402473691977737E-3"/>
                  <c:y val="1.048714523721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4"/>
              <c:layout>
                <c:manualLayout>
                  <c:x val="1.9152692633753667E-2"/>
                  <c:y val="-2.0974290474435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5"/>
              <c:layout>
                <c:manualLayout>
                  <c:x val="2.0520742107593321E-2"/>
                  <c:y val="-2.936400666420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9"/>
              <c:layout>
                <c:manualLayout>
                  <c:x val="5.4721978953582188E-3"/>
                  <c:y val="-3.355886475909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3"/>
              <c:layout>
                <c:manualLayout>
                  <c:x val="-5.2348915364222176E-2"/>
                  <c:y val="-1.5244950035276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Лист1!$E$3:$E$126</c:f>
              <c:numCache>
                <c:formatCode>0</c:formatCode>
                <c:ptCount val="12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1985</c:v>
                </c:pt>
                <c:pt idx="87">
                  <c:v>1986</c:v>
                </c:pt>
                <c:pt idx="88">
                  <c:v>1987</c:v>
                </c:pt>
                <c:pt idx="89">
                  <c:v>1988</c:v>
                </c:pt>
                <c:pt idx="90">
                  <c:v>1989</c:v>
                </c:pt>
                <c:pt idx="91">
                  <c:v>1990</c:v>
                </c:pt>
                <c:pt idx="92">
                  <c:v>1991</c:v>
                </c:pt>
                <c:pt idx="93">
                  <c:v>1992</c:v>
                </c:pt>
                <c:pt idx="94">
                  <c:v>1993</c:v>
                </c:pt>
                <c:pt idx="95">
                  <c:v>1994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1">
                  <c:v>2010</c:v>
                </c:pt>
                <c:pt idx="112">
                  <c:v>2011</c:v>
                </c:pt>
                <c:pt idx="113">
                  <c:v>2012</c:v>
                </c:pt>
                <c:pt idx="114">
                  <c:v>2013</c:v>
                </c:pt>
                <c:pt idx="115">
                  <c:v>2014</c:v>
                </c:pt>
                <c:pt idx="116">
                  <c:v>2015</c:v>
                </c:pt>
                <c:pt idx="117">
                  <c:v>2016</c:v>
                </c:pt>
                <c:pt idx="118">
                  <c:v>2017</c:v>
                </c:pt>
                <c:pt idx="119">
                  <c:v>2018</c:v>
                </c:pt>
                <c:pt idx="120">
                  <c:v>2019</c:v>
                </c:pt>
                <c:pt idx="121">
                  <c:v>2020</c:v>
                </c:pt>
                <c:pt idx="122">
                  <c:v>2021</c:v>
                </c:pt>
                <c:pt idx="123">
                  <c:v>2022</c:v>
                </c:pt>
              </c:numCache>
            </c:numRef>
          </c:cat>
          <c:val>
            <c:numRef>
              <c:f>Лист1!$F$3:$F$126</c:f>
              <c:numCache>
                <c:formatCode>#,##0.00</c:formatCode>
                <c:ptCount val="124"/>
                <c:pt idx="0">
                  <c:v>11.6</c:v>
                </c:pt>
                <c:pt idx="1">
                  <c:v>13</c:v>
                </c:pt>
                <c:pt idx="2">
                  <c:v>12.3</c:v>
                </c:pt>
                <c:pt idx="3">
                  <c:v>13.5</c:v>
                </c:pt>
                <c:pt idx="4">
                  <c:v>10.7</c:v>
                </c:pt>
                <c:pt idx="5">
                  <c:v>10.1</c:v>
                </c:pt>
                <c:pt idx="6">
                  <c:v>10.6</c:v>
                </c:pt>
                <c:pt idx="7">
                  <c:v>13.9</c:v>
                </c:pt>
                <c:pt idx="8">
                  <c:v>14.5</c:v>
                </c:pt>
                <c:pt idx="9">
                  <c:v>13.8</c:v>
                </c:pt>
                <c:pt idx="10">
                  <c:v>14.5</c:v>
                </c:pt>
                <c:pt idx="11">
                  <c:v>15.5</c:v>
                </c:pt>
                <c:pt idx="12">
                  <c:v>15.3</c:v>
                </c:pt>
                <c:pt idx="13">
                  <c:v>15.6</c:v>
                </c:pt>
                <c:pt idx="14">
                  <c:v>14.9</c:v>
                </c:pt>
                <c:pt idx="15">
                  <c:v>14.4</c:v>
                </c:pt>
                <c:pt idx="16">
                  <c:v>12.7</c:v>
                </c:pt>
                <c:pt idx="17">
                  <c:v>12.5</c:v>
                </c:pt>
                <c:pt idx="18">
                  <c:v>6.4</c:v>
                </c:pt>
                <c:pt idx="19">
                  <c:v>10.199999999999999</c:v>
                </c:pt>
                <c:pt idx="20">
                  <c:v>12</c:v>
                </c:pt>
                <c:pt idx="21">
                  <c:v>12.4</c:v>
                </c:pt>
                <c:pt idx="22">
                  <c:v>11.9</c:v>
                </c:pt>
                <c:pt idx="23">
                  <c:v>12.2</c:v>
                </c:pt>
                <c:pt idx="24">
                  <c:v>12.6</c:v>
                </c:pt>
                <c:pt idx="25">
                  <c:v>14.5</c:v>
                </c:pt>
                <c:pt idx="26">
                  <c:v>15.5</c:v>
                </c:pt>
                <c:pt idx="27">
                  <c:v>13.7</c:v>
                </c:pt>
                <c:pt idx="28">
                  <c:v>14.4</c:v>
                </c:pt>
                <c:pt idx="29">
                  <c:v>12.9</c:v>
                </c:pt>
                <c:pt idx="30">
                  <c:v>14.2</c:v>
                </c:pt>
                <c:pt idx="31">
                  <c:v>13.2</c:v>
                </c:pt>
                <c:pt idx="32">
                  <c:v>15.2</c:v>
                </c:pt>
                <c:pt idx="33">
                  <c:v>13.8</c:v>
                </c:pt>
                <c:pt idx="34">
                  <c:v>11.9</c:v>
                </c:pt>
                <c:pt idx="35">
                  <c:v>14.9</c:v>
                </c:pt>
                <c:pt idx="36">
                  <c:v>12.4</c:v>
                </c:pt>
                <c:pt idx="37">
                  <c:v>13.7</c:v>
                </c:pt>
                <c:pt idx="38">
                  <c:v>9.4</c:v>
                </c:pt>
                <c:pt idx="39">
                  <c:v>8.8000000000000007</c:v>
                </c:pt>
                <c:pt idx="40">
                  <c:v>12.9</c:v>
                </c:pt>
                <c:pt idx="41">
                  <c:v>15.4</c:v>
                </c:pt>
                <c:pt idx="42">
                  <c:v>14.4</c:v>
                </c:pt>
                <c:pt idx="43">
                  <c:v>13.9</c:v>
                </c:pt>
                <c:pt idx="44">
                  <c:v>11.8</c:v>
                </c:pt>
                <c:pt idx="45">
                  <c:v>-5.9</c:v>
                </c:pt>
                <c:pt idx="46">
                  <c:v>7.7</c:v>
                </c:pt>
                <c:pt idx="47">
                  <c:v>19.7</c:v>
                </c:pt>
                <c:pt idx="48">
                  <c:v>21.8</c:v>
                </c:pt>
                <c:pt idx="49">
                  <c:v>21.5</c:v>
                </c:pt>
                <c:pt idx="50">
                  <c:v>17.3</c:v>
                </c:pt>
                <c:pt idx="51">
                  <c:v>15.4</c:v>
                </c:pt>
                <c:pt idx="52">
                  <c:v>14.5</c:v>
                </c:pt>
                <c:pt idx="53">
                  <c:v>12.6</c:v>
                </c:pt>
                <c:pt idx="54">
                  <c:v>11.9</c:v>
                </c:pt>
                <c:pt idx="55">
                  <c:v>11.7</c:v>
                </c:pt>
                <c:pt idx="56">
                  <c:v>10.5</c:v>
                </c:pt>
                <c:pt idx="57">
                  <c:v>9</c:v>
                </c:pt>
                <c:pt idx="58">
                  <c:v>10.6</c:v>
                </c:pt>
                <c:pt idx="59">
                  <c:v>10.1</c:v>
                </c:pt>
                <c:pt idx="60">
                  <c:v>9.6999999999999993</c:v>
                </c:pt>
                <c:pt idx="61">
                  <c:v>9.6</c:v>
                </c:pt>
                <c:pt idx="62">
                  <c:v>9.6</c:v>
                </c:pt>
                <c:pt idx="63">
                  <c:v>10.4</c:v>
                </c:pt>
                <c:pt idx="64">
                  <c:v>10.8</c:v>
                </c:pt>
                <c:pt idx="65">
                  <c:v>11.5</c:v>
                </c:pt>
                <c:pt idx="66">
                  <c:v>7.1</c:v>
                </c:pt>
                <c:pt idx="67">
                  <c:v>12.7</c:v>
                </c:pt>
                <c:pt idx="68">
                  <c:v>11.8</c:v>
                </c:pt>
                <c:pt idx="69">
                  <c:v>11.7</c:v>
                </c:pt>
                <c:pt idx="70">
                  <c:v>11.9</c:v>
                </c:pt>
                <c:pt idx="71">
                  <c:v>12.6</c:v>
                </c:pt>
                <c:pt idx="72">
                  <c:v>12.8</c:v>
                </c:pt>
                <c:pt idx="73">
                  <c:v>12.7</c:v>
                </c:pt>
                <c:pt idx="74">
                  <c:v>12</c:v>
                </c:pt>
                <c:pt idx="75">
                  <c:v>10.7</c:v>
                </c:pt>
                <c:pt idx="76">
                  <c:v>10</c:v>
                </c:pt>
                <c:pt idx="77">
                  <c:v>9.4</c:v>
                </c:pt>
                <c:pt idx="78">
                  <c:v>8.8000000000000007</c:v>
                </c:pt>
                <c:pt idx="79">
                  <c:v>8.1999999999999993</c:v>
                </c:pt>
                <c:pt idx="80">
                  <c:v>7.3</c:v>
                </c:pt>
                <c:pt idx="81">
                  <c:v>6.9</c:v>
                </c:pt>
                <c:pt idx="82">
                  <c:v>6.8</c:v>
                </c:pt>
                <c:pt idx="83">
                  <c:v>6.5</c:v>
                </c:pt>
                <c:pt idx="84">
                  <c:v>6.5</c:v>
                </c:pt>
                <c:pt idx="85">
                  <c:v>6.3</c:v>
                </c:pt>
                <c:pt idx="86">
                  <c:v>5.6</c:v>
                </c:pt>
                <c:pt idx="87">
                  <c:v>5.2</c:v>
                </c:pt>
                <c:pt idx="88">
                  <c:v>4.9000000000000004</c:v>
                </c:pt>
                <c:pt idx="89">
                  <c:v>4.3</c:v>
                </c:pt>
                <c:pt idx="90">
                  <c:v>3.7</c:v>
                </c:pt>
                <c:pt idx="91">
                  <c:v>3.3</c:v>
                </c:pt>
                <c:pt idx="92">
                  <c:v>3.2</c:v>
                </c:pt>
                <c:pt idx="93">
                  <c:v>2.9</c:v>
                </c:pt>
                <c:pt idx="94">
                  <c:v>2.5</c:v>
                </c:pt>
                <c:pt idx="95">
                  <c:v>2.9</c:v>
                </c:pt>
                <c:pt idx="96">
                  <c:v>2.2000000000000002</c:v>
                </c:pt>
                <c:pt idx="97">
                  <c:v>2.5</c:v>
                </c:pt>
                <c:pt idx="98">
                  <c:v>2.2000000000000002</c:v>
                </c:pt>
                <c:pt idx="99">
                  <c:v>2.1</c:v>
                </c:pt>
                <c:pt idx="100">
                  <c:v>1.6</c:v>
                </c:pt>
                <c:pt idx="101">
                  <c:v>1.8</c:v>
                </c:pt>
                <c:pt idx="102">
                  <c:v>1.6</c:v>
                </c:pt>
                <c:pt idx="103">
                  <c:v>1.4</c:v>
                </c:pt>
                <c:pt idx="104">
                  <c:v>0.9</c:v>
                </c:pt>
                <c:pt idx="105">
                  <c:v>0.6</c:v>
                </c:pt>
                <c:pt idx="106">
                  <c:v>-0.2</c:v>
                </c:pt>
                <c:pt idx="107">
                  <c:v>0.1</c:v>
                </c:pt>
                <c:pt idx="108">
                  <c:v>-0.2</c:v>
                </c:pt>
                <c:pt idx="109">
                  <c:v>-0.4</c:v>
                </c:pt>
                <c:pt idx="110">
                  <c:v>-0.6</c:v>
                </c:pt>
                <c:pt idx="111">
                  <c:v>-1</c:v>
                </c:pt>
                <c:pt idx="112">
                  <c:v>-1.6</c:v>
                </c:pt>
                <c:pt idx="113">
                  <c:v>-1.8</c:v>
                </c:pt>
                <c:pt idx="114">
                  <c:v>-1.9</c:v>
                </c:pt>
                <c:pt idx="115">
                  <c:v>-2.1</c:v>
                </c:pt>
                <c:pt idx="116">
                  <c:v>-2.2999999999999998</c:v>
                </c:pt>
                <c:pt idx="117">
                  <c:v>-2.7</c:v>
                </c:pt>
                <c:pt idx="118">
                  <c:v>-3.2</c:v>
                </c:pt>
                <c:pt idx="119">
                  <c:v>-3.6</c:v>
                </c:pt>
                <c:pt idx="120">
                  <c:v>-4.2</c:v>
                </c:pt>
                <c:pt idx="121">
                  <c:v>-4.2</c:v>
                </c:pt>
                <c:pt idx="122">
                  <c:v>-5.0999999999999996</c:v>
                </c:pt>
                <c:pt idx="123">
                  <c:v>-6.4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Лист1!$E$3:$E$126</c:f>
              <c:numCache>
                <c:formatCode>0</c:formatCode>
                <c:ptCount val="12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1985</c:v>
                </c:pt>
                <c:pt idx="87">
                  <c:v>1986</c:v>
                </c:pt>
                <c:pt idx="88">
                  <c:v>1987</c:v>
                </c:pt>
                <c:pt idx="89">
                  <c:v>1988</c:v>
                </c:pt>
                <c:pt idx="90">
                  <c:v>1989</c:v>
                </c:pt>
                <c:pt idx="91">
                  <c:v>1990</c:v>
                </c:pt>
                <c:pt idx="92">
                  <c:v>1991</c:v>
                </c:pt>
                <c:pt idx="93">
                  <c:v>1992</c:v>
                </c:pt>
                <c:pt idx="94">
                  <c:v>1993</c:v>
                </c:pt>
                <c:pt idx="95">
                  <c:v>1994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1">
                  <c:v>2010</c:v>
                </c:pt>
                <c:pt idx="112">
                  <c:v>2011</c:v>
                </c:pt>
                <c:pt idx="113">
                  <c:v>2012</c:v>
                </c:pt>
                <c:pt idx="114">
                  <c:v>2013</c:v>
                </c:pt>
                <c:pt idx="115">
                  <c:v>2014</c:v>
                </c:pt>
                <c:pt idx="116">
                  <c:v>2015</c:v>
                </c:pt>
                <c:pt idx="117">
                  <c:v>2016</c:v>
                </c:pt>
                <c:pt idx="118">
                  <c:v>2017</c:v>
                </c:pt>
                <c:pt idx="119">
                  <c:v>2018</c:v>
                </c:pt>
                <c:pt idx="120">
                  <c:v>2019</c:v>
                </c:pt>
                <c:pt idx="121">
                  <c:v>2020</c:v>
                </c:pt>
                <c:pt idx="122">
                  <c:v>2021</c:v>
                </c:pt>
                <c:pt idx="123">
                  <c:v>2022</c:v>
                </c:pt>
              </c:numCache>
            </c:numRef>
          </c:cat>
          <c:val>
            <c:numRef>
              <c:f>Лист1!$E$1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4997632"/>
        <c:axId val="794998192"/>
      </c:lineChart>
      <c:catAx>
        <c:axId val="7949976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4998192"/>
        <c:crosses val="autoZero"/>
        <c:auto val="1"/>
        <c:lblAlgn val="ctr"/>
        <c:lblOffset val="100"/>
        <c:noMultiLvlLbl val="0"/>
      </c:catAx>
      <c:valAx>
        <c:axId val="794998192"/>
        <c:scaling>
          <c:orientation val="minMax"/>
          <c:max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499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58930345605752E-2"/>
          <c:y val="1.5849756240609629E-2"/>
          <c:w val="0.95691797845898918"/>
          <c:h val="0.9252717391304347"/>
        </c:manualLayout>
      </c:layout>
      <c:lineChart>
        <c:grouping val="standard"/>
        <c:varyColors val="0"/>
        <c:ser>
          <c:idx val="0"/>
          <c:order val="0"/>
          <c:tx>
            <c:strRef>
              <c:f>Телевизоры!$B$2</c:f>
              <c:strCache>
                <c:ptCount val="1"/>
                <c:pt idx="0">
                  <c:v>Поступление и продажа черно-белых телевизоров в СССР (1955-1970 годы)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00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trendline>
            <c:spPr>
              <a:ln w="31750">
                <a:solidFill>
                  <a:srgbClr val="00B050"/>
                </a:solidFill>
                <a:prstDash val="sysDash"/>
              </a:ln>
            </c:spPr>
            <c:trendlineType val="poly"/>
            <c:order val="6"/>
            <c:dispRSqr val="0"/>
            <c:dispEq val="0"/>
          </c:trendline>
          <c:cat>
            <c:numRef>
              <c:f>Телевизоры!$B$4:$B$19</c:f>
              <c:numCache>
                <c:formatCode>General</c:formatCode>
                <c:ptCount val="1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</c:numCache>
            </c:numRef>
          </c:cat>
          <c:val>
            <c:numRef>
              <c:f>Телевизоры!$C$4:$C$19</c:f>
              <c:numCache>
                <c:formatCode>General</c:formatCode>
                <c:ptCount val="16"/>
                <c:pt idx="0">
                  <c:v>483</c:v>
                </c:pt>
                <c:pt idx="1">
                  <c:v>583</c:v>
                </c:pt>
                <c:pt idx="2">
                  <c:v>590</c:v>
                </c:pt>
                <c:pt idx="3">
                  <c:v>912</c:v>
                </c:pt>
                <c:pt idx="4">
                  <c:v>1182</c:v>
                </c:pt>
                <c:pt idx="5">
                  <c:v>1488</c:v>
                </c:pt>
                <c:pt idx="6">
                  <c:v>1803</c:v>
                </c:pt>
                <c:pt idx="7">
                  <c:v>1997</c:v>
                </c:pt>
                <c:pt idx="8">
                  <c:v>2281</c:v>
                </c:pt>
                <c:pt idx="9">
                  <c:v>2645</c:v>
                </c:pt>
                <c:pt idx="10">
                  <c:v>3838</c:v>
                </c:pt>
                <c:pt idx="11">
                  <c:v>3973</c:v>
                </c:pt>
                <c:pt idx="12">
                  <c:v>4371</c:v>
                </c:pt>
                <c:pt idx="13">
                  <c:v>4991</c:v>
                </c:pt>
                <c:pt idx="14">
                  <c:v>5072</c:v>
                </c:pt>
                <c:pt idx="15">
                  <c:v>5428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113424"/>
        <c:axId val="459113984"/>
      </c:lineChart>
      <c:catAx>
        <c:axId val="4591134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in"/>
        <c:tickLblPos val="low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59113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9113984"/>
        <c:scaling>
          <c:orientation val="minMax"/>
          <c:max val="7000"/>
          <c:min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/>
                  <a:t>Поступление в торговлю. </a:t>
                </a:r>
                <a:r>
                  <a:rPr lang="ru-RU" baseline="0" dirty="0"/>
                  <a:t> </a:t>
                </a:r>
                <a:r>
                  <a:rPr lang="ru-RU" baseline="0" dirty="0" smtClean="0"/>
                  <a:t/>
                </a:r>
                <a:br>
                  <a:rPr lang="ru-RU" baseline="0" dirty="0" smtClean="0"/>
                </a:br>
                <a:r>
                  <a:rPr lang="ru-RU" baseline="0" dirty="0" smtClean="0"/>
                  <a:t>Запись </a:t>
                </a:r>
                <a:r>
                  <a:rPr lang="ru-RU" baseline="0" dirty="0"/>
                  <a:t>в очередь, и ожидание больше года.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11510667989469052"/>
              <c:y val="0.69608838019294206"/>
            </c:manualLayout>
          </c:layout>
          <c:overlay val="0"/>
          <c:spPr>
            <a:solidFill>
              <a:srgbClr val="FFFF00"/>
            </a:solidFill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59113424"/>
        <c:crosses val="autoZero"/>
        <c:crossBetween val="between"/>
      </c:valAx>
      <c:spPr>
        <a:solidFill>
          <a:schemeClr val="bg1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0.03972</cdr:x>
      <cdr:y>0.71177</cdr:y>
    </cdr:from>
    <cdr:to>
      <cdr:x>1</cdr:x>
      <cdr:y>0.71177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68709" y="4309806"/>
          <a:ext cx="891458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0.60459</cdr:x>
      <cdr:y>0.70365</cdr:y>
    </cdr:from>
    <cdr:to>
      <cdr:x>0.60459</cdr:x>
      <cdr:y>0.9567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5612581" y="4260645"/>
          <a:ext cx="0" cy="1532194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0.07237</cdr:x>
      <cdr:y>0.31529</cdr:y>
    </cdr:from>
    <cdr:to>
      <cdr:x>0.12268</cdr:x>
      <cdr:y>0.47226</cdr:y>
    </cdr:to>
    <cdr:sp macro="" textlink="">
      <cdr:nvSpPr>
        <cdr:cNvPr id="6" name="Стрелка вверх 5"/>
        <cdr:cNvSpPr/>
      </cdr:nvSpPr>
      <cdr:spPr>
        <a:xfrm xmlns:a="http://schemas.openxmlformats.org/drawingml/2006/main">
          <a:off x="671871" y="1909096"/>
          <a:ext cx="467032" cy="95045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0.4475</cdr:x>
      <cdr:y>0.75104</cdr:y>
    </cdr:from>
    <cdr:to>
      <cdr:x>0.51016</cdr:x>
      <cdr:y>0.90395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2709933" y="4761918"/>
          <a:ext cx="379453" cy="96951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0.81903</cdr:x>
      <cdr:y>0.65481</cdr:y>
    </cdr:from>
    <cdr:to>
      <cdr:x>0.88203</cdr:x>
      <cdr:y>0.74094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959818" y="4151772"/>
          <a:ext cx="381531" cy="546124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0.68518</cdr:x>
      <cdr:y>0.36615</cdr:y>
    </cdr:from>
    <cdr:to>
      <cdr:x>0.97027</cdr:x>
      <cdr:y>0.64033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49292" y="2321516"/>
          <a:ext cx="1726432" cy="1738422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accent1"/>
          </a:solidFill>
          <a:prstDash val="sysDash"/>
        </a:ln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 marL="72000" algn="l">
            <a:lnSpc>
              <a:spcPts val="1800"/>
            </a:lnSpc>
          </a:pPr>
          <a:r>
            <a:rPr lang="ru-RU" dirty="0">
              <a:solidFill>
                <a:schemeClr val="tx1"/>
              </a:solidFill>
            </a:rPr>
            <a:t>Для продолжения развития необходимо</a:t>
          </a:r>
          <a:r>
            <a:rPr lang="ru-RU" dirty="0"/>
            <a:t>:</a:t>
          </a:r>
          <a:br>
            <a:rPr lang="ru-RU" dirty="0"/>
          </a:br>
          <a:r>
            <a:rPr lang="ru-RU" dirty="0"/>
            <a:t>1) Регулируемый приток мигрантов;</a:t>
          </a:r>
        </a:p>
        <a:p xmlns:a="http://schemas.openxmlformats.org/drawingml/2006/main">
          <a:pPr marL="72000" algn="l">
            <a:lnSpc>
              <a:spcPts val="1800"/>
            </a:lnSpc>
          </a:pPr>
          <a:r>
            <a:rPr lang="ru-RU" dirty="0"/>
            <a:t>2) Динамичная роботизация всех</a:t>
          </a:r>
          <a:br>
            <a:rPr lang="ru-RU" dirty="0"/>
          </a:br>
          <a:r>
            <a:rPr lang="ru-RU" dirty="0"/>
            <a:t> отраслей экономики</a:t>
          </a:r>
        </a:p>
      </cdr:txBody>
    </cdr:sp>
  </cdr:relSizeAnchor>
  <cdr:relSizeAnchor xmlns:cdr="http://schemas.openxmlformats.org/drawingml/2006/chartDrawing">
    <cdr:from>
      <cdr:x>0.15844</cdr:x>
      <cdr:y>0.5</cdr:y>
    </cdr:from>
    <cdr:to>
      <cdr:x>0.51678</cdr:x>
      <cdr:y>0.59878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59466" y="3170207"/>
          <a:ext cx="2170015" cy="62630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>
            <a:lnSpc>
              <a:spcPts val="1800"/>
            </a:lnSpc>
          </a:pPr>
          <a:r>
            <a:rPr lang="ru-RU" sz="1400" dirty="0"/>
            <a:t>Население страны и её уникальная</a:t>
          </a:r>
          <a:r>
            <a:rPr lang="ru-RU" sz="1400" baseline="0" dirty="0"/>
            <a:t> культура естественно растут и развиваются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0.08558</cdr:x>
      <cdr:y>0.70965</cdr:y>
    </cdr:from>
    <cdr:to>
      <cdr:x>0.41568</cdr:x>
      <cdr:y>0.9093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8233" y="4499488"/>
          <a:ext cx="1999001" cy="1265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>
            <a:lnSpc>
              <a:spcPts val="1900"/>
            </a:lnSpc>
          </a:pPr>
          <a:r>
            <a:rPr lang="ru-RU" dirty="0">
              <a:solidFill>
                <a:schemeClr val="tx1"/>
              </a:solidFill>
            </a:rPr>
            <a:t>Население стареет и не самовоспроизводится. Адаптация</a:t>
          </a:r>
          <a:r>
            <a:rPr lang="ru-RU" baseline="0" dirty="0">
              <a:solidFill>
                <a:schemeClr val="tx1"/>
              </a:solidFill>
            </a:rPr>
            <a:t> мигрантов становится проблемой и в социальном и в культурном смысле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0.61752</cdr:x>
      <cdr:y>0.15201</cdr:y>
    </cdr:from>
    <cdr:to>
      <cdr:x>0.74235</cdr:x>
      <cdr:y>0.29272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3739573" y="963838"/>
          <a:ext cx="755929" cy="892099"/>
        </a:xfrm>
        <a:prstGeom xmlns:a="http://schemas.openxmlformats.org/drawingml/2006/main" prst="ellipse">
          <a:avLst/>
        </a:prstGeom>
        <a:blipFill xmlns:a="http://schemas.openxmlformats.org/drawingml/2006/main">
          <a:blip xmlns:r="http://schemas.openxmlformats.org/officeDocument/2006/relationships" r:embed="rId1"/>
          <a:srcRect/>
          <a:stretch>
            <a:fillRect l="-6000" r="-6000"/>
          </a:stretch>
        </a:blipFill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tint val="5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>
            <a:hueOff val="0"/>
            <a:satOff val="0"/>
            <a:lumOff val="0"/>
            <a:alphaOff val="0"/>
          </a:schemeClr>
        </a:fontRef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0.23389</cdr:x>
      <cdr:y>0.84168</cdr:y>
    </cdr:from>
    <cdr:to>
      <cdr:x>0.37335</cdr:x>
      <cdr:y>0.92016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1290" y="5096387"/>
          <a:ext cx="1294581" cy="475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0.0385</cdr:x>
      <cdr:y>0.83059</cdr:y>
    </cdr:from>
    <cdr:to>
      <cdr:x>0.88414</cdr:x>
      <cdr:y>0.91927</cdr:y>
    </cdr:to>
    <cdr:grpSp>
      <cdr:nvGrpSpPr>
        <cdr:cNvPr id="15" name="Группа 14"/>
        <cdr:cNvGrpSpPr/>
      </cdr:nvGrpSpPr>
      <cdr:grpSpPr>
        <a:xfrm xmlns:a="http://schemas.openxmlformats.org/drawingml/2006/main">
          <a:off x="208902" y="5535469"/>
          <a:ext cx="4588455" cy="591008"/>
          <a:chOff x="1433872" y="4997920"/>
          <a:chExt cx="7570896" cy="536964"/>
        </a:xfrm>
      </cdr:grpSpPr>
      <cdr:grpSp>
        <cdr:nvGrpSpPr>
          <cdr:cNvPr id="14" name="Группа 13"/>
          <cdr:cNvGrpSpPr/>
        </cdr:nvGrpSpPr>
        <cdr:grpSpPr>
          <a:xfrm xmlns:a="http://schemas.openxmlformats.org/drawingml/2006/main">
            <a:off x="1433872" y="5055421"/>
            <a:ext cx="3161163" cy="442452"/>
            <a:chOff x="1433872" y="5055421"/>
            <a:chExt cx="3161163" cy="442452"/>
          </a:xfrm>
        </cdr:grpSpPr>
        <cdr:sp macro="" textlink="">
          <cdr:nvSpPr>
            <cdr:cNvPr id="5" name="TextBox 4"/>
            <cdr:cNvSpPr txBox="1"/>
          </cdr:nvSpPr>
          <cdr:spPr>
            <a:xfrm xmlns:a="http://schemas.openxmlformats.org/drawingml/2006/main">
              <a:off x="1433872" y="5055421"/>
              <a:ext cx="1851741" cy="442452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wrap="none" lIns="0" tIns="0" rIns="0" bIns="0" rtlCol="0" anchor="ctr" anchorCtr="0"/>
            <a:lstStyle xmlns:a="http://schemas.openxmlformats.org/drawingml/2006/main"/>
            <a:p xmlns:a="http://schemas.openxmlformats.org/drawingml/2006/main">
              <a:r>
                <a:rPr lang="ru-RU" sz="1050" dirty="0">
                  <a:solidFill>
                    <a:schemeClr val="tx1"/>
                  </a:solidFill>
                </a:rPr>
                <a:t>Результат бомбардировок </a:t>
              </a:r>
              <a:r>
                <a:rPr lang="ru-RU" sz="1050" baseline="0" dirty="0">
                  <a:solidFill>
                    <a:schemeClr val="tx1"/>
                  </a:solidFill>
                </a:rPr>
                <a:t>США</a:t>
              </a:r>
              <a:br>
                <a:rPr lang="ru-RU" sz="1050" baseline="0" dirty="0">
                  <a:solidFill>
                    <a:schemeClr val="tx1"/>
                  </a:solidFill>
                </a:rPr>
              </a:br>
              <a:r>
                <a:rPr lang="ru-RU" sz="1050" baseline="0" dirty="0">
                  <a:solidFill>
                    <a:schemeClr val="tx1"/>
                  </a:solidFill>
                </a:rPr>
                <a:t> в конце 2 мировой войны</a:t>
              </a:r>
              <a:endParaRPr lang="ru-RU" sz="1050" dirty="0">
                <a:solidFill>
                  <a:schemeClr val="tx1"/>
                </a:solidFill>
              </a:endParaRPr>
            </a:p>
          </cdr:txBody>
        </cdr:sp>
        <cdr:cxnSp macro="">
          <cdr:nvCxnSpPr>
            <cdr:cNvPr id="8" name="Прямая со стрелкой 7"/>
            <cdr:cNvCxnSpPr/>
          </cdr:nvCxnSpPr>
          <cdr:spPr>
            <a:xfrm xmlns:a="http://schemas.openxmlformats.org/drawingml/2006/main">
              <a:off x="4137013" y="5352779"/>
              <a:ext cx="458022" cy="134633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rgbClr val="7030A0"/>
              </a:solidFill>
              <a:tailEnd type="triangle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  <cdr:grpSp>
        <cdr:nvGrpSpPr>
          <cdr:cNvPr id="13" name="Группа 12"/>
          <cdr:cNvGrpSpPr/>
        </cdr:nvGrpSpPr>
        <cdr:grpSpPr>
          <a:xfrm xmlns:a="http://schemas.openxmlformats.org/drawingml/2006/main">
            <a:off x="4891548" y="4997920"/>
            <a:ext cx="4113220" cy="536964"/>
            <a:chOff x="4891548" y="4997920"/>
            <a:chExt cx="4113220" cy="536964"/>
          </a:xfrm>
        </cdr:grpSpPr>
        <cdr:sp macro="" textlink="">
          <cdr:nvSpPr>
            <cdr:cNvPr id="6" name="TextBox 1"/>
            <cdr:cNvSpPr txBox="1"/>
          </cdr:nvSpPr>
          <cdr:spPr>
            <a:xfrm xmlns:a="http://schemas.openxmlformats.org/drawingml/2006/main">
              <a:off x="4891548" y="4997920"/>
              <a:ext cx="3293807" cy="530945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none" lIns="0" tIns="0" rIns="0" bIns="0" rtlCol="0" anchor="ctr" anchorCtr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ru-RU" sz="900" dirty="0">
                  <a:solidFill>
                    <a:schemeClr val="tx1"/>
                  </a:solidFill>
                </a:rPr>
                <a:t>Мирное время. Действие законов мир-системы. Плюс</a:t>
              </a:r>
              <a:br>
                <a:rPr lang="ru-RU" sz="900" dirty="0">
                  <a:solidFill>
                    <a:schemeClr val="tx1"/>
                  </a:solidFill>
                </a:rPr>
              </a:br>
              <a:r>
                <a:rPr lang="ru-RU" sz="900" dirty="0">
                  <a:solidFill>
                    <a:schemeClr val="tx1"/>
                  </a:solidFill>
                </a:rPr>
                <a:t> результат многолетних ограничений на въезд  мигрантов</a:t>
              </a:r>
            </a:p>
          </cdr:txBody>
        </cdr:sp>
        <cdr:cxnSp macro="">
          <cdr:nvCxnSpPr>
            <cdr:cNvPr id="11" name="Прямая со стрелкой 10"/>
            <cdr:cNvCxnSpPr/>
          </cdr:nvCxnSpPr>
          <cdr:spPr>
            <a:xfrm xmlns:a="http://schemas.openxmlformats.org/drawingml/2006/main">
              <a:off x="8618674" y="5424110"/>
              <a:ext cx="386094" cy="110774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rgbClr val="C00000"/>
              </a:solidFill>
              <a:tailEnd type="triangle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  <cdr:relSizeAnchor xmlns:cdr="http://schemas.openxmlformats.org/drawingml/2006/chartDrawing">
    <cdr:from>
      <cdr:x>0.90101</cdr:x>
      <cdr:y>0.55862</cdr:y>
    </cdr:from>
    <cdr:to>
      <cdr:x>0.96135</cdr:x>
      <cdr:y>0.67531</cdr:y>
    </cdr:to>
    <cdr:sp macro="" textlink="">
      <cdr:nvSpPr>
        <cdr:cNvPr id="12" name="Стрелка вниз 11"/>
        <cdr:cNvSpPr/>
      </cdr:nvSpPr>
      <cdr:spPr>
        <a:xfrm xmlns:a="http://schemas.openxmlformats.org/drawingml/2006/main">
          <a:off x="4888918" y="3722915"/>
          <a:ext cx="327393" cy="77768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0.82817</cdr:x>
      <cdr:y>0.3219</cdr:y>
    </cdr:from>
    <cdr:to>
      <cdr:x>0.99408</cdr:x>
      <cdr:y>0.39374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617882" y="1804610"/>
          <a:ext cx="1526117" cy="40277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 rtl="0"/>
          <a:r>
            <a:rPr lang="ru-RU" sz="1100" b="0" i="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Непроданный запас Ч-Б телевизоров - 675 тыс</a:t>
          </a:r>
          <a:r>
            <a:rPr lang="ru-RU" sz="1100" b="0" i="0" baseline="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.</a:t>
          </a:r>
          <a:endParaRPr lang="ru-RU" dirty="0">
            <a:effectLst/>
          </a:endParaRPr>
        </a:p>
      </cdr:txBody>
    </cdr:sp>
  </cdr:relSizeAnchor>
  <cdr:relSizeAnchor xmlns:cdr="http://schemas.openxmlformats.org/drawingml/2006/chartDrawing">
    <cdr:from>
      <cdr:x>0.82472</cdr:x>
      <cdr:y>0.11359</cdr:y>
    </cdr:from>
    <cdr:to>
      <cdr:x>0.99615</cdr:x>
      <cdr:y>0.21634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586133" y="636814"/>
          <a:ext cx="1576918" cy="57603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050" b="0" i="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 конце 1967 год появился первый в СССР цветной телевизор: «Рубин 401»</a:t>
          </a:r>
          <a:r>
            <a:rPr lang="ru-RU" sz="1050" b="0" i="0" baseline="0" dirty="0">
              <a:solidFill>
                <a:schemeClr val="lt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ru-RU" sz="105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0.82012</cdr:x>
      <cdr:y>0.06645</cdr:y>
    </cdr:from>
    <cdr:to>
      <cdr:x>0.82012</cdr:x>
      <cdr:y>0.98015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7543800" y="372534"/>
          <a:ext cx="0" cy="512233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0.31203</cdr:x>
      <cdr:y>0.61014</cdr:y>
    </cdr:from>
    <cdr:to>
      <cdr:x>0.31203</cdr:x>
      <cdr:y>0.9575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>
          <a:off x="2870200" y="3420533"/>
          <a:ext cx="0" cy="194733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0.04418</cdr:x>
      <cdr:y>0.03474</cdr:y>
    </cdr:from>
    <cdr:to>
      <cdr:x>0.12058</cdr:x>
      <cdr:y>0.08004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06401" y="194732"/>
          <a:ext cx="702733" cy="254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 штук</a:t>
          </a:r>
        </a:p>
      </cdr:txBody>
    </cdr:sp>
  </cdr:relSizeAnchor>
  <cdr:relSizeAnchor xmlns:cdr="http://schemas.openxmlformats.org/drawingml/2006/chartDrawing">
    <cdr:from>
      <cdr:x>0.05983</cdr:x>
      <cdr:y>0.2069</cdr:y>
    </cdr:from>
    <cdr:to>
      <cdr:x>0.65812</cdr:x>
      <cdr:y>0.34434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550333" y="1159934"/>
          <a:ext cx="5503333" cy="7704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endParaRPr lang="ru-RU" sz="14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0.0764</cdr:x>
      <cdr:y>0.26731</cdr:y>
    </cdr:from>
    <cdr:to>
      <cdr:x>0.67009</cdr:x>
      <cdr:y>0.3972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02734" y="1498600"/>
          <a:ext cx="5461000" cy="728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 algn="ctr">
            <a:lnSpc>
              <a:spcPct val="130000"/>
            </a:lnSpc>
          </a:pPr>
          <a:r>
            <a: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первых продаж в </a:t>
          </a:r>
          <a:r>
            <a: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торговой </a:t>
          </a:r>
          <a:r>
            <a: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сети СССР, до периода  затоваривания </a:t>
          </a:r>
          <a:r>
            <a: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связи </a:t>
          </a:r>
          <a:r>
            <a: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появлением в продаже цветных телевизоров</a:t>
          </a:r>
        </a:p>
        <a:p xmlns:a="http://schemas.openxmlformats.org/drawingml/2006/main">
          <a:pPr algn="ctr"/>
          <a:endParaRPr lang="ru-RU" sz="1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27207-716F-4D65-8226-AA0DE0EA815A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FBD7A-F7B5-4B6F-B112-ED91CEF39A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3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BD7A-F7B5-4B6F-B112-ED91CEF39AB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15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BD7A-F7B5-4B6F-B112-ED91CEF39AB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56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20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63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10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3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61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29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33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9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9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5C6B-A1E9-4BFE-A8EB-EC054E17BCEF}" type="datetimeFigureOut">
              <a:rPr lang="ru-RU" smtClean="0"/>
              <a:t>25.05.2024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0EEB-D49D-47E1-999D-9C15B18EBA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467" y="244323"/>
            <a:ext cx="6951134" cy="485019"/>
          </a:xfrm>
        </p:spPr>
        <p:txBody>
          <a:bodyPr wrap="none" lIns="0" tIns="0" rIns="0" bIns="0">
            <a:norm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Глобальная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локальная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проблемы.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218" y="880533"/>
            <a:ext cx="9105143" cy="5459250"/>
          </a:xfrm>
        </p:spPr>
        <p:txBody>
          <a:bodyPr wrap="square" lIns="0" tIns="0" rIns="0" bIns="0" anchor="ctr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Глобальная: проблема: за 33 года российской рыночной экономики  в России, так и  не создана инновационная среда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эти 33 года наблюдаю как её создают по западным лекалам. Насаждали технопарки, венчурные компании, организовывали инновационные зоны вокруг вновь созданных университетов типа «Сколково», создавали фирмы типа «Роснано».</a:t>
            </a:r>
          </a:p>
          <a:p>
            <a:pPr>
              <a:lnSpc>
                <a:spcPct val="1300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сверху среду не создали, следует помогать прорастать «через асфальт» возникающим нашим небольшим инновационным компаниям снизу.</a:t>
            </a:r>
          </a:p>
          <a:p>
            <a:pPr>
              <a:lnSpc>
                <a:spcPct val="130000"/>
              </a:lnSpc>
            </a:pPr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Прежде всего требуется объяснить, что 90% того, что им рассказывают о: стартапах, а также инновационном менеджменте и маркетинге на нашей почве «не всходит</a:t>
            </a:r>
            <a:r>
              <a:rPr lang="ru-RU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». «</a:t>
            </a:r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Не растёт бамбук во Пскове: поливай, не поливай</a:t>
            </a:r>
            <a:r>
              <a:rPr lang="ru-RU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». (смотри следующий слайд: «На чью мельницу…»</a:t>
            </a:r>
            <a:endParaRPr lang="ru-RU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техники показывает, что если инновация на рынок выведена в момент, когда хотя бы 5% потенциальных покупателей готовы купить, рискнуть и попробовать, то многое зависит не от квалификации маркетолога, а от квалификации продавца. Маркетинг пока отходит на второй план.</a:t>
            </a:r>
          </a:p>
          <a:p>
            <a:pPr>
              <a:lnSpc>
                <a:spcPct val="13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 готовых к таким проектным продажам продавцов нет, их никто не готовит. И это вторая проблема.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361" y="546100"/>
            <a:ext cx="2029036" cy="1360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602" y="5182980"/>
            <a:ext cx="1637022" cy="1156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614" y="3685750"/>
            <a:ext cx="1611010" cy="1203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7908" y="2199715"/>
            <a:ext cx="1396716" cy="1138688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5" y="361950"/>
            <a:ext cx="11153775" cy="5848349"/>
          </a:xfrm>
        </p:spPr>
        <p:txBody>
          <a:bodyPr vert="horz" lIns="0" tIns="0" rIns="0" bIns="0" rtlCol="0" anchor="ctr" anchorCtr="0">
            <a:normAutofit fontScale="85000" lnSpcReduction="20000"/>
          </a:bodyPr>
          <a:lstStyle/>
          <a:p>
            <a:pPr marL="108000" indent="180000" defTabSz="18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Принципиальная ограниченность участия маркетолога в создании и продвижения инновационного продукта.</a:t>
            </a:r>
          </a:p>
          <a:p>
            <a:pPr marL="108000" indent="180000" defTabSz="180000">
              <a:lnSpc>
                <a:spcPct val="140000"/>
              </a:lnSpc>
              <a:spcBef>
                <a:spcPts val="0"/>
              </a:spcBef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Всё что перечисляется ниже - функции этого специфического вида маркетинга. А выполнено их может быть только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нающим глубоко технические аспекты продукта – инженер или конструктор. Маленькой компании в первую очередь необходимы продажи. Поэтому все, что перечислено ниже она будет делать «постольку поскольку».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создании самого инновационного продукта место маркетолога понятно, рядом с конструктором. В создание и продвижение бренда своей меленькой компании она вообще ключевая. Создание на сайте форума для удобства общения и хвастовства фанатиков таких продуктов, мыслящих себя в этой сфере экспертами, его технической квалификации уже не хватит. Ведение форума опять же требует технической квалификации.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Чтобы сайт компании смог быть полезен при индивидуальных продажах продавцов – это, конечно, его поле деятельности. Именно такую нишу маркетолога мы видим у американских компаний. И это понятно применение средств продвижения, рассчитанных на массовую аудиторию не целесообразно.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180000" defTabSz="1800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	5. Маркетолог и продавец В2В всегда работают с разными видами человеческого сознания: один с общественным, другой с индивидуальным небольшого количества осторожных и усталых функционеров. Маркетолог и продавец В2В работают с разной «внешней средой»: один с широкой экономической средой потенциальных покупателей, другой с корпоративной фирмы, лишь принципиально заинтересованной в покупке.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проектных продажах инновационных продуктов ситуация схожа 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B2B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продажами сложной техники. Только раздумий покупателя подождать и посмотреть как будет у других больше. Следовательно продажи еще сложнее и требует хорошего умения работы с «первыми лицами»	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6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 lIns="0" tIns="0" rIns="0" bIns="0"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Сложности подбора и работа с такого сорта продавцами и причины их быстрого выгорания.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095376"/>
            <a:ext cx="9324975" cy="5081588"/>
          </a:xfrm>
        </p:spPr>
        <p:txBody>
          <a:bodyPr lIns="0" tIns="0" rIns="0" bIns="0" anchor="ctr" anchorCtr="0">
            <a:normAutofit/>
          </a:bodyPr>
          <a:lstStyle/>
          <a:p>
            <a:pPr marL="108000" indent="-180000" defTabSz="180000">
              <a:lnSpc>
                <a:spcPct val="13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	Часто встречающееся неумение руководством компаний постоянного поддержания высокого уровня мотивации для преодоления морального дискомфорта, сопровождающего деятельность продавца таких продуктов, а также традиционное отложенное вознаграждение (по завершению сделки), плюс несоответствие собственного психологического профиля многих начинающих, такому виду профессиональной деятельности – основные причины кадровой текучки.</a:t>
            </a:r>
          </a:p>
          <a:p>
            <a:pPr marL="108000" indent="-180000" defTabSz="180000">
              <a:lnSpc>
                <a:spcPct val="13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80000" defTabSz="180000">
              <a:lnSpc>
                <a:spcPct val="130000"/>
              </a:lnSpc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80000" defTabSz="180000">
              <a:lnSpc>
                <a:spcPct val="13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80000" defTabSz="180000">
              <a:lnSpc>
                <a:spcPct val="130000"/>
              </a:lnSpc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80000" defTabSz="180000">
              <a:lnSpc>
                <a:spcPct val="13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80000" defTabSz="180000">
              <a:lnSpc>
                <a:spcPct val="130000"/>
              </a:lnSpc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80000" defTabSz="180000">
              <a:lnSpc>
                <a:spcPct val="13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717" y="1190624"/>
            <a:ext cx="1785379" cy="119062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92867" y="3400974"/>
            <a:ext cx="11606266" cy="2955375"/>
            <a:chOff x="466725" y="3400975"/>
            <a:chExt cx="11606266" cy="193564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466725" y="3400975"/>
              <a:ext cx="11606266" cy="1935648"/>
              <a:chOff x="466725" y="3400975"/>
              <a:chExt cx="11606266" cy="193564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725" y="3400975"/>
                <a:ext cx="11606266" cy="1935648"/>
              </a:xfrm>
              <a:prstGeom prst="rect">
                <a:avLst/>
              </a:prstGeom>
            </p:spPr>
          </p:pic>
          <p:grpSp>
            <p:nvGrpSpPr>
              <p:cNvPr id="14" name="Группа 13"/>
              <p:cNvGrpSpPr/>
              <p:nvPr/>
            </p:nvGrpSpPr>
            <p:grpSpPr>
              <a:xfrm>
                <a:off x="1086248" y="3513060"/>
                <a:ext cx="10727848" cy="1334212"/>
                <a:chOff x="1086248" y="3513060"/>
                <a:chExt cx="10727848" cy="1334212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86248" y="3513060"/>
                  <a:ext cx="870545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Кривая распределения доходов</a:t>
                  </a:r>
                  <a:r>
                    <a:rPr lang="ru-RU" sz="1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ru-RU" sz="1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приходящегося на одного жителя земли по странам в год </a:t>
                  </a:r>
                  <a:r>
                    <a:rPr lang="en-US" sz="1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USD</a:t>
                  </a:r>
                  <a:endParaRPr lang="ru-RU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427220" y="4631828"/>
                  <a:ext cx="738687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Так бы распределялся доход, если бы не было перераспределения его в пользу стран ядра</a:t>
                  </a:r>
                  <a:endParaRPr lang="ru-RU" sz="1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466725" y="4937760"/>
              <a:ext cx="11450955" cy="0"/>
            </a:xfrm>
            <a:prstGeom prst="line">
              <a:avLst/>
            </a:prstGeom>
            <a:ln w="285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80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/>
          </p:nvPr>
        </p:nvGraphicFramePr>
        <p:xfrm>
          <a:off x="327804" y="141523"/>
          <a:ext cx="6055744" cy="634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48134" y="6301938"/>
            <a:ext cx="468000" cy="3600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11375"/>
              </p:ext>
            </p:extLst>
          </p:nvPr>
        </p:nvGraphicFramePr>
        <p:xfrm>
          <a:off x="6590119" y="-20521"/>
          <a:ext cx="5426015" cy="666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282" y="4070269"/>
            <a:ext cx="891807" cy="8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8135983" y="5436326"/>
            <a:ext cx="381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79757" y="5351687"/>
            <a:ext cx="134529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НИОКР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7027" y="149090"/>
            <a:ext cx="11290300" cy="602024"/>
          </a:xfrm>
        </p:spPr>
        <p:txBody>
          <a:bodyPr lIns="0" tIns="0" rIns="0" bIns="0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США наблюдается две тенденции: рост затрат ТНК на НИОКР и рост затрат на приобретение мелких инновационных фирм.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затрачиваемая «на слияние и поглощение» 3,3 – 3,5 раза превышает объемы других инвестиций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282382" y="751114"/>
            <a:ext cx="9170113" cy="5138025"/>
            <a:chOff x="1282382" y="751114"/>
            <a:chExt cx="9170113" cy="51380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6218"/>
            <a:stretch/>
          </p:blipFill>
          <p:spPr>
            <a:xfrm>
              <a:off x="1282382" y="751114"/>
              <a:ext cx="9170113" cy="5138025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098964" y="4412673"/>
              <a:ext cx="4017818" cy="83127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олилиния 15"/>
            <p:cNvSpPr/>
            <p:nvPr/>
          </p:nvSpPr>
          <p:spPr>
            <a:xfrm>
              <a:off x="6165273" y="4010136"/>
              <a:ext cx="3546763" cy="436499"/>
            </a:xfrm>
            <a:custGeom>
              <a:avLst/>
              <a:gdLst>
                <a:gd name="connsiteX0" fmla="*/ 0 w 3546763"/>
                <a:gd name="connsiteY0" fmla="*/ 395609 h 436499"/>
                <a:gd name="connsiteX1" fmla="*/ 55418 w 3546763"/>
                <a:gd name="connsiteY1" fmla="*/ 416391 h 436499"/>
                <a:gd name="connsiteX2" fmla="*/ 1226127 w 3546763"/>
                <a:gd name="connsiteY2" fmla="*/ 402537 h 436499"/>
                <a:gd name="connsiteX3" fmla="*/ 1274618 w 3546763"/>
                <a:gd name="connsiteY3" fmla="*/ 388682 h 436499"/>
                <a:gd name="connsiteX4" fmla="*/ 1316182 w 3546763"/>
                <a:gd name="connsiteY4" fmla="*/ 381755 h 436499"/>
                <a:gd name="connsiteX5" fmla="*/ 1579418 w 3546763"/>
                <a:gd name="connsiteY5" fmla="*/ 367900 h 436499"/>
                <a:gd name="connsiteX6" fmla="*/ 1607127 w 3546763"/>
                <a:gd name="connsiteY6" fmla="*/ 360973 h 436499"/>
                <a:gd name="connsiteX7" fmla="*/ 1738745 w 3546763"/>
                <a:gd name="connsiteY7" fmla="*/ 347119 h 436499"/>
                <a:gd name="connsiteX8" fmla="*/ 1801091 w 3546763"/>
                <a:gd name="connsiteY8" fmla="*/ 326337 h 436499"/>
                <a:gd name="connsiteX9" fmla="*/ 1842654 w 3546763"/>
                <a:gd name="connsiteY9" fmla="*/ 312482 h 436499"/>
                <a:gd name="connsiteX10" fmla="*/ 1863436 w 3546763"/>
                <a:gd name="connsiteY10" fmla="*/ 305555 h 436499"/>
                <a:gd name="connsiteX11" fmla="*/ 1884218 w 3546763"/>
                <a:gd name="connsiteY11" fmla="*/ 298628 h 436499"/>
                <a:gd name="connsiteX12" fmla="*/ 1953491 w 3546763"/>
                <a:gd name="connsiteY12" fmla="*/ 284773 h 436499"/>
                <a:gd name="connsiteX13" fmla="*/ 1995054 w 3546763"/>
                <a:gd name="connsiteY13" fmla="*/ 270919 h 436499"/>
                <a:gd name="connsiteX14" fmla="*/ 2105891 w 3546763"/>
                <a:gd name="connsiteY14" fmla="*/ 263991 h 436499"/>
                <a:gd name="connsiteX15" fmla="*/ 2161309 w 3546763"/>
                <a:gd name="connsiteY15" fmla="*/ 250137 h 436499"/>
                <a:gd name="connsiteX16" fmla="*/ 2189018 w 3546763"/>
                <a:gd name="connsiteY16" fmla="*/ 229355 h 436499"/>
                <a:gd name="connsiteX17" fmla="*/ 2292927 w 3546763"/>
                <a:gd name="connsiteY17" fmla="*/ 222428 h 436499"/>
                <a:gd name="connsiteX18" fmla="*/ 2348345 w 3546763"/>
                <a:gd name="connsiteY18" fmla="*/ 208573 h 436499"/>
                <a:gd name="connsiteX19" fmla="*/ 2369127 w 3546763"/>
                <a:gd name="connsiteY19" fmla="*/ 201646 h 436499"/>
                <a:gd name="connsiteX20" fmla="*/ 2535382 w 3546763"/>
                <a:gd name="connsiteY20" fmla="*/ 194719 h 436499"/>
                <a:gd name="connsiteX21" fmla="*/ 2570018 w 3546763"/>
                <a:gd name="connsiteY21" fmla="*/ 187791 h 436499"/>
                <a:gd name="connsiteX22" fmla="*/ 2618509 w 3546763"/>
                <a:gd name="connsiteY22" fmla="*/ 173937 h 436499"/>
                <a:gd name="connsiteX23" fmla="*/ 2680854 w 3546763"/>
                <a:gd name="connsiteY23" fmla="*/ 167009 h 436499"/>
                <a:gd name="connsiteX24" fmla="*/ 2736272 w 3546763"/>
                <a:gd name="connsiteY24" fmla="*/ 153155 h 436499"/>
                <a:gd name="connsiteX25" fmla="*/ 2757054 w 3546763"/>
                <a:gd name="connsiteY25" fmla="*/ 146228 h 436499"/>
                <a:gd name="connsiteX26" fmla="*/ 2798618 w 3546763"/>
                <a:gd name="connsiteY26" fmla="*/ 139300 h 436499"/>
                <a:gd name="connsiteX27" fmla="*/ 2819400 w 3546763"/>
                <a:gd name="connsiteY27" fmla="*/ 132373 h 436499"/>
                <a:gd name="connsiteX28" fmla="*/ 2937163 w 3546763"/>
                <a:gd name="connsiteY28" fmla="*/ 125446 h 436499"/>
                <a:gd name="connsiteX29" fmla="*/ 2964872 w 3546763"/>
                <a:gd name="connsiteY29" fmla="*/ 118519 h 436499"/>
                <a:gd name="connsiteX30" fmla="*/ 3034145 w 3546763"/>
                <a:gd name="connsiteY30" fmla="*/ 104664 h 436499"/>
                <a:gd name="connsiteX31" fmla="*/ 3061854 w 3546763"/>
                <a:gd name="connsiteY31" fmla="*/ 97737 h 436499"/>
                <a:gd name="connsiteX32" fmla="*/ 3124200 w 3546763"/>
                <a:gd name="connsiteY32" fmla="*/ 90809 h 436499"/>
                <a:gd name="connsiteX33" fmla="*/ 3144982 w 3546763"/>
                <a:gd name="connsiteY33" fmla="*/ 83882 h 436499"/>
                <a:gd name="connsiteX34" fmla="*/ 3200400 w 3546763"/>
                <a:gd name="connsiteY34" fmla="*/ 70028 h 436499"/>
                <a:gd name="connsiteX35" fmla="*/ 3241963 w 3546763"/>
                <a:gd name="connsiteY35" fmla="*/ 56173 h 436499"/>
                <a:gd name="connsiteX36" fmla="*/ 3290454 w 3546763"/>
                <a:gd name="connsiteY36" fmla="*/ 42319 h 436499"/>
                <a:gd name="connsiteX37" fmla="*/ 3332018 w 3546763"/>
                <a:gd name="connsiteY37" fmla="*/ 35391 h 436499"/>
                <a:gd name="connsiteX38" fmla="*/ 3394363 w 3546763"/>
                <a:gd name="connsiteY38" fmla="*/ 14609 h 436499"/>
                <a:gd name="connsiteX39" fmla="*/ 3449782 w 3546763"/>
                <a:gd name="connsiteY39" fmla="*/ 755 h 436499"/>
                <a:gd name="connsiteX40" fmla="*/ 3546763 w 3546763"/>
                <a:gd name="connsiteY40" fmla="*/ 755 h 436499"/>
                <a:gd name="connsiteX0" fmla="*/ 0 w 3546763"/>
                <a:gd name="connsiteY0" fmla="*/ 395609 h 436499"/>
                <a:gd name="connsiteX1" fmla="*/ 55418 w 3546763"/>
                <a:gd name="connsiteY1" fmla="*/ 416391 h 436499"/>
                <a:gd name="connsiteX2" fmla="*/ 1226127 w 3546763"/>
                <a:gd name="connsiteY2" fmla="*/ 402537 h 436499"/>
                <a:gd name="connsiteX3" fmla="*/ 1270136 w 3546763"/>
                <a:gd name="connsiteY3" fmla="*/ 411094 h 436499"/>
                <a:gd name="connsiteX4" fmla="*/ 1316182 w 3546763"/>
                <a:gd name="connsiteY4" fmla="*/ 381755 h 436499"/>
                <a:gd name="connsiteX5" fmla="*/ 1579418 w 3546763"/>
                <a:gd name="connsiteY5" fmla="*/ 367900 h 436499"/>
                <a:gd name="connsiteX6" fmla="*/ 1607127 w 3546763"/>
                <a:gd name="connsiteY6" fmla="*/ 360973 h 436499"/>
                <a:gd name="connsiteX7" fmla="*/ 1738745 w 3546763"/>
                <a:gd name="connsiteY7" fmla="*/ 347119 h 436499"/>
                <a:gd name="connsiteX8" fmla="*/ 1801091 w 3546763"/>
                <a:gd name="connsiteY8" fmla="*/ 326337 h 436499"/>
                <a:gd name="connsiteX9" fmla="*/ 1842654 w 3546763"/>
                <a:gd name="connsiteY9" fmla="*/ 312482 h 436499"/>
                <a:gd name="connsiteX10" fmla="*/ 1863436 w 3546763"/>
                <a:gd name="connsiteY10" fmla="*/ 305555 h 436499"/>
                <a:gd name="connsiteX11" fmla="*/ 1884218 w 3546763"/>
                <a:gd name="connsiteY11" fmla="*/ 298628 h 436499"/>
                <a:gd name="connsiteX12" fmla="*/ 1953491 w 3546763"/>
                <a:gd name="connsiteY12" fmla="*/ 284773 h 436499"/>
                <a:gd name="connsiteX13" fmla="*/ 1995054 w 3546763"/>
                <a:gd name="connsiteY13" fmla="*/ 270919 h 436499"/>
                <a:gd name="connsiteX14" fmla="*/ 2105891 w 3546763"/>
                <a:gd name="connsiteY14" fmla="*/ 263991 h 436499"/>
                <a:gd name="connsiteX15" fmla="*/ 2161309 w 3546763"/>
                <a:gd name="connsiteY15" fmla="*/ 250137 h 436499"/>
                <a:gd name="connsiteX16" fmla="*/ 2189018 w 3546763"/>
                <a:gd name="connsiteY16" fmla="*/ 229355 h 436499"/>
                <a:gd name="connsiteX17" fmla="*/ 2292927 w 3546763"/>
                <a:gd name="connsiteY17" fmla="*/ 222428 h 436499"/>
                <a:gd name="connsiteX18" fmla="*/ 2348345 w 3546763"/>
                <a:gd name="connsiteY18" fmla="*/ 208573 h 436499"/>
                <a:gd name="connsiteX19" fmla="*/ 2369127 w 3546763"/>
                <a:gd name="connsiteY19" fmla="*/ 201646 h 436499"/>
                <a:gd name="connsiteX20" fmla="*/ 2535382 w 3546763"/>
                <a:gd name="connsiteY20" fmla="*/ 194719 h 436499"/>
                <a:gd name="connsiteX21" fmla="*/ 2570018 w 3546763"/>
                <a:gd name="connsiteY21" fmla="*/ 187791 h 436499"/>
                <a:gd name="connsiteX22" fmla="*/ 2618509 w 3546763"/>
                <a:gd name="connsiteY22" fmla="*/ 173937 h 436499"/>
                <a:gd name="connsiteX23" fmla="*/ 2680854 w 3546763"/>
                <a:gd name="connsiteY23" fmla="*/ 167009 h 436499"/>
                <a:gd name="connsiteX24" fmla="*/ 2736272 w 3546763"/>
                <a:gd name="connsiteY24" fmla="*/ 153155 h 436499"/>
                <a:gd name="connsiteX25" fmla="*/ 2757054 w 3546763"/>
                <a:gd name="connsiteY25" fmla="*/ 146228 h 436499"/>
                <a:gd name="connsiteX26" fmla="*/ 2798618 w 3546763"/>
                <a:gd name="connsiteY26" fmla="*/ 139300 h 436499"/>
                <a:gd name="connsiteX27" fmla="*/ 2819400 w 3546763"/>
                <a:gd name="connsiteY27" fmla="*/ 132373 h 436499"/>
                <a:gd name="connsiteX28" fmla="*/ 2937163 w 3546763"/>
                <a:gd name="connsiteY28" fmla="*/ 125446 h 436499"/>
                <a:gd name="connsiteX29" fmla="*/ 2964872 w 3546763"/>
                <a:gd name="connsiteY29" fmla="*/ 118519 h 436499"/>
                <a:gd name="connsiteX30" fmla="*/ 3034145 w 3546763"/>
                <a:gd name="connsiteY30" fmla="*/ 104664 h 436499"/>
                <a:gd name="connsiteX31" fmla="*/ 3061854 w 3546763"/>
                <a:gd name="connsiteY31" fmla="*/ 97737 h 436499"/>
                <a:gd name="connsiteX32" fmla="*/ 3124200 w 3546763"/>
                <a:gd name="connsiteY32" fmla="*/ 90809 h 436499"/>
                <a:gd name="connsiteX33" fmla="*/ 3144982 w 3546763"/>
                <a:gd name="connsiteY33" fmla="*/ 83882 h 436499"/>
                <a:gd name="connsiteX34" fmla="*/ 3200400 w 3546763"/>
                <a:gd name="connsiteY34" fmla="*/ 70028 h 436499"/>
                <a:gd name="connsiteX35" fmla="*/ 3241963 w 3546763"/>
                <a:gd name="connsiteY35" fmla="*/ 56173 h 436499"/>
                <a:gd name="connsiteX36" fmla="*/ 3290454 w 3546763"/>
                <a:gd name="connsiteY36" fmla="*/ 42319 h 436499"/>
                <a:gd name="connsiteX37" fmla="*/ 3332018 w 3546763"/>
                <a:gd name="connsiteY37" fmla="*/ 35391 h 436499"/>
                <a:gd name="connsiteX38" fmla="*/ 3394363 w 3546763"/>
                <a:gd name="connsiteY38" fmla="*/ 14609 h 436499"/>
                <a:gd name="connsiteX39" fmla="*/ 3449782 w 3546763"/>
                <a:gd name="connsiteY39" fmla="*/ 755 h 436499"/>
                <a:gd name="connsiteX40" fmla="*/ 3546763 w 3546763"/>
                <a:gd name="connsiteY40" fmla="*/ 755 h 436499"/>
                <a:gd name="connsiteX0" fmla="*/ 0 w 3546763"/>
                <a:gd name="connsiteY0" fmla="*/ 395609 h 436499"/>
                <a:gd name="connsiteX1" fmla="*/ 55418 w 3546763"/>
                <a:gd name="connsiteY1" fmla="*/ 416391 h 436499"/>
                <a:gd name="connsiteX2" fmla="*/ 1226127 w 3546763"/>
                <a:gd name="connsiteY2" fmla="*/ 402537 h 436499"/>
                <a:gd name="connsiteX3" fmla="*/ 1270136 w 3546763"/>
                <a:gd name="connsiteY3" fmla="*/ 411094 h 436499"/>
                <a:gd name="connsiteX4" fmla="*/ 1316182 w 3546763"/>
                <a:gd name="connsiteY4" fmla="*/ 381755 h 436499"/>
                <a:gd name="connsiteX5" fmla="*/ 1360598 w 3546763"/>
                <a:gd name="connsiteY5" fmla="*/ 404982 h 436499"/>
                <a:gd name="connsiteX6" fmla="*/ 1579418 w 3546763"/>
                <a:gd name="connsiteY6" fmla="*/ 367900 h 436499"/>
                <a:gd name="connsiteX7" fmla="*/ 1607127 w 3546763"/>
                <a:gd name="connsiteY7" fmla="*/ 360973 h 436499"/>
                <a:gd name="connsiteX8" fmla="*/ 1738745 w 3546763"/>
                <a:gd name="connsiteY8" fmla="*/ 347119 h 436499"/>
                <a:gd name="connsiteX9" fmla="*/ 1801091 w 3546763"/>
                <a:gd name="connsiteY9" fmla="*/ 326337 h 436499"/>
                <a:gd name="connsiteX10" fmla="*/ 1842654 w 3546763"/>
                <a:gd name="connsiteY10" fmla="*/ 312482 h 436499"/>
                <a:gd name="connsiteX11" fmla="*/ 1863436 w 3546763"/>
                <a:gd name="connsiteY11" fmla="*/ 305555 h 436499"/>
                <a:gd name="connsiteX12" fmla="*/ 1884218 w 3546763"/>
                <a:gd name="connsiteY12" fmla="*/ 298628 h 436499"/>
                <a:gd name="connsiteX13" fmla="*/ 1953491 w 3546763"/>
                <a:gd name="connsiteY13" fmla="*/ 284773 h 436499"/>
                <a:gd name="connsiteX14" fmla="*/ 1995054 w 3546763"/>
                <a:gd name="connsiteY14" fmla="*/ 270919 h 436499"/>
                <a:gd name="connsiteX15" fmla="*/ 2105891 w 3546763"/>
                <a:gd name="connsiteY15" fmla="*/ 263991 h 436499"/>
                <a:gd name="connsiteX16" fmla="*/ 2161309 w 3546763"/>
                <a:gd name="connsiteY16" fmla="*/ 250137 h 436499"/>
                <a:gd name="connsiteX17" fmla="*/ 2189018 w 3546763"/>
                <a:gd name="connsiteY17" fmla="*/ 229355 h 436499"/>
                <a:gd name="connsiteX18" fmla="*/ 2292927 w 3546763"/>
                <a:gd name="connsiteY18" fmla="*/ 222428 h 436499"/>
                <a:gd name="connsiteX19" fmla="*/ 2348345 w 3546763"/>
                <a:gd name="connsiteY19" fmla="*/ 208573 h 436499"/>
                <a:gd name="connsiteX20" fmla="*/ 2369127 w 3546763"/>
                <a:gd name="connsiteY20" fmla="*/ 201646 h 436499"/>
                <a:gd name="connsiteX21" fmla="*/ 2535382 w 3546763"/>
                <a:gd name="connsiteY21" fmla="*/ 194719 h 436499"/>
                <a:gd name="connsiteX22" fmla="*/ 2570018 w 3546763"/>
                <a:gd name="connsiteY22" fmla="*/ 187791 h 436499"/>
                <a:gd name="connsiteX23" fmla="*/ 2618509 w 3546763"/>
                <a:gd name="connsiteY23" fmla="*/ 173937 h 436499"/>
                <a:gd name="connsiteX24" fmla="*/ 2680854 w 3546763"/>
                <a:gd name="connsiteY24" fmla="*/ 167009 h 436499"/>
                <a:gd name="connsiteX25" fmla="*/ 2736272 w 3546763"/>
                <a:gd name="connsiteY25" fmla="*/ 153155 h 436499"/>
                <a:gd name="connsiteX26" fmla="*/ 2757054 w 3546763"/>
                <a:gd name="connsiteY26" fmla="*/ 146228 h 436499"/>
                <a:gd name="connsiteX27" fmla="*/ 2798618 w 3546763"/>
                <a:gd name="connsiteY27" fmla="*/ 139300 h 436499"/>
                <a:gd name="connsiteX28" fmla="*/ 2819400 w 3546763"/>
                <a:gd name="connsiteY28" fmla="*/ 132373 h 436499"/>
                <a:gd name="connsiteX29" fmla="*/ 2937163 w 3546763"/>
                <a:gd name="connsiteY29" fmla="*/ 125446 h 436499"/>
                <a:gd name="connsiteX30" fmla="*/ 2964872 w 3546763"/>
                <a:gd name="connsiteY30" fmla="*/ 118519 h 436499"/>
                <a:gd name="connsiteX31" fmla="*/ 3034145 w 3546763"/>
                <a:gd name="connsiteY31" fmla="*/ 104664 h 436499"/>
                <a:gd name="connsiteX32" fmla="*/ 3061854 w 3546763"/>
                <a:gd name="connsiteY32" fmla="*/ 97737 h 436499"/>
                <a:gd name="connsiteX33" fmla="*/ 3124200 w 3546763"/>
                <a:gd name="connsiteY33" fmla="*/ 90809 h 436499"/>
                <a:gd name="connsiteX34" fmla="*/ 3144982 w 3546763"/>
                <a:gd name="connsiteY34" fmla="*/ 83882 h 436499"/>
                <a:gd name="connsiteX35" fmla="*/ 3200400 w 3546763"/>
                <a:gd name="connsiteY35" fmla="*/ 70028 h 436499"/>
                <a:gd name="connsiteX36" fmla="*/ 3241963 w 3546763"/>
                <a:gd name="connsiteY36" fmla="*/ 56173 h 436499"/>
                <a:gd name="connsiteX37" fmla="*/ 3290454 w 3546763"/>
                <a:gd name="connsiteY37" fmla="*/ 42319 h 436499"/>
                <a:gd name="connsiteX38" fmla="*/ 3332018 w 3546763"/>
                <a:gd name="connsiteY38" fmla="*/ 35391 h 436499"/>
                <a:gd name="connsiteX39" fmla="*/ 3394363 w 3546763"/>
                <a:gd name="connsiteY39" fmla="*/ 14609 h 436499"/>
                <a:gd name="connsiteX40" fmla="*/ 3449782 w 3546763"/>
                <a:gd name="connsiteY40" fmla="*/ 755 h 436499"/>
                <a:gd name="connsiteX41" fmla="*/ 3546763 w 3546763"/>
                <a:gd name="connsiteY41" fmla="*/ 755 h 436499"/>
                <a:gd name="connsiteX0" fmla="*/ 0 w 3546763"/>
                <a:gd name="connsiteY0" fmla="*/ 395609 h 436499"/>
                <a:gd name="connsiteX1" fmla="*/ 55418 w 3546763"/>
                <a:gd name="connsiteY1" fmla="*/ 416391 h 436499"/>
                <a:gd name="connsiteX2" fmla="*/ 1226127 w 3546763"/>
                <a:gd name="connsiteY2" fmla="*/ 402537 h 436499"/>
                <a:gd name="connsiteX3" fmla="*/ 1270136 w 3546763"/>
                <a:gd name="connsiteY3" fmla="*/ 411094 h 436499"/>
                <a:gd name="connsiteX4" fmla="*/ 1316182 w 3546763"/>
                <a:gd name="connsiteY4" fmla="*/ 381755 h 436499"/>
                <a:gd name="connsiteX5" fmla="*/ 1360598 w 3546763"/>
                <a:gd name="connsiteY5" fmla="*/ 404982 h 436499"/>
                <a:gd name="connsiteX6" fmla="*/ 1579418 w 3546763"/>
                <a:gd name="connsiteY6" fmla="*/ 367900 h 436499"/>
                <a:gd name="connsiteX7" fmla="*/ 1607127 w 3546763"/>
                <a:gd name="connsiteY7" fmla="*/ 360973 h 436499"/>
                <a:gd name="connsiteX8" fmla="*/ 1738745 w 3546763"/>
                <a:gd name="connsiteY8" fmla="*/ 347119 h 436499"/>
                <a:gd name="connsiteX9" fmla="*/ 1801091 w 3546763"/>
                <a:gd name="connsiteY9" fmla="*/ 326337 h 436499"/>
                <a:gd name="connsiteX10" fmla="*/ 1842654 w 3546763"/>
                <a:gd name="connsiteY10" fmla="*/ 312482 h 436499"/>
                <a:gd name="connsiteX11" fmla="*/ 1863436 w 3546763"/>
                <a:gd name="connsiteY11" fmla="*/ 305555 h 436499"/>
                <a:gd name="connsiteX12" fmla="*/ 1884218 w 3546763"/>
                <a:gd name="connsiteY12" fmla="*/ 298628 h 436499"/>
                <a:gd name="connsiteX13" fmla="*/ 1953491 w 3546763"/>
                <a:gd name="connsiteY13" fmla="*/ 284773 h 436499"/>
                <a:gd name="connsiteX14" fmla="*/ 1995054 w 3546763"/>
                <a:gd name="connsiteY14" fmla="*/ 270919 h 436499"/>
                <a:gd name="connsiteX15" fmla="*/ 2110373 w 3546763"/>
                <a:gd name="connsiteY15" fmla="*/ 241579 h 436499"/>
                <a:gd name="connsiteX16" fmla="*/ 2161309 w 3546763"/>
                <a:gd name="connsiteY16" fmla="*/ 250137 h 436499"/>
                <a:gd name="connsiteX17" fmla="*/ 2189018 w 3546763"/>
                <a:gd name="connsiteY17" fmla="*/ 229355 h 436499"/>
                <a:gd name="connsiteX18" fmla="*/ 2292927 w 3546763"/>
                <a:gd name="connsiteY18" fmla="*/ 222428 h 436499"/>
                <a:gd name="connsiteX19" fmla="*/ 2348345 w 3546763"/>
                <a:gd name="connsiteY19" fmla="*/ 208573 h 436499"/>
                <a:gd name="connsiteX20" fmla="*/ 2369127 w 3546763"/>
                <a:gd name="connsiteY20" fmla="*/ 201646 h 436499"/>
                <a:gd name="connsiteX21" fmla="*/ 2535382 w 3546763"/>
                <a:gd name="connsiteY21" fmla="*/ 194719 h 436499"/>
                <a:gd name="connsiteX22" fmla="*/ 2570018 w 3546763"/>
                <a:gd name="connsiteY22" fmla="*/ 187791 h 436499"/>
                <a:gd name="connsiteX23" fmla="*/ 2618509 w 3546763"/>
                <a:gd name="connsiteY23" fmla="*/ 173937 h 436499"/>
                <a:gd name="connsiteX24" fmla="*/ 2680854 w 3546763"/>
                <a:gd name="connsiteY24" fmla="*/ 167009 h 436499"/>
                <a:gd name="connsiteX25" fmla="*/ 2736272 w 3546763"/>
                <a:gd name="connsiteY25" fmla="*/ 153155 h 436499"/>
                <a:gd name="connsiteX26" fmla="*/ 2757054 w 3546763"/>
                <a:gd name="connsiteY26" fmla="*/ 146228 h 436499"/>
                <a:gd name="connsiteX27" fmla="*/ 2798618 w 3546763"/>
                <a:gd name="connsiteY27" fmla="*/ 139300 h 436499"/>
                <a:gd name="connsiteX28" fmla="*/ 2819400 w 3546763"/>
                <a:gd name="connsiteY28" fmla="*/ 132373 h 436499"/>
                <a:gd name="connsiteX29" fmla="*/ 2937163 w 3546763"/>
                <a:gd name="connsiteY29" fmla="*/ 125446 h 436499"/>
                <a:gd name="connsiteX30" fmla="*/ 2964872 w 3546763"/>
                <a:gd name="connsiteY30" fmla="*/ 118519 h 436499"/>
                <a:gd name="connsiteX31" fmla="*/ 3034145 w 3546763"/>
                <a:gd name="connsiteY31" fmla="*/ 104664 h 436499"/>
                <a:gd name="connsiteX32" fmla="*/ 3061854 w 3546763"/>
                <a:gd name="connsiteY32" fmla="*/ 97737 h 436499"/>
                <a:gd name="connsiteX33" fmla="*/ 3124200 w 3546763"/>
                <a:gd name="connsiteY33" fmla="*/ 90809 h 436499"/>
                <a:gd name="connsiteX34" fmla="*/ 3144982 w 3546763"/>
                <a:gd name="connsiteY34" fmla="*/ 83882 h 436499"/>
                <a:gd name="connsiteX35" fmla="*/ 3200400 w 3546763"/>
                <a:gd name="connsiteY35" fmla="*/ 70028 h 436499"/>
                <a:gd name="connsiteX36" fmla="*/ 3241963 w 3546763"/>
                <a:gd name="connsiteY36" fmla="*/ 56173 h 436499"/>
                <a:gd name="connsiteX37" fmla="*/ 3290454 w 3546763"/>
                <a:gd name="connsiteY37" fmla="*/ 42319 h 436499"/>
                <a:gd name="connsiteX38" fmla="*/ 3332018 w 3546763"/>
                <a:gd name="connsiteY38" fmla="*/ 35391 h 436499"/>
                <a:gd name="connsiteX39" fmla="*/ 3394363 w 3546763"/>
                <a:gd name="connsiteY39" fmla="*/ 14609 h 436499"/>
                <a:gd name="connsiteX40" fmla="*/ 3449782 w 3546763"/>
                <a:gd name="connsiteY40" fmla="*/ 755 h 436499"/>
                <a:gd name="connsiteX41" fmla="*/ 3546763 w 3546763"/>
                <a:gd name="connsiteY41" fmla="*/ 755 h 43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46763" h="436499">
                  <a:moveTo>
                    <a:pt x="0" y="395609"/>
                  </a:moveTo>
                  <a:cubicBezTo>
                    <a:pt x="18473" y="402536"/>
                    <a:pt x="35691" y="416159"/>
                    <a:pt x="55418" y="416391"/>
                  </a:cubicBezTo>
                  <a:cubicBezTo>
                    <a:pt x="1061876" y="428232"/>
                    <a:pt x="813081" y="461541"/>
                    <a:pt x="1226127" y="402537"/>
                  </a:cubicBezTo>
                  <a:cubicBezTo>
                    <a:pt x="1245937" y="395933"/>
                    <a:pt x="1248386" y="415444"/>
                    <a:pt x="1270136" y="411094"/>
                  </a:cubicBezTo>
                  <a:cubicBezTo>
                    <a:pt x="1283909" y="408340"/>
                    <a:pt x="1301105" y="382774"/>
                    <a:pt x="1316182" y="381755"/>
                  </a:cubicBezTo>
                  <a:cubicBezTo>
                    <a:pt x="1331259" y="380736"/>
                    <a:pt x="1316725" y="407291"/>
                    <a:pt x="1360598" y="404982"/>
                  </a:cubicBezTo>
                  <a:cubicBezTo>
                    <a:pt x="1404471" y="402673"/>
                    <a:pt x="1538330" y="375235"/>
                    <a:pt x="1579418" y="367900"/>
                  </a:cubicBezTo>
                  <a:cubicBezTo>
                    <a:pt x="1620506" y="360565"/>
                    <a:pt x="1597736" y="362538"/>
                    <a:pt x="1607127" y="360973"/>
                  </a:cubicBezTo>
                  <a:cubicBezTo>
                    <a:pt x="1643454" y="354919"/>
                    <a:pt x="1704832" y="350202"/>
                    <a:pt x="1738745" y="347119"/>
                  </a:cubicBezTo>
                  <a:cubicBezTo>
                    <a:pt x="1789550" y="321716"/>
                    <a:pt x="1742002" y="342452"/>
                    <a:pt x="1801091" y="326337"/>
                  </a:cubicBezTo>
                  <a:cubicBezTo>
                    <a:pt x="1815180" y="322494"/>
                    <a:pt x="1828800" y="317100"/>
                    <a:pt x="1842654" y="312482"/>
                  </a:cubicBezTo>
                  <a:lnTo>
                    <a:pt x="1863436" y="305555"/>
                  </a:lnTo>
                  <a:cubicBezTo>
                    <a:pt x="1870363" y="303246"/>
                    <a:pt x="1877058" y="300060"/>
                    <a:pt x="1884218" y="298628"/>
                  </a:cubicBezTo>
                  <a:cubicBezTo>
                    <a:pt x="1907309" y="294010"/>
                    <a:pt x="1931151" y="292219"/>
                    <a:pt x="1953491" y="284773"/>
                  </a:cubicBezTo>
                  <a:cubicBezTo>
                    <a:pt x="1967345" y="280155"/>
                    <a:pt x="1968907" y="278118"/>
                    <a:pt x="1995054" y="270919"/>
                  </a:cubicBezTo>
                  <a:cubicBezTo>
                    <a:pt x="2021201" y="263720"/>
                    <a:pt x="2071933" y="251359"/>
                    <a:pt x="2110373" y="241579"/>
                  </a:cubicBezTo>
                  <a:cubicBezTo>
                    <a:pt x="2128846" y="236961"/>
                    <a:pt x="2148202" y="252174"/>
                    <a:pt x="2161309" y="250137"/>
                  </a:cubicBezTo>
                  <a:cubicBezTo>
                    <a:pt x="2174416" y="248100"/>
                    <a:pt x="2177720" y="231733"/>
                    <a:pt x="2189018" y="229355"/>
                  </a:cubicBezTo>
                  <a:cubicBezTo>
                    <a:pt x="2222987" y="222204"/>
                    <a:pt x="2258291" y="224737"/>
                    <a:pt x="2292927" y="222428"/>
                  </a:cubicBezTo>
                  <a:cubicBezTo>
                    <a:pt x="2340423" y="206594"/>
                    <a:pt x="2281485" y="225287"/>
                    <a:pt x="2348345" y="208573"/>
                  </a:cubicBezTo>
                  <a:cubicBezTo>
                    <a:pt x="2355429" y="206802"/>
                    <a:pt x="2361845" y="202185"/>
                    <a:pt x="2369127" y="201646"/>
                  </a:cubicBezTo>
                  <a:cubicBezTo>
                    <a:pt x="2424442" y="197549"/>
                    <a:pt x="2479964" y="197028"/>
                    <a:pt x="2535382" y="194719"/>
                  </a:cubicBezTo>
                  <a:cubicBezTo>
                    <a:pt x="2546927" y="192410"/>
                    <a:pt x="2558596" y="190647"/>
                    <a:pt x="2570018" y="187791"/>
                  </a:cubicBezTo>
                  <a:cubicBezTo>
                    <a:pt x="2598982" y="180550"/>
                    <a:pt x="2584824" y="179119"/>
                    <a:pt x="2618509" y="173937"/>
                  </a:cubicBezTo>
                  <a:cubicBezTo>
                    <a:pt x="2639175" y="170757"/>
                    <a:pt x="2660072" y="169318"/>
                    <a:pt x="2680854" y="167009"/>
                  </a:cubicBezTo>
                  <a:cubicBezTo>
                    <a:pt x="2699327" y="162391"/>
                    <a:pt x="2718208" y="159176"/>
                    <a:pt x="2736272" y="153155"/>
                  </a:cubicBezTo>
                  <a:cubicBezTo>
                    <a:pt x="2743199" y="150846"/>
                    <a:pt x="2749926" y="147812"/>
                    <a:pt x="2757054" y="146228"/>
                  </a:cubicBezTo>
                  <a:cubicBezTo>
                    <a:pt x="2770765" y="143181"/>
                    <a:pt x="2784907" y="142347"/>
                    <a:pt x="2798618" y="139300"/>
                  </a:cubicBezTo>
                  <a:cubicBezTo>
                    <a:pt x="2805746" y="137716"/>
                    <a:pt x="2812134" y="133100"/>
                    <a:pt x="2819400" y="132373"/>
                  </a:cubicBezTo>
                  <a:cubicBezTo>
                    <a:pt x="2858527" y="128460"/>
                    <a:pt x="2897909" y="127755"/>
                    <a:pt x="2937163" y="125446"/>
                  </a:cubicBezTo>
                  <a:cubicBezTo>
                    <a:pt x="2946399" y="123137"/>
                    <a:pt x="2955563" y="120514"/>
                    <a:pt x="2964872" y="118519"/>
                  </a:cubicBezTo>
                  <a:cubicBezTo>
                    <a:pt x="2987898" y="113585"/>
                    <a:pt x="3011300" y="110375"/>
                    <a:pt x="3034145" y="104664"/>
                  </a:cubicBezTo>
                  <a:cubicBezTo>
                    <a:pt x="3043381" y="102355"/>
                    <a:pt x="3052444" y="99185"/>
                    <a:pt x="3061854" y="97737"/>
                  </a:cubicBezTo>
                  <a:cubicBezTo>
                    <a:pt x="3082521" y="94557"/>
                    <a:pt x="3103418" y="93118"/>
                    <a:pt x="3124200" y="90809"/>
                  </a:cubicBezTo>
                  <a:cubicBezTo>
                    <a:pt x="3131127" y="88500"/>
                    <a:pt x="3137937" y="85803"/>
                    <a:pt x="3144982" y="83882"/>
                  </a:cubicBezTo>
                  <a:cubicBezTo>
                    <a:pt x="3163352" y="78872"/>
                    <a:pt x="3182336" y="76050"/>
                    <a:pt x="3200400" y="70028"/>
                  </a:cubicBezTo>
                  <a:lnTo>
                    <a:pt x="3241963" y="56173"/>
                  </a:lnTo>
                  <a:cubicBezTo>
                    <a:pt x="3261768" y="49571"/>
                    <a:pt x="3268711" y="46668"/>
                    <a:pt x="3290454" y="42319"/>
                  </a:cubicBezTo>
                  <a:cubicBezTo>
                    <a:pt x="3304227" y="39564"/>
                    <a:pt x="3318392" y="38798"/>
                    <a:pt x="3332018" y="35391"/>
                  </a:cubicBezTo>
                  <a:cubicBezTo>
                    <a:pt x="3332063" y="35380"/>
                    <a:pt x="3383950" y="18080"/>
                    <a:pt x="3394363" y="14609"/>
                  </a:cubicBezTo>
                  <a:cubicBezTo>
                    <a:pt x="3412705" y="8495"/>
                    <a:pt x="3429931" y="1800"/>
                    <a:pt x="3449782" y="755"/>
                  </a:cubicBezTo>
                  <a:cubicBezTo>
                    <a:pt x="3482064" y="-944"/>
                    <a:pt x="3514436" y="755"/>
                    <a:pt x="3546763" y="755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469467" y="5719111"/>
            <a:ext cx="4732867" cy="1700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https://www.mofo.com/resources/insights/240104-m-a-in-2023-and-trends-for-2024</a:t>
            </a:r>
            <a:endParaRPr lang="ru-RU" sz="1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799"/>
          <a:stretch/>
        </p:blipFill>
        <p:spPr>
          <a:xfrm>
            <a:off x="950639" y="3669471"/>
            <a:ext cx="960412" cy="135886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99645" y="2767221"/>
            <a:ext cx="4588935" cy="3766189"/>
            <a:chOff x="199645" y="2566221"/>
            <a:chExt cx="4588935" cy="376618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31" y="2566221"/>
              <a:ext cx="4365762" cy="1806096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199645" y="4372317"/>
              <a:ext cx="4588935" cy="1960093"/>
              <a:chOff x="933979" y="3426134"/>
              <a:chExt cx="4584172" cy="2117808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979" y="3426134"/>
                <a:ext cx="4584172" cy="2117808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2584177" y="4846821"/>
                <a:ext cx="2093522" cy="153888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https://dzen.ru/a/X8AaAKlBbV3XTnUy</a:t>
                </a:r>
                <a:endParaRPr lang="ru-RU" sz="1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33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 lIns="0" tIns="0" rIns="0" bIns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Поступление в торговлю и продажа черно-белых телевизоров в СССР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32351"/>
              </p:ext>
            </p:extLst>
          </p:nvPr>
        </p:nvGraphicFramePr>
        <p:xfrm>
          <a:off x="991960" y="959303"/>
          <a:ext cx="10361840" cy="560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3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52425"/>
            <a:ext cx="107660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301625"/>
            <a:ext cx="10515600" cy="2270125"/>
          </a:xfrm>
        </p:spPr>
        <p:txBody>
          <a:bodyPr lIns="0" tIns="0" rIns="0" bIns="0" anchor="ctr" anchorCtr="0"/>
          <a:lstStyle/>
          <a:p>
            <a:pPr marL="108000" indent="-180000" defTabSz="180000">
              <a:spcBef>
                <a:spcPts val="0"/>
              </a:spcBef>
            </a:pPr>
            <a:r>
              <a:rPr lang="ru-RU" dirty="0" smtClean="0"/>
              <a:t>7.	Эффективная вузовская подготовка продавцов инноваций возможна? Или подготовка таких специалистов осуществима только путем тренировки в рамках практики их личных продаж?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92" y="2451100"/>
            <a:ext cx="5349738" cy="3261603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46" y="685789"/>
            <a:ext cx="5434280" cy="273198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145645" y="3290668"/>
            <a:ext cx="4972767" cy="2297332"/>
            <a:chOff x="933979" y="3426134"/>
            <a:chExt cx="4584172" cy="211780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979" y="3426134"/>
              <a:ext cx="4584172" cy="211780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584177" y="4846821"/>
              <a:ext cx="2093522" cy="15388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ru-RU" sz="1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https://dzen.ru/a/X8AaAKlBbV3XTnUy</a:t>
              </a:r>
              <a:endParaRPr lang="ru-RU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69126" y="5914933"/>
            <a:ext cx="11019620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Мировой венчурный рынок от (346 – 700) млрд, </a:t>
            </a:r>
            <a:r>
              <a:rPr lang="en-U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затраты на слияние и поглощение от 4,8 до 3,1 трлн </a:t>
            </a:r>
            <a:r>
              <a:rPr lang="en-U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т. е. в7,6 раз больше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138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144933" y="141386"/>
            <a:ext cx="2486179" cy="1552921"/>
            <a:chOff x="2623085" y="19864"/>
            <a:chExt cx="3271581" cy="20218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2116" y="819189"/>
              <a:ext cx="1222550" cy="12225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3085" y="742250"/>
              <a:ext cx="1251279" cy="125127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1505" y="19864"/>
              <a:ext cx="1290593" cy="1281989"/>
            </a:xfrm>
            <a:prstGeom prst="ellipse">
              <a:avLst/>
            </a:prstGeom>
            <a:ln w="3175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2533" y="1853092"/>
            <a:ext cx="4243160" cy="737706"/>
          </a:xfrm>
        </p:spPr>
        <p:txBody>
          <a:bodyPr wrap="none" lIns="0" tIns="0" rIns="0" bIns="0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Хочешь работать в области инноваций. Сначала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научись думать, как американский технологический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предприниматель. Затем уезжай из России.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138218" y="1816064"/>
            <a:ext cx="4243160" cy="737706"/>
          </a:xfrm>
          <a:prstGeom prst="rect">
            <a:avLst/>
          </a:prstGeom>
        </p:spPr>
        <p:txBody>
          <a:bodyPr vert="horz" wrap="none" lIns="0" tIns="0" rIns="0" bIns="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Начните нормально финансировать РАН и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отечественные университеты, и конвейер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российских инноваций заработает.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2533" y="2743200"/>
            <a:ext cx="4597401" cy="3718245"/>
            <a:chOff x="495299" y="2451100"/>
            <a:chExt cx="4597401" cy="371824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1680" t="-1471" r="17245" b="4779"/>
            <a:stretch/>
          </p:blipFill>
          <p:spPr>
            <a:xfrm>
              <a:off x="495299" y="2451100"/>
              <a:ext cx="4597401" cy="334010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495299" y="5875867"/>
              <a:ext cx="4597401" cy="2934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0"/>
                </a:spcAft>
              </a:pPr>
              <a:r>
                <a:rPr lang="ru-RU" sz="90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Е. Купченко, К. Тюрчев, Т. Остщенко «Релокация как драйвер инновационной активности: глобальное исследование международной миграции основателей компаний-единорогов».</a:t>
              </a:r>
              <a:endParaRPr lang="ru-RU" sz="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Левая фигурная скобка 32"/>
          <p:cNvSpPr/>
          <p:nvPr/>
        </p:nvSpPr>
        <p:spPr>
          <a:xfrm rot="16200000">
            <a:off x="2345235" y="3302407"/>
            <a:ext cx="1174535" cy="2457451"/>
          </a:xfrm>
          <a:prstGeom prst="leftBrace">
            <a:avLst>
              <a:gd name="adj1" fmla="val 26174"/>
              <a:gd name="adj2" fmla="val 5150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7072555" y="5723468"/>
            <a:ext cx="4594512" cy="846666"/>
          </a:xfrm>
          <a:prstGeom prst="rect">
            <a:avLst/>
          </a:prstGeom>
        </p:spPr>
        <p:txBody>
          <a:bodyPr vert="horz" wrap="none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Толику бюджетных вложений, и мы построим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российскую инновационную среду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венчурной основе.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995716" y="234523"/>
            <a:ext cx="2724607" cy="6433418"/>
            <a:chOff x="4995716" y="141386"/>
            <a:chExt cx="2724607" cy="6433418"/>
          </a:xfrm>
        </p:grpSpPr>
        <p:sp>
          <p:nvSpPr>
            <p:cNvPr id="35" name="Заголовок 1"/>
            <p:cNvSpPr txBox="1">
              <a:spLocks/>
            </p:cNvSpPr>
            <p:nvPr/>
          </p:nvSpPr>
          <p:spPr>
            <a:xfrm>
              <a:off x="4995716" y="141386"/>
              <a:ext cx="2724607" cy="438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wrap="none" lIns="0" tIns="0" rIns="0" bIns="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ru-RU" sz="1600" spc="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Корыстно и намеренно</a:t>
              </a:r>
              <a:endParaRPr lang="ru-RU" sz="1600" spc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6108996" y="537646"/>
              <a:ext cx="408886" cy="6037158"/>
            </a:xfrm>
            <a:prstGeom prst="rect">
              <a:avLst/>
            </a:prstGeom>
            <a:solidFill>
              <a:schemeClr val="bg2"/>
            </a:solidFill>
          </p:spPr>
          <p:txBody>
            <a:bodyPr vert="wordArtVert" wrap="square" lIns="0" tIns="0" rIns="0" bIns="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ru-RU" sz="1600" kern="0" spc="-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вводят</a:t>
              </a:r>
              <a:r>
                <a:rPr lang="ru-RU" sz="900" kern="0" spc="-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kern="0" spc="-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600" kern="0" spc="-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r>
                <a:rPr lang="ru-RU" sz="800" kern="0" spc="-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kern="0" spc="-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800" kern="0" spc="-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kern="0" spc="-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заблуждение</a:t>
              </a:r>
              <a:endParaRPr lang="ru-RU" sz="1600" kern="0" spc="-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06363" y="232334"/>
            <a:ext cx="74546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Стребулаев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79881" y="232334"/>
            <a:ext cx="59311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Мильнер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71474" y="236182"/>
            <a:ext cx="76258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Осетинская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1859" y="231151"/>
            <a:ext cx="92929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Щедровицкий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72555" y="3977134"/>
            <a:ext cx="8139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венчурная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770740" y="2743200"/>
            <a:ext cx="3307405" cy="2797631"/>
            <a:chOff x="7770740" y="2743200"/>
            <a:chExt cx="3307405" cy="2797631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7770740" y="2743200"/>
              <a:ext cx="3307405" cy="2797631"/>
              <a:chOff x="4856095" y="581025"/>
              <a:chExt cx="3604116" cy="2950516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8738" y="1870589"/>
                <a:ext cx="2461473" cy="1660952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6095" y="1931842"/>
                <a:ext cx="1142643" cy="159969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3227" y="581025"/>
                <a:ext cx="1711023" cy="1289564"/>
              </a:xfrm>
              <a:prstGeom prst="rect">
                <a:avLst/>
              </a:prstGeom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8474717" y="2756461"/>
              <a:ext cx="2603428" cy="1403494"/>
              <a:chOff x="8474717" y="2756461"/>
              <a:chExt cx="2603428" cy="1403494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10688737" y="3975386"/>
                <a:ext cx="389408" cy="16158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ru-RU" sz="105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След.</a:t>
                </a:r>
                <a:endParaRPr lang="ru-RU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8474717" y="3998372"/>
                <a:ext cx="389408" cy="16158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ru-RU" sz="105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След.</a:t>
                </a:r>
                <a:endParaRPr lang="ru-RU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702057" y="2756461"/>
                <a:ext cx="389408" cy="16158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ru-RU" sz="105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След.</a:t>
                </a:r>
                <a:endParaRPr lang="ru-RU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Группа 47"/>
          <p:cNvGrpSpPr/>
          <p:nvPr/>
        </p:nvGrpSpPr>
        <p:grpSpPr>
          <a:xfrm>
            <a:off x="425448" y="552843"/>
            <a:ext cx="7054100" cy="5530457"/>
            <a:chOff x="425448" y="552843"/>
            <a:chExt cx="7054100" cy="553045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25448" y="552843"/>
              <a:ext cx="4175704" cy="1242627"/>
              <a:chOff x="3173363" y="398014"/>
              <a:chExt cx="4109330" cy="1184672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8134" y="435753"/>
                <a:ext cx="1084559" cy="1117656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3363" y="398014"/>
                <a:ext cx="903485" cy="1184672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33246" y="423897"/>
                <a:ext cx="1132906" cy="1132906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0473" y="400703"/>
                <a:ext cx="831615" cy="1164129"/>
              </a:xfrm>
              <a:prstGeom prst="rect">
                <a:avLst/>
              </a:prstGeom>
            </p:spPr>
          </p:pic>
        </p:grpSp>
        <p:grpSp>
          <p:nvGrpSpPr>
            <p:cNvPr id="47" name="Группа 46"/>
            <p:cNvGrpSpPr/>
            <p:nvPr/>
          </p:nvGrpSpPr>
          <p:grpSpPr>
            <a:xfrm>
              <a:off x="4643432" y="1988127"/>
              <a:ext cx="2836116" cy="4095173"/>
              <a:chOff x="4643432" y="1988127"/>
              <a:chExt cx="2836116" cy="4095173"/>
            </a:xfrm>
          </p:grpSpPr>
          <p:cxnSp>
            <p:nvCxnSpPr>
              <p:cNvPr id="23" name="Прямая со стрелкой 22"/>
              <p:cNvCxnSpPr/>
              <p:nvPr/>
            </p:nvCxnSpPr>
            <p:spPr>
              <a:xfrm>
                <a:off x="6517882" y="4713769"/>
                <a:ext cx="961666" cy="13695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 flipH="1" flipV="1">
                <a:off x="4643432" y="1988127"/>
                <a:ext cx="1456627" cy="2175005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3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287" y="1357196"/>
            <a:ext cx="7459425" cy="414360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58975" y="260350"/>
            <a:ext cx="8229600" cy="725488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Кривая зрелости технологий (Gartner Hype Cycle)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958" y="5709559"/>
            <a:ext cx="11419841" cy="96746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Наукоподобный 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5 – 10 лет должен формировать у всех мнение,  что те области разработок ,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которые финансирует США – это передний край прогресса  и они принципиально изменят жизнь на земле.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96" y="1625603"/>
            <a:ext cx="487750" cy="5905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0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7349"/>
          </a:xfrm>
        </p:spPr>
        <p:txBody>
          <a:bodyPr lIns="0" tIns="0" rIns="0" bIns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Обострившееся сегодня до крайности мировая «Война за таланты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». Модель 2</a:t>
            </a: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821" y="714175"/>
            <a:ext cx="10515600" cy="428625"/>
          </a:xfrm>
        </p:spPr>
        <p:txBody>
          <a:bodyPr lIns="0" tIns="0" rIns="0" bIns="0" anchor="ctr" anchorCtr="0">
            <a:normAutofit/>
          </a:bodyPr>
          <a:lstStyle/>
          <a:p>
            <a:pPr marL="108000" indent="-180000"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«Поэзия — та же добыча радия. В грамм добыча, в годы труды. Изводишь единого слова ради. Тысячи тонн словесной руды».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71472" y="1306289"/>
            <a:ext cx="11545458" cy="5112339"/>
            <a:chOff x="371472" y="1306289"/>
            <a:chExt cx="11545458" cy="5112339"/>
          </a:xfrm>
        </p:grpSpPr>
        <p:sp>
          <p:nvSpPr>
            <p:cNvPr id="51" name="Стрелка вправо 50"/>
            <p:cNvSpPr/>
            <p:nvPr/>
          </p:nvSpPr>
          <p:spPr>
            <a:xfrm>
              <a:off x="11584421" y="1925712"/>
              <a:ext cx="332509" cy="1795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371472" y="1306289"/>
              <a:ext cx="11379204" cy="5112339"/>
              <a:chOff x="371472" y="1306289"/>
              <a:chExt cx="11379204" cy="5112339"/>
            </a:xfrm>
          </p:grpSpPr>
          <p:grpSp>
            <p:nvGrpSpPr>
              <p:cNvPr id="65" name="Группа 64"/>
              <p:cNvGrpSpPr/>
              <p:nvPr/>
            </p:nvGrpSpPr>
            <p:grpSpPr>
              <a:xfrm>
                <a:off x="444500" y="2378483"/>
                <a:ext cx="11306176" cy="4040145"/>
                <a:chOff x="444500" y="2378483"/>
                <a:chExt cx="11306176" cy="4040145"/>
              </a:xfrm>
            </p:grpSpPr>
            <p:grpSp>
              <p:nvGrpSpPr>
                <p:cNvPr id="64" name="Группа 63"/>
                <p:cNvGrpSpPr/>
                <p:nvPr/>
              </p:nvGrpSpPr>
              <p:grpSpPr>
                <a:xfrm>
                  <a:off x="457200" y="2378483"/>
                  <a:ext cx="11293476" cy="1052771"/>
                  <a:chOff x="457200" y="2378483"/>
                  <a:chExt cx="11293476" cy="1052771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457200" y="2397125"/>
                    <a:ext cx="1628775" cy="103412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Начата работа над идеей новинки, которая сулит коммерческий успех</a:t>
                    </a:r>
                    <a:endPara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305050" y="2387600"/>
                    <a:ext cx="1628775" cy="9039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Получен патент, 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дающий право на охрану интеллектуальной собственности</a:t>
                    </a:r>
                    <a:endParaRPr lang="ru-RU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162425" y="2378483"/>
                    <a:ext cx="1704975" cy="7755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Реально создана работающая, как надо, полезная модель</a:t>
                    </a:r>
                    <a:endPara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067426" y="2387600"/>
                    <a:ext cx="1828800" cy="96026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Сформирована команда, найдены средства на первое время, 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начата работа инновационной фирмы</a:t>
                    </a:r>
                    <a:endPara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102600" y="2431881"/>
                    <a:ext cx="1733549" cy="7192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Фирма проработала на рынке год, 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 способна продолжать деятельность</a:t>
                    </a:r>
                    <a:endParaRPr lang="ru-RU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0017127" y="2401544"/>
                    <a:ext cx="1733549" cy="7755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Фирма проработала на рынке до стадии его насыщения</a:t>
                    </a:r>
                    <a:endParaRPr lang="ru-RU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3" name="Группа 62"/>
                <p:cNvGrpSpPr/>
                <p:nvPr/>
              </p:nvGrpSpPr>
              <p:grpSpPr>
                <a:xfrm>
                  <a:off x="444500" y="3454808"/>
                  <a:ext cx="11210925" cy="2963820"/>
                  <a:chOff x="444500" y="3454808"/>
                  <a:chExt cx="11210925" cy="2963820"/>
                </a:xfrm>
              </p:grpSpPr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444500" y="3473450"/>
                    <a:ext cx="1628774" cy="2324100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80 : 20</a:t>
                    </a:r>
                    <a:endParaRPr lang="ru-RU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73073" y="6049296"/>
                    <a:ext cx="1628775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defTabSz="1368000">
                      <a:lnSpc>
                        <a:spcPct val="120000"/>
                      </a:lnSpc>
                    </a:pPr>
                    <a:r>
                      <a:rPr lang="ru-RU" sz="20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100	20</a:t>
                    </a:r>
                    <a:endParaRPr lang="ru-RU" sz="20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2292350" y="3463925"/>
                    <a:ext cx="1628774" cy="23241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80 : 20</a:t>
                    </a:r>
                    <a:endParaRPr lang="ru-RU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292349" y="6039771"/>
                    <a:ext cx="1628775" cy="33708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u-RU"/>
                    </a:defPPr>
                    <a:lvl1pPr defTabSz="1368000">
                      <a:lnSpc>
                        <a:spcPct val="120000"/>
                      </a:lnSpc>
                      <a:defRPr sz="200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r>
                      <a:rPr lang="ru-RU" dirty="0"/>
                      <a:t>20	4</a:t>
                    </a:r>
                  </a:p>
                </p:txBody>
              </p:sp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4149724" y="3454808"/>
                    <a:ext cx="1704975" cy="23241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80 : 20</a:t>
                    </a:r>
                    <a:endParaRPr lang="ru-RU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216399" y="6033366"/>
                    <a:ext cx="1628775" cy="33708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u-RU"/>
                    </a:defPPr>
                    <a:lvl1pPr defTabSz="1368000">
                      <a:lnSpc>
                        <a:spcPct val="120000"/>
                      </a:lnSpc>
                      <a:defRPr sz="200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 defTabSz="1296000"/>
                    <a:r>
                      <a:rPr lang="ru-RU" dirty="0"/>
                      <a:t>  4	</a:t>
                    </a:r>
                    <a:r>
                      <a:rPr lang="ru-RU" dirty="0" smtClean="0"/>
                      <a:t>0,8</a:t>
                    </a:r>
                    <a:endParaRPr lang="ru-RU" dirty="0"/>
                  </a:p>
                </p:txBody>
              </p:sp>
              <p:sp>
                <p:nvSpPr>
                  <p:cNvPr id="16" name="Прямоугольник 15"/>
                  <p:cNvSpPr/>
                  <p:nvPr/>
                </p:nvSpPr>
                <p:spPr>
                  <a:xfrm>
                    <a:off x="6064250" y="3473450"/>
                    <a:ext cx="1819275" cy="23241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80 : 20</a:t>
                    </a:r>
                    <a:endParaRPr lang="ru-RU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054726" y="6007519"/>
                    <a:ext cx="1916540" cy="33708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u-RU"/>
                    </a:defPPr>
                    <a:lvl1pPr defTabSz="1368000">
                      <a:lnSpc>
                        <a:spcPct val="120000"/>
                      </a:lnSpc>
                      <a:defRPr sz="200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 defTabSz="1440000"/>
                    <a:r>
                      <a:rPr lang="ru-RU" dirty="0" smtClean="0"/>
                      <a:t>0,8</a:t>
                    </a:r>
                    <a:r>
                      <a:rPr lang="ru-RU" dirty="0"/>
                      <a:t>	</a:t>
                    </a:r>
                    <a:r>
                      <a:rPr lang="ru-RU" dirty="0" smtClean="0"/>
                      <a:t>0,16</a:t>
                    </a:r>
                    <a:endParaRPr lang="ru-RU" dirty="0"/>
                  </a:p>
                </p:txBody>
              </p:sp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8102601" y="3463925"/>
                    <a:ext cx="1628774" cy="23241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80 : 20</a:t>
                    </a:r>
                    <a:endParaRPr lang="ru-RU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8207374" y="5991393"/>
                    <a:ext cx="1628775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u-RU"/>
                    </a:defPPr>
                    <a:lvl1pPr defTabSz="1368000">
                      <a:lnSpc>
                        <a:spcPct val="120000"/>
                      </a:lnSpc>
                      <a:defRPr sz="200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 defTabSz="900000"/>
                    <a:r>
                      <a:rPr lang="ru-RU" dirty="0"/>
                      <a:t>  </a:t>
                    </a:r>
                    <a:r>
                      <a:rPr lang="ru-RU" dirty="0" smtClean="0"/>
                      <a:t>0,16</a:t>
                    </a:r>
                    <a:r>
                      <a:rPr lang="ru-RU" dirty="0"/>
                      <a:t>	</a:t>
                    </a:r>
                    <a:r>
                      <a:rPr lang="ru-RU" dirty="0" smtClean="0"/>
                      <a:t>0,032</a:t>
                    </a:r>
                    <a:endParaRPr lang="ru-RU" dirty="0"/>
                  </a:p>
                </p:txBody>
              </p:sp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10026651" y="3473450"/>
                    <a:ext cx="1628774" cy="23241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80 : 20</a:t>
                    </a:r>
                    <a:endParaRPr lang="ru-RU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0026650" y="5975267"/>
                    <a:ext cx="1628775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ru-RU"/>
                    </a:defPPr>
                    <a:lvl1pPr defTabSz="1368000">
                      <a:lnSpc>
                        <a:spcPct val="120000"/>
                      </a:lnSpc>
                      <a:defRPr sz="200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 defTabSz="900000"/>
                    <a:r>
                      <a:rPr lang="ru-RU" dirty="0"/>
                      <a:t>  </a:t>
                    </a:r>
                    <a:r>
                      <a:rPr lang="ru-RU" dirty="0" smtClean="0"/>
                      <a:t>0,32</a:t>
                    </a:r>
                    <a:r>
                      <a:rPr lang="ru-RU" dirty="0"/>
                      <a:t>	</a:t>
                    </a:r>
                    <a:r>
                      <a:rPr lang="ru-RU" dirty="0" smtClean="0"/>
                      <a:t>0,0064</a:t>
                    </a:r>
                    <a:endParaRPr lang="ru-RU" dirty="0"/>
                  </a:p>
                </p:txBody>
              </p:sp>
              <p:cxnSp>
                <p:nvCxnSpPr>
                  <p:cNvPr id="31" name="Прямая со стрелкой 30"/>
                  <p:cNvCxnSpPr/>
                  <p:nvPr/>
                </p:nvCxnSpPr>
                <p:spPr>
                  <a:xfrm flipV="1">
                    <a:off x="2665676" y="6231452"/>
                    <a:ext cx="736337" cy="7693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 стрелкой 32"/>
                  <p:cNvCxnSpPr/>
                  <p:nvPr/>
                </p:nvCxnSpPr>
                <p:spPr>
                  <a:xfrm flipV="1">
                    <a:off x="1040206" y="6244553"/>
                    <a:ext cx="736337" cy="2285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 стрелкой 44"/>
                  <p:cNvCxnSpPr/>
                  <p:nvPr/>
                </p:nvCxnSpPr>
                <p:spPr>
                  <a:xfrm flipV="1">
                    <a:off x="6561402" y="6214071"/>
                    <a:ext cx="736337" cy="7693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 стрелкой 45"/>
                  <p:cNvCxnSpPr/>
                  <p:nvPr/>
                </p:nvCxnSpPr>
                <p:spPr>
                  <a:xfrm flipV="1">
                    <a:off x="4657854" y="6217918"/>
                    <a:ext cx="736337" cy="2285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 стрелкой 46"/>
                  <p:cNvCxnSpPr/>
                  <p:nvPr/>
                </p:nvCxnSpPr>
                <p:spPr>
                  <a:xfrm flipV="1">
                    <a:off x="8804393" y="6213387"/>
                    <a:ext cx="280432" cy="1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Прямая со стрелкой 49"/>
                  <p:cNvCxnSpPr/>
                  <p:nvPr/>
                </p:nvCxnSpPr>
                <p:spPr>
                  <a:xfrm flipV="1">
                    <a:off x="10628869" y="6205778"/>
                    <a:ext cx="280432" cy="1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6096001" y="1512993"/>
                <a:ext cx="5450427" cy="636661"/>
                <a:chOff x="5892801" y="1373293"/>
                <a:chExt cx="5450427" cy="636661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0314529" y="1714488"/>
                  <a:ext cx="1028699" cy="2954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ru-RU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Единорог</a:t>
                  </a:r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892801" y="1745850"/>
                  <a:ext cx="1328738" cy="2347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Стартап</a:t>
                  </a:r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2" name="Прямая со стрелкой 51"/>
                <p:cNvCxnSpPr/>
                <p:nvPr/>
              </p:nvCxnSpPr>
              <p:spPr>
                <a:xfrm flipV="1">
                  <a:off x="6723326" y="1894222"/>
                  <a:ext cx="3398574" cy="1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6723326" y="1373293"/>
                  <a:ext cx="44484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ru-RU"/>
                  </a:defPPr>
                  <a:lvl1pPr defTabSz="1368000">
                    <a:lnSpc>
                      <a:spcPct val="120000"/>
                    </a:lnSpc>
                    <a:defRPr sz="200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defTabSz="720000"/>
                  <a:r>
                    <a:rPr lang="ru-RU" dirty="0"/>
                    <a:t> </a:t>
                  </a:r>
                  <a:r>
                    <a:rPr lang="en-US" b="1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 </a:t>
                  </a:r>
                  <a:r>
                    <a:rPr lang="ru-RU" b="1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10%</a:t>
                  </a:r>
                  <a:r>
                    <a:rPr lang="ru-RU" b="1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</a:t>
                  </a:r>
                  <a:r>
                    <a:rPr lang="ru-RU" b="1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	</a:t>
                  </a:r>
                  <a:r>
                    <a:rPr lang="en-US" b="1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    </a:t>
                  </a:r>
                  <a:r>
                    <a:rPr lang="ru-RU" b="1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90%</a:t>
                  </a:r>
                  <a:endParaRPr lang="ru-RU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2" name="Группа 61"/>
              <p:cNvGrpSpPr/>
              <p:nvPr/>
            </p:nvGrpSpPr>
            <p:grpSpPr>
              <a:xfrm>
                <a:off x="371472" y="1306289"/>
                <a:ext cx="3589881" cy="856295"/>
                <a:chOff x="371472" y="1280889"/>
                <a:chExt cx="3589881" cy="856295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1495943" y="1436454"/>
                  <a:ext cx="2465410" cy="5170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14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Молодые образованные харизматичные и креативные</a:t>
                  </a:r>
                  <a:endParaRPr lang="ru-RU" sz="14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0" name="Группа 59"/>
                <p:cNvGrpSpPr/>
                <p:nvPr/>
              </p:nvGrpSpPr>
              <p:grpSpPr>
                <a:xfrm>
                  <a:off x="371472" y="1280889"/>
                  <a:ext cx="1076637" cy="856295"/>
                  <a:chOff x="269872" y="1153889"/>
                  <a:chExt cx="1076637" cy="856295"/>
                </a:xfrm>
                <a:solidFill>
                  <a:schemeClr val="accent2">
                    <a:lumMod val="40000"/>
                    <a:lumOff val="60000"/>
                  </a:schemeClr>
                </a:solidFill>
              </p:grpSpPr>
              <p:sp>
                <p:nvSpPr>
                  <p:cNvPr id="55" name="Стрелка вправо 54"/>
                  <p:cNvSpPr/>
                  <p:nvPr/>
                </p:nvSpPr>
                <p:spPr>
                  <a:xfrm rot="5400000">
                    <a:off x="49688" y="1374073"/>
                    <a:ext cx="856295" cy="415928"/>
                  </a:xfrm>
                  <a:prstGeom prst="rightArrow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n w="12700">
                        <a:solidFill>
                          <a:schemeClr val="tx1"/>
                        </a:solidFill>
                        <a:prstDash val="dash"/>
                      </a:ln>
                    </a:endParaRPr>
                  </a:p>
                </p:txBody>
              </p:sp>
              <p:pic>
                <p:nvPicPr>
                  <p:cNvPr id="59" name="Рисунок 58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08764" y="1157175"/>
                    <a:ext cx="637745" cy="812452"/>
                  </a:xfrm>
                  <a:prstGeom prst="rect">
                    <a:avLst/>
                  </a:prstGeom>
                  <a:grpFill/>
                </p:spPr>
              </p:pic>
            </p:grpSp>
          </p:grpSp>
        </p:grpSp>
      </p:grpSp>
      <p:sp>
        <p:nvSpPr>
          <p:cNvPr id="6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9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3200" y="495255"/>
            <a:ext cx="11760200" cy="587545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lvl="0" indent="-161925">
              <a:lnSpc>
                <a:spcPct val="130000"/>
              </a:lnSpc>
              <a:buFont typeface="+mj-lt"/>
              <a:buAutoNum type="arabicParenR"/>
            </a:pPr>
            <a:r>
              <a:rPr lang="ru-RU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 каких компаниях я собираюсь вести дискуссию?</a:t>
            </a:r>
            <a:br>
              <a:rPr lang="ru-RU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о малых инновационных компаниях с небольшой численностью.</a:t>
            </a:r>
          </a:p>
          <a:p>
            <a:pPr>
              <a:lnSpc>
                <a:spcPct val="130000"/>
              </a:lnSpc>
            </a:pPr>
            <a: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Обычно весь их штат называют «командой». Обычно из этого типа компаний венчурный конвейер США,</a:t>
            </a:r>
            <a:b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 также хорошо отстроенная за многие годы в США </a:t>
            </a:r>
            <a:r>
              <a:rPr lang="ru-RU" sz="1600" i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«инновационная среда»</a:t>
            </a:r>
            <a:r>
              <a:rPr lang="ru-RU" sz="16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получает 3 – 5%</a:t>
            </a:r>
            <a:b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уникальных во всех смыслах компаний. В общем финансировании НИОКР в мире и США на подобные компании приходится 15 - 20%. </a:t>
            </a:r>
            <a:r>
              <a:rPr lang="ru-RU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них входят инвестиции венчурных компаний и фондов, средства бизнес-ангелов и собственные средства основателей.</a:t>
            </a:r>
            <a: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такой путь всегда был «ложной дорогой» </a:t>
            </a:r>
            <a:r>
              <a:rPr lang="ru-RU" sz="1600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нас другой тип экономики, другое место в экономической мир-системе.</a:t>
            </a:r>
            <a:br>
              <a:rPr lang="ru-RU" sz="1600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" u="sng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40000"/>
              </a:lnSpc>
            </a:pP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маркетинг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новинок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ТНК, на долю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ТНК приходится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– 80% финансирования НИОКР, говорить не имеет смысла: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в России ТНК есть только в ТЭК и в банковском секторе, б) об этом написано много и именно это изучают в ВУЗах.</a:t>
            </a:r>
          </a:p>
          <a:p>
            <a:pPr>
              <a:lnSpc>
                <a:spcPct val="130000"/>
              </a:lnSpc>
            </a:pPr>
            <a:r>
              <a:rPr lang="ru-RU" sz="800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00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каком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периоде времени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первых продаж на рынке, до его насыщения данными продуктами,</a:t>
            </a:r>
            <a:b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обычно представляемых в публикациях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-образной кривой, я собираюсь вести дискуссию? </a:t>
            </a: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о начальных, когда инновация не вышла на «прямолинейную» часть кривой роста.</a:t>
            </a:r>
            <a:b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Сразу за этой стадией на рынок входят крупные игроки, часто скупают мелкие инновационные фирмы,</a:t>
            </a:r>
            <a:b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после слияния с «мелочью» они приносят с собой свои взгляды на то, как надо строить продвижения</a:t>
            </a:r>
            <a:b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свои технологии.</a:t>
            </a:r>
          </a:p>
          <a:p>
            <a:pPr indent="180340">
              <a:lnSpc>
                <a:spcPct val="140000"/>
              </a:lnSpc>
            </a:pP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Кроме того, я хочу убедить коллег, что для мелких инновационных компаний </a:t>
            </a:r>
            <a:r>
              <a:rPr lang="ru-RU" sz="14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брендинг</a:t>
            </a: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просто необходим,</a:t>
            </a:r>
            <a:b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так же необходим, как и активный сайт в интернете.</a:t>
            </a:r>
            <a:b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Только и то, и другое должно работать совсем не так, как сие построено в модной ныне «Юнит-экономике».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2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1100" y="6187073"/>
            <a:ext cx="6096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https://spark.ru/startup/my-draft/blog/8807/otsenka-venchurnogo-proekta-na-stadii-poseva-i-mvp</a:t>
            </a:r>
            <a:endParaRPr lang="ru-RU" sz="1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31289" y="0"/>
            <a:ext cx="10163176" cy="6591301"/>
            <a:chOff x="822324" y="0"/>
            <a:chExt cx="10163176" cy="659130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324" y="190501"/>
              <a:ext cx="10163176" cy="6400800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554941" y="0"/>
              <a:ext cx="2519083" cy="5235388"/>
              <a:chOff x="2554941" y="0"/>
              <a:chExt cx="2519083" cy="5235388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5074024" y="0"/>
                <a:ext cx="0" cy="5235388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Двойная стрелка влево/вправо 6"/>
              <p:cNvSpPr/>
              <p:nvPr/>
            </p:nvSpPr>
            <p:spPr>
              <a:xfrm>
                <a:off x="2554941" y="1586754"/>
                <a:ext cx="2447364" cy="484094"/>
              </a:xfrm>
              <a:prstGeom prst="leftRightArrow">
                <a:avLst>
                  <a:gd name="adj1" fmla="val 50000"/>
                  <a:gd name="adj2" fmla="val 105556"/>
                </a:avLst>
              </a:prstGeom>
              <a:noFill/>
              <a:ln w="285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554941" y="1362636"/>
                <a:ext cx="0" cy="2895973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5063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3946" y="291347"/>
            <a:ext cx="9004003" cy="401637"/>
          </a:xfrm>
        </p:spPr>
        <p:txBody>
          <a:bodyPr lIns="0" tIns="0" rIns="0" bIns="0" anchor="ctr" anchorCtr="0">
            <a:norm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период во всем инновационном цикле продукта я предлагаю для рассмотрения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fld id="{808F0EEB-D49D-47E1-999D-9C15B18EBA15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722927" y="974327"/>
            <a:ext cx="10983297" cy="5382023"/>
            <a:chOff x="1173480" y="967859"/>
            <a:chExt cx="10983297" cy="5382023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1173480" y="1816568"/>
              <a:ext cx="9957026" cy="4533314"/>
              <a:chOff x="1173480" y="1816568"/>
              <a:chExt cx="9957026" cy="4533314"/>
            </a:xfrm>
          </p:grpSpPr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3480" y="1816568"/>
                <a:ext cx="9957026" cy="4533314"/>
              </a:xfrm>
              <a:prstGeom prst="rect">
                <a:avLst/>
              </a:prstGeom>
            </p:spPr>
          </p:pic>
          <p:sp>
            <p:nvSpPr>
              <p:cNvPr id="54" name="Выноска 1 (с границей) 53"/>
              <p:cNvSpPr/>
              <p:nvPr/>
            </p:nvSpPr>
            <p:spPr>
              <a:xfrm>
                <a:off x="6842760" y="4622998"/>
                <a:ext cx="1463040" cy="723900"/>
              </a:xfrm>
              <a:prstGeom prst="accentCallout1">
                <a:avLst>
                  <a:gd name="adj1" fmla="val 31382"/>
                  <a:gd name="adj2" fmla="val 106396"/>
                  <a:gd name="adj3" fmla="val 115657"/>
                  <a:gd name="adj4" fmla="val 141896"/>
                </a:avLst>
              </a:prstGeom>
              <a:noFill/>
              <a:ln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 средни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мелки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компании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Стрелка вниз 54"/>
              <p:cNvSpPr/>
              <p:nvPr/>
            </p:nvSpPr>
            <p:spPr>
              <a:xfrm>
                <a:off x="1325880" y="4562766"/>
                <a:ext cx="388620" cy="844363"/>
              </a:xfrm>
              <a:prstGeom prst="downArrow">
                <a:avLst>
                  <a:gd name="adj1" fmla="val 34314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173480" y="4013309"/>
                <a:ext cx="22936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200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маркетинга  можно почерпнуть</a:t>
                </a:r>
                <a:r>
                  <a:rPr lang="ru-RU" sz="1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методы исследований и прогнозирования</a:t>
                </a:r>
                <a:endParaRPr lang="ru-RU" sz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Стрелка вниз 56"/>
              <p:cNvSpPr/>
              <p:nvPr/>
            </p:nvSpPr>
            <p:spPr>
              <a:xfrm>
                <a:off x="4061460" y="3855719"/>
                <a:ext cx="388620" cy="844363"/>
              </a:xfrm>
              <a:prstGeom prst="downArrow">
                <a:avLst>
                  <a:gd name="adj1" fmla="val 34314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66160" y="3319889"/>
                <a:ext cx="273558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Главное отобрать специалистов по проектным продажам и способствовать улучшению их работы</a:t>
                </a:r>
                <a:endPara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Стрелка вниз 58"/>
              <p:cNvSpPr/>
              <p:nvPr/>
            </p:nvSpPr>
            <p:spPr>
              <a:xfrm>
                <a:off x="6248091" y="2644413"/>
                <a:ext cx="388620" cy="844363"/>
              </a:xfrm>
              <a:prstGeom prst="downArrow">
                <a:avLst>
                  <a:gd name="adj1" fmla="val 34314"/>
                  <a:gd name="adj2" fmla="val 50000"/>
                </a:avLst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981391" y="2200916"/>
                <a:ext cx="19586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Использовать все известные методы продвижения</a:t>
                </a:r>
                <a:endParaRPr lang="ru-RU" sz="12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Стрелка вниз 60"/>
              <p:cNvSpPr/>
              <p:nvPr/>
            </p:nvSpPr>
            <p:spPr>
              <a:xfrm>
                <a:off x="1760220" y="4802786"/>
                <a:ext cx="388620" cy="844363"/>
              </a:xfrm>
              <a:prstGeom prst="downArrow">
                <a:avLst>
                  <a:gd name="adj1" fmla="val 34314"/>
                  <a:gd name="adj2" fmla="val 50000"/>
                </a:avLst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194561" y="4739595"/>
                <a:ext cx="17602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Формирование бренда компании в узкой целевой аудитории</a:t>
                </a:r>
                <a:endParaRPr lang="ru-RU" sz="12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352109" y="1343004"/>
              <a:ext cx="0" cy="103129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Нижний колонтитул 4"/>
            <p:cNvSpPr txBox="1">
              <a:spLocks/>
            </p:cNvSpPr>
            <p:nvPr/>
          </p:nvSpPr>
          <p:spPr>
            <a:xfrm>
              <a:off x="11022188" y="5647149"/>
              <a:ext cx="1134589" cy="37373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 - Время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Нижний колонтитул 4"/>
            <p:cNvSpPr txBox="1">
              <a:spLocks/>
            </p:cNvSpPr>
            <p:nvPr/>
          </p:nvSpPr>
          <p:spPr>
            <a:xfrm>
              <a:off x="4352109" y="967859"/>
              <a:ext cx="3622635" cy="30431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- Общее количество пользователей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AutoShape 2" descr="Логистическое уравнени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615820" y="1376636"/>
            <a:ext cx="10128883" cy="4716780"/>
            <a:chOff x="1141097" y="1485900"/>
            <a:chExt cx="10128883" cy="471678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141097" y="1485900"/>
              <a:ext cx="16191" cy="471678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41097" y="6141720"/>
              <a:ext cx="1012888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694496" y="2228752"/>
            <a:ext cx="10277490" cy="3768188"/>
            <a:chOff x="1195252" y="2228752"/>
            <a:chExt cx="10277490" cy="376818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195252" y="5996940"/>
              <a:ext cx="5334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46"/>
            <p:cNvGrpSpPr/>
            <p:nvPr/>
          </p:nvGrpSpPr>
          <p:grpSpPr>
            <a:xfrm>
              <a:off x="1714500" y="2228752"/>
              <a:ext cx="9758242" cy="3714848"/>
              <a:chOff x="1714500" y="2228752"/>
              <a:chExt cx="9758242" cy="3714848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1714500" y="2316744"/>
                <a:ext cx="9758242" cy="3626856"/>
              </a:xfrm>
              <a:custGeom>
                <a:avLst/>
                <a:gdLst>
                  <a:gd name="connsiteX0" fmla="*/ 0 w 9758242"/>
                  <a:gd name="connsiteY0" fmla="*/ 3626856 h 3626856"/>
                  <a:gd name="connsiteX1" fmla="*/ 2720340 w 9758242"/>
                  <a:gd name="connsiteY1" fmla="*/ 7356 h 3626856"/>
                  <a:gd name="connsiteX2" fmla="*/ 3741420 w 9758242"/>
                  <a:gd name="connsiteY2" fmla="*/ 2704836 h 3626856"/>
                  <a:gd name="connsiteX3" fmla="*/ 9227820 w 9758242"/>
                  <a:gd name="connsiteY3" fmla="*/ 3322056 h 3626856"/>
                  <a:gd name="connsiteX4" fmla="*/ 9235440 w 9758242"/>
                  <a:gd name="connsiteY4" fmla="*/ 3306816 h 362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8242" h="3626856">
                    <a:moveTo>
                      <a:pt x="0" y="3626856"/>
                    </a:moveTo>
                    <a:cubicBezTo>
                      <a:pt x="1048385" y="1893941"/>
                      <a:pt x="2096770" y="161026"/>
                      <a:pt x="2720340" y="7356"/>
                    </a:cubicBezTo>
                    <a:cubicBezTo>
                      <a:pt x="3343910" y="-146314"/>
                      <a:pt x="2656840" y="2152386"/>
                      <a:pt x="3741420" y="2704836"/>
                    </a:cubicBezTo>
                    <a:cubicBezTo>
                      <a:pt x="4826000" y="3257286"/>
                      <a:pt x="8312150" y="3221726"/>
                      <a:pt x="9227820" y="3322056"/>
                    </a:cubicBezTo>
                    <a:cubicBezTo>
                      <a:pt x="10143490" y="3422386"/>
                      <a:pt x="9689465" y="3364601"/>
                      <a:pt x="9235440" y="3306816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" name="Нижний колонтитул 4"/>
              <p:cNvSpPr txBox="1">
                <a:spLocks/>
              </p:cNvSpPr>
              <p:nvPr/>
            </p:nvSpPr>
            <p:spPr>
              <a:xfrm>
                <a:off x="5185230" y="5623197"/>
                <a:ext cx="5172633" cy="303893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ru-RU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Количество компаний работающих на этом сегменте рынка</a:t>
                </a:r>
                <a:endPara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Выноска 1 (с границей) 27"/>
              <p:cNvSpPr/>
              <p:nvPr/>
            </p:nvSpPr>
            <p:spPr>
              <a:xfrm>
                <a:off x="1828800" y="2228752"/>
                <a:ext cx="1211580" cy="723900"/>
              </a:xfrm>
              <a:prstGeom prst="accentCallout1">
                <a:avLst>
                  <a:gd name="adj1" fmla="val 31382"/>
                  <a:gd name="adj2" fmla="val 106396"/>
                  <a:gd name="adj3" fmla="val 96710"/>
                  <a:gd name="adj4" fmla="val 152833"/>
                </a:avLst>
              </a:prstGeom>
              <a:noFill/>
              <a:ln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мелкие компании</a:t>
                </a:r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1241420" y="796546"/>
            <a:ext cx="8304237" cy="3233235"/>
            <a:chOff x="1241420" y="796546"/>
            <a:chExt cx="8304237" cy="3233235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/>
            <a:srcRect l="3144" t="10820" r="12315" b="7035"/>
            <a:stretch/>
          </p:blipFill>
          <p:spPr>
            <a:xfrm>
              <a:off x="6951043" y="2919266"/>
              <a:ext cx="2594614" cy="1110515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1420" y="796546"/>
              <a:ext cx="2037687" cy="1105852"/>
            </a:xfrm>
            <a:prstGeom prst="rect">
              <a:avLst/>
            </a:prstGeom>
          </p:spPr>
        </p:pic>
        <p:cxnSp>
          <p:nvCxnSpPr>
            <p:cNvPr id="70" name="Прямая соединительная линия 69"/>
            <p:cNvCxnSpPr>
              <a:stCxn id="67" idx="3"/>
            </p:cNvCxnSpPr>
            <p:nvPr/>
          </p:nvCxnSpPr>
          <p:spPr>
            <a:xfrm>
              <a:off x="3279107" y="1349472"/>
              <a:ext cx="62244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98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1" y="567267"/>
            <a:ext cx="11306174" cy="6138333"/>
          </a:xfrm>
        </p:spPr>
        <p:txBody>
          <a:bodyPr lIns="0" tIns="0" rIns="0" bIns="0" anchor="ctr" anchorCtr="0">
            <a:normAutofit fontScale="92500" lnSpcReduction="10000"/>
          </a:bodyPr>
          <a:lstStyle/>
          <a:p>
            <a:pPr marL="108000" indent="180000" defTabSz="180000">
              <a:lnSpc>
                <a:spcPct val="13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	Инновации – категория, которая большинством понимается неправильно.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Главное – это быстрое изменение в какой-то области орудийной цивилизации. Исходя из этого и надо брать метрику..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80975" defTabSz="180000">
              <a:lnSpc>
                <a:spcPct val="13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	Особенности продаж подлинно инновационных товаров и услуг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момент выхода на рынок новинки, требующей обучится правильному применению (90% инноваций сегодня) результативны лишь личные продажи 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Почему?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Инновация начального периода всегда с недостатками, и покупающий всегда это чувствует, поэтому тревожен.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Первую особенность мы хорошо можем наблюдать на примере устоявшейся традиции вывода на рынок на 30% «сырых» комплексов программного обеспечения. Потом вместе с теми кто купил и начал применять, путем замены версий программы доводятся «до ума».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Покупатель хочет убедиться, что продающий: эксперт в этой области, всегда придет на помощь, если использование не заладится…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различных определения инноваций и их систематизацию можно посмотреть в докторской диссертации Б.Е. Токарева «Методология маркетинговых исследований рыночных ниш инновационных продуктов».</a:t>
            </a:r>
            <a:endParaRPr lang="ru-RU" sz="15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44937" y="1164131"/>
            <a:ext cx="8762645" cy="2171736"/>
            <a:chOff x="944937" y="1164131"/>
            <a:chExt cx="8762645" cy="217173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944937" y="1164131"/>
              <a:ext cx="8762645" cy="2171736"/>
              <a:chOff x="1383086" y="1879564"/>
              <a:chExt cx="8762645" cy="2171736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83086" y="1879564"/>
                <a:ext cx="1360114" cy="2171736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6943" y="2368532"/>
                <a:ext cx="1808788" cy="1193800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6057" y="1879564"/>
                <a:ext cx="5025743" cy="2171736"/>
              </a:xfrm>
              <a:prstGeom prst="rect">
                <a:avLst/>
              </a:prstGeom>
            </p:spPr>
          </p:pic>
        </p:grpSp>
        <p:sp>
          <p:nvSpPr>
            <p:cNvPr id="14" name="Полилиния 13"/>
            <p:cNvSpPr/>
            <p:nvPr/>
          </p:nvSpPr>
          <p:spPr>
            <a:xfrm>
              <a:off x="2587349" y="1432872"/>
              <a:ext cx="4736893" cy="1862761"/>
            </a:xfrm>
            <a:custGeom>
              <a:avLst/>
              <a:gdLst>
                <a:gd name="connsiteX0" fmla="*/ 4732131 w 4732131"/>
                <a:gd name="connsiteY0" fmla="*/ 0 h 1900861"/>
                <a:gd name="connsiteX1" fmla="*/ 4108244 w 4732131"/>
                <a:gd name="connsiteY1" fmla="*/ 90487 h 1900861"/>
                <a:gd name="connsiteX2" fmla="*/ 4108244 w 4732131"/>
                <a:gd name="connsiteY2" fmla="*/ 90487 h 1900861"/>
                <a:gd name="connsiteX3" fmla="*/ 1436481 w 4732131"/>
                <a:gd name="connsiteY3" fmla="*/ 1566862 h 1900861"/>
                <a:gd name="connsiteX4" fmla="*/ 188706 w 4732131"/>
                <a:gd name="connsiteY4" fmla="*/ 1866900 h 1900861"/>
                <a:gd name="connsiteX5" fmla="*/ 26781 w 4732131"/>
                <a:gd name="connsiteY5" fmla="*/ 1881187 h 1900861"/>
                <a:gd name="connsiteX0" fmla="*/ 4732131 w 4732131"/>
                <a:gd name="connsiteY0" fmla="*/ 0 h 1900861"/>
                <a:gd name="connsiteX1" fmla="*/ 4108244 w 4732131"/>
                <a:gd name="connsiteY1" fmla="*/ 90487 h 1900861"/>
                <a:gd name="connsiteX2" fmla="*/ 4108244 w 4732131"/>
                <a:gd name="connsiteY2" fmla="*/ 90487 h 1900861"/>
                <a:gd name="connsiteX3" fmla="*/ 1436481 w 4732131"/>
                <a:gd name="connsiteY3" fmla="*/ 1566862 h 1900861"/>
                <a:gd name="connsiteX4" fmla="*/ 188706 w 4732131"/>
                <a:gd name="connsiteY4" fmla="*/ 1866900 h 1900861"/>
                <a:gd name="connsiteX5" fmla="*/ 26781 w 4732131"/>
                <a:gd name="connsiteY5" fmla="*/ 1881187 h 1900861"/>
                <a:gd name="connsiteX0" fmla="*/ 4732131 w 4732131"/>
                <a:gd name="connsiteY0" fmla="*/ 0 h 1900861"/>
                <a:gd name="connsiteX1" fmla="*/ 4108244 w 4732131"/>
                <a:gd name="connsiteY1" fmla="*/ 90487 h 1900861"/>
                <a:gd name="connsiteX2" fmla="*/ 3679619 w 4732131"/>
                <a:gd name="connsiteY2" fmla="*/ 180974 h 1900861"/>
                <a:gd name="connsiteX3" fmla="*/ 1436481 w 4732131"/>
                <a:gd name="connsiteY3" fmla="*/ 1566862 h 1900861"/>
                <a:gd name="connsiteX4" fmla="*/ 188706 w 4732131"/>
                <a:gd name="connsiteY4" fmla="*/ 1866900 h 1900861"/>
                <a:gd name="connsiteX5" fmla="*/ 26781 w 4732131"/>
                <a:gd name="connsiteY5" fmla="*/ 1881187 h 1900861"/>
                <a:gd name="connsiteX0" fmla="*/ 4736893 w 4736893"/>
                <a:gd name="connsiteY0" fmla="*/ 0 h 1862761"/>
                <a:gd name="connsiteX1" fmla="*/ 4108244 w 4736893"/>
                <a:gd name="connsiteY1" fmla="*/ 52387 h 1862761"/>
                <a:gd name="connsiteX2" fmla="*/ 3679619 w 4736893"/>
                <a:gd name="connsiteY2" fmla="*/ 142874 h 1862761"/>
                <a:gd name="connsiteX3" fmla="*/ 1436481 w 4736893"/>
                <a:gd name="connsiteY3" fmla="*/ 1528762 h 1862761"/>
                <a:gd name="connsiteX4" fmla="*/ 188706 w 4736893"/>
                <a:gd name="connsiteY4" fmla="*/ 1828800 h 1862761"/>
                <a:gd name="connsiteX5" fmla="*/ 26781 w 4736893"/>
                <a:gd name="connsiteY5" fmla="*/ 1843087 h 1862761"/>
                <a:gd name="connsiteX0" fmla="*/ 4736893 w 4736893"/>
                <a:gd name="connsiteY0" fmla="*/ 0 h 1862761"/>
                <a:gd name="connsiteX1" fmla="*/ 4108244 w 4736893"/>
                <a:gd name="connsiteY1" fmla="*/ 52387 h 1862761"/>
                <a:gd name="connsiteX2" fmla="*/ 3679619 w 4736893"/>
                <a:gd name="connsiteY2" fmla="*/ 142874 h 1862761"/>
                <a:gd name="connsiteX3" fmla="*/ 1436481 w 4736893"/>
                <a:gd name="connsiteY3" fmla="*/ 1528762 h 1862761"/>
                <a:gd name="connsiteX4" fmla="*/ 188706 w 4736893"/>
                <a:gd name="connsiteY4" fmla="*/ 1828800 h 1862761"/>
                <a:gd name="connsiteX5" fmla="*/ 26781 w 4736893"/>
                <a:gd name="connsiteY5" fmla="*/ 1843087 h 1862761"/>
                <a:gd name="connsiteX0" fmla="*/ 4736893 w 4736893"/>
                <a:gd name="connsiteY0" fmla="*/ 0 h 1862761"/>
                <a:gd name="connsiteX1" fmla="*/ 4108244 w 4736893"/>
                <a:gd name="connsiteY1" fmla="*/ 52387 h 1862761"/>
                <a:gd name="connsiteX2" fmla="*/ 3689144 w 4736893"/>
                <a:gd name="connsiteY2" fmla="*/ 161924 h 1862761"/>
                <a:gd name="connsiteX3" fmla="*/ 1436481 w 4736893"/>
                <a:gd name="connsiteY3" fmla="*/ 1528762 h 1862761"/>
                <a:gd name="connsiteX4" fmla="*/ 188706 w 4736893"/>
                <a:gd name="connsiteY4" fmla="*/ 1828800 h 1862761"/>
                <a:gd name="connsiteX5" fmla="*/ 26781 w 4736893"/>
                <a:gd name="connsiteY5" fmla="*/ 1843087 h 186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6893" h="1862761">
                  <a:moveTo>
                    <a:pt x="4736893" y="0"/>
                  </a:moveTo>
                  <a:cubicBezTo>
                    <a:pt x="4519406" y="1587"/>
                    <a:pt x="4282869" y="25400"/>
                    <a:pt x="4108244" y="52387"/>
                  </a:cubicBezTo>
                  <a:cubicBezTo>
                    <a:pt x="3933619" y="79374"/>
                    <a:pt x="3832019" y="131762"/>
                    <a:pt x="3689144" y="161924"/>
                  </a:cubicBezTo>
                  <a:cubicBezTo>
                    <a:pt x="3243850" y="407986"/>
                    <a:pt x="2019887" y="1250949"/>
                    <a:pt x="1436481" y="1528762"/>
                  </a:cubicBezTo>
                  <a:cubicBezTo>
                    <a:pt x="853075" y="1806575"/>
                    <a:pt x="423656" y="1776413"/>
                    <a:pt x="188706" y="1828800"/>
                  </a:cubicBezTo>
                  <a:cubicBezTo>
                    <a:pt x="-46244" y="1881187"/>
                    <a:pt x="-9732" y="1862137"/>
                    <a:pt x="26781" y="18430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7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23825"/>
            <a:ext cx="11290300" cy="498475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Инновационная фирма, как актив чем-то схожа с автомобилем: «Вовремя завести, вовремя продать» 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49" y="647700"/>
            <a:ext cx="9512751" cy="592508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37575" y="6356350"/>
            <a:ext cx="264459" cy="365125"/>
          </a:xfrm>
        </p:spPr>
        <p:txBody>
          <a:bodyPr lIns="0" tIns="0" rIns="0" bIns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19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5220</TotalTime>
  <Words>671</Words>
  <Application>Microsoft Office PowerPoint</Application>
  <PresentationFormat>Широкоэкранный</PresentationFormat>
  <Paragraphs>140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Cyr</vt:lpstr>
      <vt:lpstr>Calibri</vt:lpstr>
      <vt:lpstr>Calibri Light</vt:lpstr>
      <vt:lpstr>Times New Roman</vt:lpstr>
      <vt:lpstr>Тема Office</vt:lpstr>
      <vt:lpstr>1. Глобальная и локальная проблемы.</vt:lpstr>
      <vt:lpstr>Хочешь работать в области инноваций. Сначала  научись думать, как американский технологический  предприниматель. Затем уезжай из России.</vt:lpstr>
      <vt:lpstr>Кривая зрелости технологий (Gartner Hype Cycle)</vt:lpstr>
      <vt:lpstr>Обострившееся сегодня до крайности мировая «Война за таланты». Модель 26</vt:lpstr>
      <vt:lpstr>Презентация PowerPoint</vt:lpstr>
      <vt:lpstr>Презентация PowerPoint</vt:lpstr>
      <vt:lpstr>Какой период во всем инновационном цикле продукта я предлагаю для рассмотрения </vt:lpstr>
      <vt:lpstr>Презентация PowerPoint</vt:lpstr>
      <vt:lpstr>Инновационная фирма, как актив чем-то схожа с автомобилем: «Вовремя завести, вовремя продать»  </vt:lpstr>
      <vt:lpstr>Презентация PowerPoint</vt:lpstr>
      <vt:lpstr>Сложности подбора и работа с такого сорта продавцами и причины их быстрого выгорания.</vt:lpstr>
      <vt:lpstr>Презентация PowerPoint</vt:lpstr>
      <vt:lpstr>В США наблюдается две тенденции: рост затрат ТНК на НИОКР и рост затрат на приобретение мелких инновационных фирм. затрачиваемая «на слияние и поглощение» 3,3 – 3,5 раза превышает объемы других инвестиций</vt:lpstr>
      <vt:lpstr>Презентация PowerPoint</vt:lpstr>
      <vt:lpstr>Поступление в торговлю и продажа черно-белых телевизоров в СССР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100</cp:revision>
  <dcterms:created xsi:type="dcterms:W3CDTF">2024-05-21T08:35:02Z</dcterms:created>
  <dcterms:modified xsi:type="dcterms:W3CDTF">2024-05-25T14:13:29Z</dcterms:modified>
</cp:coreProperties>
</file>