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6.jpg" ContentType="image/jpeg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66" r:id="rId2"/>
  </p:sldMasterIdLst>
  <p:notesMasterIdLst>
    <p:notesMasterId r:id="rId65"/>
  </p:notesMasterIdLst>
  <p:handoutMasterIdLst>
    <p:handoutMasterId r:id="rId66"/>
  </p:handoutMasterIdLst>
  <p:sldIdLst>
    <p:sldId id="286" r:id="rId3"/>
    <p:sldId id="1241" r:id="rId4"/>
    <p:sldId id="1154" r:id="rId5"/>
    <p:sldId id="1237" r:id="rId6"/>
    <p:sldId id="1230" r:id="rId7"/>
    <p:sldId id="1156" r:id="rId8"/>
    <p:sldId id="1155" r:id="rId9"/>
    <p:sldId id="1278" r:id="rId10"/>
    <p:sldId id="1163" r:id="rId11"/>
    <p:sldId id="1165" r:id="rId12"/>
    <p:sldId id="1164" r:id="rId13"/>
    <p:sldId id="1279" r:id="rId14"/>
    <p:sldId id="1167" r:id="rId15"/>
    <p:sldId id="1168" r:id="rId16"/>
    <p:sldId id="1159" r:id="rId17"/>
    <p:sldId id="1170" r:id="rId18"/>
    <p:sldId id="1149" r:id="rId19"/>
    <p:sldId id="899" r:id="rId20"/>
    <p:sldId id="1022" r:id="rId21"/>
    <p:sldId id="1023" r:id="rId22"/>
    <p:sldId id="1173" r:id="rId23"/>
    <p:sldId id="1174" r:id="rId24"/>
    <p:sldId id="456" r:id="rId25"/>
    <p:sldId id="1175" r:id="rId26"/>
    <p:sldId id="1177" r:id="rId27"/>
    <p:sldId id="1178" r:id="rId28"/>
    <p:sldId id="1179" r:id="rId29"/>
    <p:sldId id="1183" r:id="rId30"/>
    <p:sldId id="1186" r:id="rId31"/>
    <p:sldId id="1184" r:id="rId32"/>
    <p:sldId id="1026" r:id="rId33"/>
    <p:sldId id="1265" r:id="rId34"/>
    <p:sldId id="1262" r:id="rId35"/>
    <p:sldId id="1191" r:id="rId36"/>
    <p:sldId id="1193" r:id="rId37"/>
    <p:sldId id="1190" r:id="rId38"/>
    <p:sldId id="433" r:id="rId39"/>
    <p:sldId id="1217" r:id="rId40"/>
    <p:sldId id="1188" r:id="rId41"/>
    <p:sldId id="1277" r:id="rId42"/>
    <p:sldId id="1250" r:id="rId43"/>
    <p:sldId id="1268" r:id="rId44"/>
    <p:sldId id="1269" r:id="rId45"/>
    <p:sldId id="1270" r:id="rId46"/>
    <p:sldId id="1271" r:id="rId47"/>
    <p:sldId id="1272" r:id="rId48"/>
    <p:sldId id="1273" r:id="rId49"/>
    <p:sldId id="1274" r:id="rId50"/>
    <p:sldId id="1275" r:id="rId51"/>
    <p:sldId id="1212" r:id="rId52"/>
    <p:sldId id="1264" r:id="rId53"/>
    <p:sldId id="1192" r:id="rId54"/>
    <p:sldId id="1213" r:id="rId55"/>
    <p:sldId id="1214" r:id="rId56"/>
    <p:sldId id="1263" r:id="rId57"/>
    <p:sldId id="1218" r:id="rId58"/>
    <p:sldId id="1219" r:id="rId59"/>
    <p:sldId id="1223" r:id="rId60"/>
    <p:sldId id="1222" r:id="rId61"/>
    <p:sldId id="1266" r:id="rId62"/>
    <p:sldId id="1276" r:id="rId63"/>
    <p:sldId id="1202" r:id="rId64"/>
  </p:sldIdLst>
  <p:sldSz cx="13442950" cy="7561263"/>
  <p:notesSz cx="7010400" cy="92964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90" userDrawn="1">
          <p15:clr>
            <a:srgbClr val="A4A3A4"/>
          </p15:clr>
        </p15:guide>
        <p15:guide id="2" pos="8226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orient="horz" pos="295" userDrawn="1">
          <p15:clr>
            <a:srgbClr val="A4A3A4"/>
          </p15:clr>
        </p15:guide>
        <p15:guide id="5" pos="50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295"/>
    <a:srgbClr val="0D194D"/>
    <a:srgbClr val="EF0000"/>
    <a:srgbClr val="2C3765"/>
    <a:srgbClr val="B4BBCA"/>
    <a:srgbClr val="FF99FF"/>
    <a:srgbClr val="D63636"/>
    <a:srgbClr val="E55427"/>
    <a:srgbClr val="6FAC46"/>
    <a:srgbClr val="071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5" autoAdjust="0"/>
    <p:restoredTop sz="95930" autoAdjust="0"/>
  </p:normalViewPr>
  <p:slideViewPr>
    <p:cSldViewPr>
      <p:cViewPr varScale="1">
        <p:scale>
          <a:sx n="61" d="100"/>
          <a:sy n="61" d="100"/>
        </p:scale>
        <p:origin x="-816" y="-78"/>
      </p:cViewPr>
      <p:guideLst>
        <p:guide orient="horz" pos="2790"/>
        <p:guide orient="horz" pos="295"/>
        <p:guide pos="8226"/>
        <p:guide pos="288"/>
        <p:guide pos="50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notesViewPr>
    <p:cSldViewPr>
      <p:cViewPr varScale="1">
        <p:scale>
          <a:sx n="86" d="100"/>
          <a:sy n="86" d="100"/>
        </p:scale>
        <p:origin x="38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4.xml"/><Relationship Id="rId4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5.xml"/><Relationship Id="rId4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Динамика запросов Яндекс </a:t>
            </a:r>
            <a:r>
              <a:rPr lang="en-US"/>
              <a:t>wordstat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Рынок!$G$10</c:f>
              <c:strCache>
                <c:ptCount val="1"/>
                <c:pt idx="0">
                  <c:v>Купить ДМС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Рынок!$G$11:$G$34</c:f>
              <c:numCache>
                <c:formatCode>General</c:formatCode>
                <c:ptCount val="24"/>
                <c:pt idx="0">
                  <c:v>7805</c:v>
                </c:pt>
                <c:pt idx="1">
                  <c:v>7762</c:v>
                </c:pt>
                <c:pt idx="2">
                  <c:v>7765</c:v>
                </c:pt>
                <c:pt idx="3">
                  <c:v>6606</c:v>
                </c:pt>
                <c:pt idx="4">
                  <c:v>5713</c:v>
                </c:pt>
                <c:pt idx="5">
                  <c:v>5441</c:v>
                </c:pt>
                <c:pt idx="6">
                  <c:v>6232</c:v>
                </c:pt>
                <c:pt idx="7">
                  <c:v>6287</c:v>
                </c:pt>
                <c:pt idx="8">
                  <c:v>6775</c:v>
                </c:pt>
                <c:pt idx="9">
                  <c:v>8116</c:v>
                </c:pt>
                <c:pt idx="10">
                  <c:v>7939</c:v>
                </c:pt>
                <c:pt idx="11">
                  <c:v>7385</c:v>
                </c:pt>
                <c:pt idx="12">
                  <c:v>9876</c:v>
                </c:pt>
                <c:pt idx="13">
                  <c:v>9422</c:v>
                </c:pt>
                <c:pt idx="14">
                  <c:v>8435</c:v>
                </c:pt>
                <c:pt idx="15">
                  <c:v>7117</c:v>
                </c:pt>
                <c:pt idx="16">
                  <c:v>8202</c:v>
                </c:pt>
                <c:pt idx="17">
                  <c:v>7267</c:v>
                </c:pt>
                <c:pt idx="18">
                  <c:v>7096</c:v>
                </c:pt>
                <c:pt idx="19">
                  <c:v>7509</c:v>
                </c:pt>
                <c:pt idx="20">
                  <c:v>7918</c:v>
                </c:pt>
                <c:pt idx="21">
                  <c:v>9284</c:v>
                </c:pt>
                <c:pt idx="22">
                  <c:v>9627</c:v>
                </c:pt>
                <c:pt idx="23">
                  <c:v>8866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8F-4547-9BD8-BF2D71ACFBE5}"/>
            </c:ext>
          </c:extLst>
        </c:ser>
        <c:ser>
          <c:idx val="1"/>
          <c:order val="1"/>
          <c:tx>
            <c:strRef>
              <c:f>Рынок!$H$10</c:f>
              <c:strCache>
                <c:ptCount val="1"/>
                <c:pt idx="0">
                  <c:v>Тренировки Онлайн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Рынок!$H$11:$H$34</c:f>
              <c:numCache>
                <c:formatCode>General</c:formatCode>
                <c:ptCount val="24"/>
                <c:pt idx="0">
                  <c:v>23546</c:v>
                </c:pt>
                <c:pt idx="1">
                  <c:v>24006</c:v>
                </c:pt>
                <c:pt idx="2">
                  <c:v>24418</c:v>
                </c:pt>
                <c:pt idx="3">
                  <c:v>20542</c:v>
                </c:pt>
                <c:pt idx="4">
                  <c:v>18561</c:v>
                </c:pt>
                <c:pt idx="5">
                  <c:v>17378</c:v>
                </c:pt>
                <c:pt idx="6">
                  <c:v>17451</c:v>
                </c:pt>
                <c:pt idx="7">
                  <c:v>16409</c:v>
                </c:pt>
                <c:pt idx="8">
                  <c:v>17440</c:v>
                </c:pt>
                <c:pt idx="9">
                  <c:v>19607</c:v>
                </c:pt>
                <c:pt idx="10">
                  <c:v>20051</c:v>
                </c:pt>
                <c:pt idx="11">
                  <c:v>18059</c:v>
                </c:pt>
                <c:pt idx="12">
                  <c:v>21700</c:v>
                </c:pt>
                <c:pt idx="13">
                  <c:v>22346</c:v>
                </c:pt>
                <c:pt idx="14">
                  <c:v>49715</c:v>
                </c:pt>
                <c:pt idx="15">
                  <c:v>118597</c:v>
                </c:pt>
                <c:pt idx="16">
                  <c:v>60811</c:v>
                </c:pt>
                <c:pt idx="17">
                  <c:v>36265</c:v>
                </c:pt>
                <c:pt idx="18">
                  <c:v>26152</c:v>
                </c:pt>
                <c:pt idx="19">
                  <c:v>23371</c:v>
                </c:pt>
                <c:pt idx="20">
                  <c:v>23341</c:v>
                </c:pt>
                <c:pt idx="21">
                  <c:v>29640</c:v>
                </c:pt>
                <c:pt idx="22">
                  <c:v>31252</c:v>
                </c:pt>
                <c:pt idx="23">
                  <c:v>26099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8F-4547-9BD8-BF2D71ACFBE5}"/>
            </c:ext>
          </c:extLst>
        </c:ser>
        <c:ser>
          <c:idx val="2"/>
          <c:order val="2"/>
          <c:tx>
            <c:strRef>
              <c:f>Рынок!$I$10</c:f>
              <c:strCache>
                <c:ptCount val="1"/>
                <c:pt idx="0">
                  <c:v>Климатическая техника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Рынок!$I$11:$I$34</c:f>
              <c:numCache>
                <c:formatCode>General</c:formatCode>
                <c:ptCount val="24"/>
                <c:pt idx="0">
                  <c:v>2959</c:v>
                </c:pt>
                <c:pt idx="1">
                  <c:v>3361</c:v>
                </c:pt>
                <c:pt idx="2">
                  <c:v>3347</c:v>
                </c:pt>
                <c:pt idx="3">
                  <c:v>3498</c:v>
                </c:pt>
                <c:pt idx="4">
                  <c:v>3406</c:v>
                </c:pt>
                <c:pt idx="5">
                  <c:v>4724</c:v>
                </c:pt>
                <c:pt idx="6">
                  <c:v>3238</c:v>
                </c:pt>
                <c:pt idx="7">
                  <c:v>2969</c:v>
                </c:pt>
                <c:pt idx="8">
                  <c:v>3082</c:v>
                </c:pt>
                <c:pt idx="9">
                  <c:v>3195</c:v>
                </c:pt>
                <c:pt idx="10">
                  <c:v>3394</c:v>
                </c:pt>
                <c:pt idx="11">
                  <c:v>3065</c:v>
                </c:pt>
                <c:pt idx="12">
                  <c:v>3025</c:v>
                </c:pt>
                <c:pt idx="13">
                  <c:v>3124</c:v>
                </c:pt>
                <c:pt idx="14">
                  <c:v>4099</c:v>
                </c:pt>
                <c:pt idx="15">
                  <c:v>4448</c:v>
                </c:pt>
                <c:pt idx="16">
                  <c:v>5043</c:v>
                </c:pt>
                <c:pt idx="17">
                  <c:v>5583</c:v>
                </c:pt>
                <c:pt idx="18">
                  <c:v>5659</c:v>
                </c:pt>
                <c:pt idx="19">
                  <c:v>3025</c:v>
                </c:pt>
                <c:pt idx="20">
                  <c:v>3617</c:v>
                </c:pt>
                <c:pt idx="21">
                  <c:v>3765</c:v>
                </c:pt>
                <c:pt idx="22">
                  <c:v>4502</c:v>
                </c:pt>
                <c:pt idx="23">
                  <c:v>4396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58F-4547-9BD8-BF2D71ACFBE5}"/>
            </c:ext>
          </c:extLst>
        </c:ser>
        <c:ser>
          <c:idx val="3"/>
          <c:order val="3"/>
          <c:tx>
            <c:strRef>
              <c:f>Рынок!$J$10</c:f>
              <c:strCache>
                <c:ptCount val="1"/>
                <c:pt idx="0">
                  <c:v>Фильтры для воды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Рынок!$J$11:$J$34</c:f>
              <c:numCache>
                <c:formatCode>General</c:formatCode>
                <c:ptCount val="24"/>
                <c:pt idx="0">
                  <c:v>366360</c:v>
                </c:pt>
                <c:pt idx="1">
                  <c:v>381067</c:v>
                </c:pt>
                <c:pt idx="2">
                  <c:v>392817</c:v>
                </c:pt>
                <c:pt idx="3">
                  <c:v>365352</c:v>
                </c:pt>
                <c:pt idx="4">
                  <c:v>338635</c:v>
                </c:pt>
                <c:pt idx="5">
                  <c:v>327089</c:v>
                </c:pt>
                <c:pt idx="6">
                  <c:v>313429</c:v>
                </c:pt>
                <c:pt idx="7">
                  <c:v>293267</c:v>
                </c:pt>
                <c:pt idx="8">
                  <c:v>302917</c:v>
                </c:pt>
                <c:pt idx="9">
                  <c:v>371590</c:v>
                </c:pt>
                <c:pt idx="10">
                  <c:v>357537</c:v>
                </c:pt>
                <c:pt idx="11">
                  <c:v>365671</c:v>
                </c:pt>
                <c:pt idx="12">
                  <c:v>414282</c:v>
                </c:pt>
                <c:pt idx="13">
                  <c:v>437841</c:v>
                </c:pt>
                <c:pt idx="14">
                  <c:v>428912</c:v>
                </c:pt>
                <c:pt idx="15">
                  <c:v>448272</c:v>
                </c:pt>
                <c:pt idx="16">
                  <c:v>494244</c:v>
                </c:pt>
                <c:pt idx="17">
                  <c:v>458886</c:v>
                </c:pt>
                <c:pt idx="18">
                  <c:v>428386</c:v>
                </c:pt>
                <c:pt idx="19">
                  <c:v>387969</c:v>
                </c:pt>
                <c:pt idx="20">
                  <c:v>383441</c:v>
                </c:pt>
                <c:pt idx="21">
                  <c:v>455008</c:v>
                </c:pt>
                <c:pt idx="22">
                  <c:v>500723</c:v>
                </c:pt>
                <c:pt idx="23">
                  <c:v>485414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58F-4547-9BD8-BF2D71ACFBE5}"/>
            </c:ext>
          </c:extLst>
        </c:ser>
        <c:ser>
          <c:idx val="4"/>
          <c:order val="4"/>
          <c:tx>
            <c:strRef>
              <c:f>Рынок!$K$10</c:f>
              <c:strCache>
                <c:ptCount val="1"/>
                <c:pt idx="0">
                  <c:v>Чистота дома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Рынок!$K$11:$K$34</c:f>
              <c:numCache>
                <c:formatCode>General</c:formatCode>
                <c:ptCount val="24"/>
                <c:pt idx="0">
                  <c:v>5388</c:v>
                </c:pt>
                <c:pt idx="1">
                  <c:v>5254</c:v>
                </c:pt>
                <c:pt idx="2">
                  <c:v>5535</c:v>
                </c:pt>
                <c:pt idx="3">
                  <c:v>5584</c:v>
                </c:pt>
                <c:pt idx="4">
                  <c:v>5081</c:v>
                </c:pt>
                <c:pt idx="5">
                  <c:v>4190</c:v>
                </c:pt>
                <c:pt idx="6">
                  <c:v>4267</c:v>
                </c:pt>
                <c:pt idx="7">
                  <c:v>4156</c:v>
                </c:pt>
                <c:pt idx="8">
                  <c:v>5031</c:v>
                </c:pt>
                <c:pt idx="9">
                  <c:v>5603</c:v>
                </c:pt>
                <c:pt idx="10">
                  <c:v>5522</c:v>
                </c:pt>
                <c:pt idx="11">
                  <c:v>5467</c:v>
                </c:pt>
                <c:pt idx="12">
                  <c:v>5905</c:v>
                </c:pt>
                <c:pt idx="13">
                  <c:v>5735</c:v>
                </c:pt>
                <c:pt idx="14">
                  <c:v>6176</c:v>
                </c:pt>
                <c:pt idx="15">
                  <c:v>11166</c:v>
                </c:pt>
                <c:pt idx="16">
                  <c:v>8408</c:v>
                </c:pt>
                <c:pt idx="17">
                  <c:v>5040</c:v>
                </c:pt>
                <c:pt idx="18">
                  <c:v>4769</c:v>
                </c:pt>
                <c:pt idx="19">
                  <c:v>5012</c:v>
                </c:pt>
                <c:pt idx="20">
                  <c:v>6029</c:v>
                </c:pt>
                <c:pt idx="21">
                  <c:v>7621</c:v>
                </c:pt>
                <c:pt idx="22">
                  <c:v>8917</c:v>
                </c:pt>
                <c:pt idx="23">
                  <c:v>7361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58F-4547-9BD8-BF2D71ACFBE5}"/>
            </c:ext>
          </c:extLst>
        </c:ser>
        <c:ser>
          <c:idx val="5"/>
          <c:order val="5"/>
          <c:tx>
            <c:strRef>
              <c:f>Рынок!$L$10</c:f>
              <c:strCache>
                <c:ptCount val="1"/>
                <c:pt idx="0">
                  <c:v>Здоровье ребенка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Рынок!$L$11:$L$34</c:f>
              <c:numCache>
                <c:formatCode>General</c:formatCode>
                <c:ptCount val="24"/>
                <c:pt idx="0">
                  <c:v>181403</c:v>
                </c:pt>
                <c:pt idx="1">
                  <c:v>180228</c:v>
                </c:pt>
                <c:pt idx="2">
                  <c:v>193903</c:v>
                </c:pt>
                <c:pt idx="3">
                  <c:v>205424</c:v>
                </c:pt>
                <c:pt idx="4">
                  <c:v>170479</c:v>
                </c:pt>
                <c:pt idx="5">
                  <c:v>150255</c:v>
                </c:pt>
                <c:pt idx="6">
                  <c:v>109007</c:v>
                </c:pt>
                <c:pt idx="7">
                  <c:v>116630</c:v>
                </c:pt>
                <c:pt idx="8">
                  <c:v>174907</c:v>
                </c:pt>
                <c:pt idx="9">
                  <c:v>208581</c:v>
                </c:pt>
                <c:pt idx="10">
                  <c:v>222373</c:v>
                </c:pt>
                <c:pt idx="11">
                  <c:v>204311</c:v>
                </c:pt>
                <c:pt idx="12">
                  <c:v>198581</c:v>
                </c:pt>
                <c:pt idx="13">
                  <c:v>194406</c:v>
                </c:pt>
                <c:pt idx="14">
                  <c:v>216592</c:v>
                </c:pt>
                <c:pt idx="15">
                  <c:v>270437</c:v>
                </c:pt>
                <c:pt idx="16">
                  <c:v>252875</c:v>
                </c:pt>
                <c:pt idx="17">
                  <c:v>210874</c:v>
                </c:pt>
                <c:pt idx="18">
                  <c:v>135685</c:v>
                </c:pt>
                <c:pt idx="19">
                  <c:v>161921</c:v>
                </c:pt>
                <c:pt idx="20">
                  <c:v>239126</c:v>
                </c:pt>
                <c:pt idx="21">
                  <c:v>276573</c:v>
                </c:pt>
                <c:pt idx="22">
                  <c:v>289795</c:v>
                </c:pt>
                <c:pt idx="23">
                  <c:v>277508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58F-4547-9BD8-BF2D71ACFBE5}"/>
            </c:ext>
          </c:extLst>
        </c:ser>
        <c:ser>
          <c:idx val="6"/>
          <c:order val="6"/>
          <c:tx>
            <c:strRef>
              <c:f>Рынок!$M$10</c:f>
              <c:strCache>
                <c:ptCount val="1"/>
                <c:pt idx="0">
                  <c:v>Правильное питание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Рынок!$M$11:$M$34</c:f>
              <c:numCache>
                <c:formatCode>General</c:formatCode>
                <c:ptCount val="24"/>
                <c:pt idx="0">
                  <c:v>401343</c:v>
                </c:pt>
                <c:pt idx="1">
                  <c:v>398029</c:v>
                </c:pt>
                <c:pt idx="2">
                  <c:v>411856</c:v>
                </c:pt>
                <c:pt idx="3">
                  <c:v>355711</c:v>
                </c:pt>
                <c:pt idx="4">
                  <c:v>286677</c:v>
                </c:pt>
                <c:pt idx="5">
                  <c:v>233431</c:v>
                </c:pt>
                <c:pt idx="6">
                  <c:v>224165</c:v>
                </c:pt>
                <c:pt idx="7">
                  <c:v>221416</c:v>
                </c:pt>
                <c:pt idx="8">
                  <c:v>247331</c:v>
                </c:pt>
                <c:pt idx="9">
                  <c:v>308410</c:v>
                </c:pt>
                <c:pt idx="10">
                  <c:v>306660</c:v>
                </c:pt>
                <c:pt idx="11">
                  <c:v>245176</c:v>
                </c:pt>
                <c:pt idx="12">
                  <c:v>402071</c:v>
                </c:pt>
                <c:pt idx="13">
                  <c:v>366345</c:v>
                </c:pt>
                <c:pt idx="14">
                  <c:v>336241</c:v>
                </c:pt>
                <c:pt idx="15">
                  <c:v>420148</c:v>
                </c:pt>
                <c:pt idx="16">
                  <c:v>421789</c:v>
                </c:pt>
                <c:pt idx="17">
                  <c:v>290190</c:v>
                </c:pt>
                <c:pt idx="18">
                  <c:v>234152</c:v>
                </c:pt>
                <c:pt idx="19">
                  <c:v>227453</c:v>
                </c:pt>
                <c:pt idx="20">
                  <c:v>260141</c:v>
                </c:pt>
                <c:pt idx="21">
                  <c:v>324031</c:v>
                </c:pt>
                <c:pt idx="22">
                  <c:v>380059</c:v>
                </c:pt>
                <c:pt idx="23">
                  <c:v>301469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58F-4547-9BD8-BF2D71ACFBE5}"/>
            </c:ext>
          </c:extLst>
        </c:ser>
        <c:ser>
          <c:idx val="7"/>
          <c:order val="7"/>
          <c:tx>
            <c:strRef>
              <c:f>Рынок!$N$10</c:f>
              <c:strCache>
                <c:ptCount val="1"/>
                <c:pt idx="0">
                  <c:v>Здоровый образ жизни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Рынок!$N$11:$N$34</c:f>
              <c:numCache>
                <c:formatCode>General</c:formatCode>
                <c:ptCount val="24"/>
                <c:pt idx="0">
                  <c:v>235224</c:v>
                </c:pt>
                <c:pt idx="1">
                  <c:v>214846</c:v>
                </c:pt>
                <c:pt idx="2">
                  <c:v>278958</c:v>
                </c:pt>
                <c:pt idx="3">
                  <c:v>351449</c:v>
                </c:pt>
                <c:pt idx="4">
                  <c:v>224527</c:v>
                </c:pt>
                <c:pt idx="5">
                  <c:v>139544</c:v>
                </c:pt>
                <c:pt idx="6">
                  <c:v>68685</c:v>
                </c:pt>
                <c:pt idx="7">
                  <c:v>63066</c:v>
                </c:pt>
                <c:pt idx="8">
                  <c:v>182257</c:v>
                </c:pt>
                <c:pt idx="9">
                  <c:v>259518</c:v>
                </c:pt>
                <c:pt idx="10">
                  <c:v>301994</c:v>
                </c:pt>
                <c:pt idx="11">
                  <c:v>258961</c:v>
                </c:pt>
                <c:pt idx="12">
                  <c:v>251285</c:v>
                </c:pt>
                <c:pt idx="13">
                  <c:v>231781</c:v>
                </c:pt>
                <c:pt idx="14">
                  <c:v>295947</c:v>
                </c:pt>
                <c:pt idx="15">
                  <c:v>908149</c:v>
                </c:pt>
                <c:pt idx="16">
                  <c:v>527247</c:v>
                </c:pt>
                <c:pt idx="17">
                  <c:v>245475</c:v>
                </c:pt>
                <c:pt idx="18">
                  <c:v>83466</c:v>
                </c:pt>
                <c:pt idx="19">
                  <c:v>88819</c:v>
                </c:pt>
                <c:pt idx="20">
                  <c:v>284589</c:v>
                </c:pt>
                <c:pt idx="21">
                  <c:v>376280</c:v>
                </c:pt>
                <c:pt idx="22">
                  <c:v>478157</c:v>
                </c:pt>
                <c:pt idx="23">
                  <c:v>426910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E58F-4547-9BD8-BF2D71ACFBE5}"/>
            </c:ext>
          </c:extLst>
        </c:ser>
        <c:ser>
          <c:idx val="8"/>
          <c:order val="8"/>
          <c:tx>
            <c:strRef>
              <c:f>Рынок!$O$10</c:f>
              <c:strCache>
                <c:ptCount val="1"/>
                <c:pt idx="0">
                  <c:v>Заняться спортом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Рынок!$O$11:$O$34</c:f>
              <c:numCache>
                <c:formatCode>General</c:formatCode>
                <c:ptCount val="24"/>
                <c:pt idx="0">
                  <c:v>169800</c:v>
                </c:pt>
                <c:pt idx="1">
                  <c:v>174665</c:v>
                </c:pt>
                <c:pt idx="2">
                  <c:v>175844</c:v>
                </c:pt>
                <c:pt idx="3">
                  <c:v>159751</c:v>
                </c:pt>
                <c:pt idx="4">
                  <c:v>136600</c:v>
                </c:pt>
                <c:pt idx="5">
                  <c:v>114793</c:v>
                </c:pt>
                <c:pt idx="6">
                  <c:v>111458</c:v>
                </c:pt>
                <c:pt idx="7">
                  <c:v>113510</c:v>
                </c:pt>
                <c:pt idx="8">
                  <c:v>133870</c:v>
                </c:pt>
                <c:pt idx="9">
                  <c:v>158365</c:v>
                </c:pt>
                <c:pt idx="10">
                  <c:v>157626</c:v>
                </c:pt>
                <c:pt idx="11">
                  <c:v>151885</c:v>
                </c:pt>
                <c:pt idx="12">
                  <c:v>189531</c:v>
                </c:pt>
                <c:pt idx="13">
                  <c:v>198475</c:v>
                </c:pt>
                <c:pt idx="14">
                  <c:v>191459</c:v>
                </c:pt>
                <c:pt idx="15">
                  <c:v>329037</c:v>
                </c:pt>
                <c:pt idx="16">
                  <c:v>293760</c:v>
                </c:pt>
                <c:pt idx="17">
                  <c:v>178526</c:v>
                </c:pt>
                <c:pt idx="18">
                  <c:v>160623</c:v>
                </c:pt>
                <c:pt idx="19">
                  <c:v>138692</c:v>
                </c:pt>
                <c:pt idx="20">
                  <c:v>174716</c:v>
                </c:pt>
                <c:pt idx="21">
                  <c:v>218254</c:v>
                </c:pt>
                <c:pt idx="22">
                  <c:v>247144</c:v>
                </c:pt>
                <c:pt idx="23">
                  <c:v>215309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E58F-4547-9BD8-BF2D71ACFBE5}"/>
            </c:ext>
          </c:extLst>
        </c:ser>
        <c:ser>
          <c:idx val="9"/>
          <c:order val="9"/>
          <c:tx>
            <c:strRef>
              <c:f>Рынок!$P$10</c:f>
              <c:strCache>
                <c:ptCount val="1"/>
                <c:pt idx="0">
                  <c:v>Очистка воды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Рынок!$F$11:$F$34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Рынок!$P$11:$P$34</c:f>
              <c:numCache>
                <c:formatCode>General</c:formatCode>
                <c:ptCount val="24"/>
                <c:pt idx="0">
                  <c:v>178725</c:v>
                </c:pt>
                <c:pt idx="1">
                  <c:v>185320</c:v>
                </c:pt>
                <c:pt idx="2">
                  <c:v>199657</c:v>
                </c:pt>
                <c:pt idx="3">
                  <c:v>201548</c:v>
                </c:pt>
                <c:pt idx="4">
                  <c:v>195770</c:v>
                </c:pt>
                <c:pt idx="5">
                  <c:v>197229</c:v>
                </c:pt>
                <c:pt idx="6">
                  <c:v>156520</c:v>
                </c:pt>
                <c:pt idx="7">
                  <c:v>136703</c:v>
                </c:pt>
                <c:pt idx="8">
                  <c:v>148556</c:v>
                </c:pt>
                <c:pt idx="9">
                  <c:v>234002</c:v>
                </c:pt>
                <c:pt idx="10">
                  <c:v>190706</c:v>
                </c:pt>
                <c:pt idx="11">
                  <c:v>209441</c:v>
                </c:pt>
                <c:pt idx="12">
                  <c:v>207210</c:v>
                </c:pt>
                <c:pt idx="13">
                  <c:v>217797</c:v>
                </c:pt>
                <c:pt idx="14">
                  <c:v>218578</c:v>
                </c:pt>
                <c:pt idx="15">
                  <c:v>268816</c:v>
                </c:pt>
                <c:pt idx="16">
                  <c:v>293608</c:v>
                </c:pt>
                <c:pt idx="17">
                  <c:v>275075</c:v>
                </c:pt>
                <c:pt idx="18">
                  <c:v>211167</c:v>
                </c:pt>
                <c:pt idx="19">
                  <c:v>172046</c:v>
                </c:pt>
                <c:pt idx="20">
                  <c:v>187123</c:v>
                </c:pt>
                <c:pt idx="21">
                  <c:v>237677</c:v>
                </c:pt>
                <c:pt idx="22">
                  <c:v>288794</c:v>
                </c:pt>
                <c:pt idx="23">
                  <c:v>274562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E58F-4547-9BD8-BF2D71ACF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784576"/>
        <c:axId val="81265024"/>
      </c:lineChart>
      <c:dateAx>
        <c:axId val="577845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1265024"/>
        <c:crosses val="autoZero"/>
        <c:auto val="1"/>
        <c:lblOffset val="100"/>
        <c:baseTimeUnit val="months"/>
      </c:dateAx>
      <c:valAx>
        <c:axId val="8126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778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092888665042483"/>
          <c:y val="0.29044887223495264"/>
          <c:w val="0.19141379771904446"/>
          <c:h val="0.5637068535747200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4121052417312122E-2"/>
          <c:y val="9.5993680401600279E-2"/>
          <c:w val="0.702295794295829"/>
          <c:h val="0.839147669648090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Очистители!$C$119</c:f>
              <c:strCache>
                <c:ptCount val="1"/>
                <c:pt idx="0">
                  <c:v>Ввезено в РФ, шт.:</c:v>
                </c:pt>
              </c:strCache>
            </c:strRef>
          </c:tx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02-4277-AB9C-E1CC5FEBBC2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02-4277-AB9C-E1CC5FEBBC2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02-4277-AB9C-E1CC5FEBBC27}"/>
              </c:ext>
            </c:extLst>
          </c:dPt>
          <c:trendline>
            <c:trendlineType val="poly"/>
            <c:order val="2"/>
            <c:dispRSqr val="0"/>
            <c:dispEq val="0"/>
          </c:trendline>
          <c:cat>
            <c:numRef>
              <c:f>Очистители!$D$118:$R$118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Очистители!$D$119:$R$119</c:f>
              <c:numCache>
                <c:formatCode>#,##0</c:formatCode>
                <c:ptCount val="15"/>
                <c:pt idx="0">
                  <c:v>269000</c:v>
                </c:pt>
                <c:pt idx="1">
                  <c:v>97500</c:v>
                </c:pt>
                <c:pt idx="2">
                  <c:v>166000</c:v>
                </c:pt>
                <c:pt idx="3">
                  <c:v>121000</c:v>
                </c:pt>
                <c:pt idx="4">
                  <c:v>110000</c:v>
                </c:pt>
                <c:pt idx="5">
                  <c:v>118000</c:v>
                </c:pt>
                <c:pt idx="6">
                  <c:v>56000</c:v>
                </c:pt>
                <c:pt idx="7">
                  <c:v>46000</c:v>
                </c:pt>
                <c:pt idx="8">
                  <c:v>30300</c:v>
                </c:pt>
                <c:pt idx="9">
                  <c:v>24300</c:v>
                </c:pt>
                <c:pt idx="10">
                  <c:v>45000</c:v>
                </c:pt>
                <c:pt idx="11">
                  <c:v>70000</c:v>
                </c:pt>
                <c:pt idx="12">
                  <c:v>140000</c:v>
                </c:pt>
                <c:pt idx="13">
                  <c:v>160000</c:v>
                </c:pt>
                <c:pt idx="14">
                  <c:v>180000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A02-4277-AB9C-E1CC5FEBB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939072"/>
        <c:axId val="57940608"/>
      </c:barChart>
      <c:catAx>
        <c:axId val="57939072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crossAx val="57940608"/>
        <c:crosses val="autoZero"/>
        <c:auto val="1"/>
        <c:lblAlgn val="ctr"/>
        <c:lblOffset val="100"/>
        <c:noMultiLvlLbl val="0"/>
      </c:catAx>
      <c:valAx>
        <c:axId val="57940608"/>
        <c:scaling>
          <c:orientation val="minMax"/>
        </c:scaling>
        <c:delete val="0"/>
        <c:axPos val="l"/>
        <c:majorGridlines/>
        <c:minorGridlines/>
        <c:numFmt formatCode="#,##0" sourceLinked="1"/>
        <c:majorTickMark val="out"/>
        <c:minorTickMark val="none"/>
        <c:tickLblPos val="nextTo"/>
        <c:crossAx val="5793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752096002152407"/>
          <c:y val="0.21184666492334214"/>
          <c:w val="5.4229468620899508E-2"/>
          <c:h val="0.6672661765987738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baseline="0">
                <a:effectLst/>
              </a:rPr>
              <a:t>ПОИСКОВЫЙ ИНТЕРЕС в ЯНДЕКС к КАТЕГОРИИ   «УВЛАЖНИТЕЛИ» и «ОЧИСТИТЕЛИ ВОЗДУХА» 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Рынок!$D$3</c:f>
              <c:strCache>
                <c:ptCount val="1"/>
                <c:pt idx="0">
                  <c:v>Очистители воздуха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Рынок!$C$4:$C$34</c:f>
              <c:numCache>
                <c:formatCode>mmm\-yy</c:formatCode>
                <c:ptCount val="31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  <c:pt idx="5">
                  <c:v>43405</c:v>
                </c:pt>
                <c:pt idx="6">
                  <c:v>43435</c:v>
                </c:pt>
                <c:pt idx="7">
                  <c:v>43466</c:v>
                </c:pt>
                <c:pt idx="8">
                  <c:v>43497</c:v>
                </c:pt>
                <c:pt idx="9">
                  <c:v>43525</c:v>
                </c:pt>
                <c:pt idx="10">
                  <c:v>43556</c:v>
                </c:pt>
                <c:pt idx="11">
                  <c:v>43586</c:v>
                </c:pt>
                <c:pt idx="12">
                  <c:v>43617</c:v>
                </c:pt>
                <c:pt idx="13">
                  <c:v>43647</c:v>
                </c:pt>
                <c:pt idx="14">
                  <c:v>43678</c:v>
                </c:pt>
                <c:pt idx="15">
                  <c:v>43709</c:v>
                </c:pt>
                <c:pt idx="16">
                  <c:v>43739</c:v>
                </c:pt>
                <c:pt idx="17">
                  <c:v>43770</c:v>
                </c:pt>
                <c:pt idx="18">
                  <c:v>43800</c:v>
                </c:pt>
                <c:pt idx="19">
                  <c:v>43831</c:v>
                </c:pt>
                <c:pt idx="20">
                  <c:v>43862</c:v>
                </c:pt>
                <c:pt idx="21">
                  <c:v>43891</c:v>
                </c:pt>
                <c:pt idx="22">
                  <c:v>43922</c:v>
                </c:pt>
                <c:pt idx="23">
                  <c:v>43952</c:v>
                </c:pt>
                <c:pt idx="24">
                  <c:v>43983</c:v>
                </c:pt>
                <c:pt idx="25">
                  <c:v>44013</c:v>
                </c:pt>
                <c:pt idx="26">
                  <c:v>44044</c:v>
                </c:pt>
                <c:pt idx="27">
                  <c:v>44075</c:v>
                </c:pt>
                <c:pt idx="28">
                  <c:v>44105</c:v>
                </c:pt>
                <c:pt idx="29">
                  <c:v>44136</c:v>
                </c:pt>
                <c:pt idx="30">
                  <c:v>44166</c:v>
                </c:pt>
              </c:numCache>
            </c:numRef>
          </c:cat>
          <c:val>
            <c:numRef>
              <c:f>Рынок!$D$4:$D$34</c:f>
              <c:numCache>
                <c:formatCode>General</c:formatCode>
                <c:ptCount val="31"/>
                <c:pt idx="0">
                  <c:v>39441</c:v>
                </c:pt>
                <c:pt idx="1">
                  <c:v>40397</c:v>
                </c:pt>
                <c:pt idx="2">
                  <c:v>48923</c:v>
                </c:pt>
                <c:pt idx="3">
                  <c:v>54543</c:v>
                </c:pt>
                <c:pt idx="4">
                  <c:v>70944</c:v>
                </c:pt>
                <c:pt idx="5">
                  <c:v>73231</c:v>
                </c:pt>
                <c:pt idx="6">
                  <c:v>71413</c:v>
                </c:pt>
                <c:pt idx="7">
                  <c:v>69263</c:v>
                </c:pt>
                <c:pt idx="8">
                  <c:v>64101</c:v>
                </c:pt>
                <c:pt idx="9">
                  <c:v>65103</c:v>
                </c:pt>
                <c:pt idx="10">
                  <c:v>65643</c:v>
                </c:pt>
                <c:pt idx="11">
                  <c:v>52029</c:v>
                </c:pt>
                <c:pt idx="12">
                  <c:v>49102</c:v>
                </c:pt>
                <c:pt idx="13">
                  <c:v>44933</c:v>
                </c:pt>
                <c:pt idx="14">
                  <c:v>53163</c:v>
                </c:pt>
                <c:pt idx="15">
                  <c:v>64523</c:v>
                </c:pt>
                <c:pt idx="16">
                  <c:v>76512</c:v>
                </c:pt>
                <c:pt idx="17">
                  <c:v>86472</c:v>
                </c:pt>
                <c:pt idx="18">
                  <c:v>88719</c:v>
                </c:pt>
                <c:pt idx="19">
                  <c:v>91021</c:v>
                </c:pt>
                <c:pt idx="20">
                  <c:v>91583</c:v>
                </c:pt>
                <c:pt idx="21">
                  <c:v>147248</c:v>
                </c:pt>
                <c:pt idx="22">
                  <c:v>166097</c:v>
                </c:pt>
                <c:pt idx="23">
                  <c:v>111618</c:v>
                </c:pt>
                <c:pt idx="24">
                  <c:v>83980</c:v>
                </c:pt>
                <c:pt idx="25">
                  <c:v>74099</c:v>
                </c:pt>
                <c:pt idx="26">
                  <c:v>76837</c:v>
                </c:pt>
                <c:pt idx="27">
                  <c:v>93617</c:v>
                </c:pt>
                <c:pt idx="28">
                  <c:v>183501</c:v>
                </c:pt>
                <c:pt idx="29">
                  <c:v>169533</c:v>
                </c:pt>
                <c:pt idx="30">
                  <c:v>186781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D3-4DBA-AAA7-8DD4940EC80B}"/>
            </c:ext>
          </c:extLst>
        </c:ser>
        <c:ser>
          <c:idx val="1"/>
          <c:order val="1"/>
          <c:tx>
            <c:strRef>
              <c:f>Рынок!$E$3</c:f>
              <c:strCache>
                <c:ptCount val="1"/>
                <c:pt idx="0">
                  <c:v>Увлажнители воздуха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Рынок!$C$4:$C$34</c:f>
              <c:numCache>
                <c:formatCode>mmm\-yy</c:formatCode>
                <c:ptCount val="31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  <c:pt idx="5">
                  <c:v>43405</c:v>
                </c:pt>
                <c:pt idx="6">
                  <c:v>43435</c:v>
                </c:pt>
                <c:pt idx="7">
                  <c:v>43466</c:v>
                </c:pt>
                <c:pt idx="8">
                  <c:v>43497</c:v>
                </c:pt>
                <c:pt idx="9">
                  <c:v>43525</c:v>
                </c:pt>
                <c:pt idx="10">
                  <c:v>43556</c:v>
                </c:pt>
                <c:pt idx="11">
                  <c:v>43586</c:v>
                </c:pt>
                <c:pt idx="12">
                  <c:v>43617</c:v>
                </c:pt>
                <c:pt idx="13">
                  <c:v>43647</c:v>
                </c:pt>
                <c:pt idx="14">
                  <c:v>43678</c:v>
                </c:pt>
                <c:pt idx="15">
                  <c:v>43709</c:v>
                </c:pt>
                <c:pt idx="16">
                  <c:v>43739</c:v>
                </c:pt>
                <c:pt idx="17">
                  <c:v>43770</c:v>
                </c:pt>
                <c:pt idx="18">
                  <c:v>43800</c:v>
                </c:pt>
                <c:pt idx="19">
                  <c:v>43831</c:v>
                </c:pt>
                <c:pt idx="20">
                  <c:v>43862</c:v>
                </c:pt>
                <c:pt idx="21">
                  <c:v>43891</c:v>
                </c:pt>
                <c:pt idx="22">
                  <c:v>43922</c:v>
                </c:pt>
                <c:pt idx="23">
                  <c:v>43952</c:v>
                </c:pt>
                <c:pt idx="24">
                  <c:v>43983</c:v>
                </c:pt>
                <c:pt idx="25">
                  <c:v>44013</c:v>
                </c:pt>
                <c:pt idx="26">
                  <c:v>44044</c:v>
                </c:pt>
                <c:pt idx="27">
                  <c:v>44075</c:v>
                </c:pt>
                <c:pt idx="28">
                  <c:v>44105</c:v>
                </c:pt>
                <c:pt idx="29">
                  <c:v>44136</c:v>
                </c:pt>
                <c:pt idx="30">
                  <c:v>44166</c:v>
                </c:pt>
              </c:numCache>
            </c:numRef>
          </c:cat>
          <c:val>
            <c:numRef>
              <c:f>Рынок!$E$4:$E$34</c:f>
              <c:numCache>
                <c:formatCode>General</c:formatCode>
                <c:ptCount val="31"/>
                <c:pt idx="0">
                  <c:v>102585</c:v>
                </c:pt>
                <c:pt idx="1">
                  <c:v>102241</c:v>
                </c:pt>
                <c:pt idx="2">
                  <c:v>112275</c:v>
                </c:pt>
                <c:pt idx="3">
                  <c:v>157940</c:v>
                </c:pt>
                <c:pt idx="4">
                  <c:v>354200</c:v>
                </c:pt>
                <c:pt idx="5">
                  <c:v>439187</c:v>
                </c:pt>
                <c:pt idx="6">
                  <c:v>496926</c:v>
                </c:pt>
                <c:pt idx="7">
                  <c:v>475620</c:v>
                </c:pt>
                <c:pt idx="8">
                  <c:v>346734</c:v>
                </c:pt>
                <c:pt idx="9">
                  <c:v>257093</c:v>
                </c:pt>
                <c:pt idx="10">
                  <c:v>187236</c:v>
                </c:pt>
                <c:pt idx="11">
                  <c:v>129135</c:v>
                </c:pt>
                <c:pt idx="12">
                  <c:v>139369</c:v>
                </c:pt>
                <c:pt idx="13">
                  <c:v>96622</c:v>
                </c:pt>
                <c:pt idx="14">
                  <c:v>106973</c:v>
                </c:pt>
                <c:pt idx="15">
                  <c:v>201038</c:v>
                </c:pt>
                <c:pt idx="16">
                  <c:v>382496</c:v>
                </c:pt>
                <c:pt idx="17">
                  <c:v>486251</c:v>
                </c:pt>
                <c:pt idx="18">
                  <c:v>511220</c:v>
                </c:pt>
                <c:pt idx="19">
                  <c:v>532473</c:v>
                </c:pt>
                <c:pt idx="20">
                  <c:v>395183</c:v>
                </c:pt>
                <c:pt idx="21">
                  <c:v>357607</c:v>
                </c:pt>
                <c:pt idx="22">
                  <c:v>391353</c:v>
                </c:pt>
                <c:pt idx="23">
                  <c:v>208609</c:v>
                </c:pt>
                <c:pt idx="24">
                  <c:v>159435</c:v>
                </c:pt>
                <c:pt idx="25">
                  <c:v>164684</c:v>
                </c:pt>
                <c:pt idx="26">
                  <c:v>136390</c:v>
                </c:pt>
                <c:pt idx="27">
                  <c:v>213754</c:v>
                </c:pt>
                <c:pt idx="28">
                  <c:v>587365</c:v>
                </c:pt>
                <c:pt idx="29">
                  <c:v>693468</c:v>
                </c:pt>
                <c:pt idx="30">
                  <c:v>920049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D3-4DBA-AAA7-8DD4940EC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717632"/>
        <c:axId val="159723520"/>
      </c:lineChart>
      <c:dateAx>
        <c:axId val="1597176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23520"/>
        <c:crosses val="autoZero"/>
        <c:auto val="1"/>
        <c:lblOffset val="100"/>
        <c:baseTimeUnit val="months"/>
      </c:dateAx>
      <c:valAx>
        <c:axId val="15972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1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Динамика запросов «Очиститель воздуха + бренд» (исключая  </a:t>
            </a:r>
            <a:r>
              <a:rPr lang="en-US" dirty="0"/>
              <a:t>Dyson </a:t>
            </a:r>
            <a:r>
              <a:rPr lang="ru-RU" dirty="0"/>
              <a:t>и </a:t>
            </a:r>
            <a:r>
              <a:rPr lang="en-US" dirty="0"/>
              <a:t>Xiaomi</a:t>
            </a:r>
            <a:r>
              <a:rPr lang="ru-RU" dirty="0"/>
              <a:t>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Очистители!$D$2</c:f>
              <c:strCache>
                <c:ptCount val="1"/>
                <c:pt idx="0">
                  <c:v>очистители воздуха boneco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Очистители!$D$3:$D$26</c:f>
              <c:numCache>
                <c:formatCode>General</c:formatCode>
                <c:ptCount val="24"/>
                <c:pt idx="0">
                  <c:v>746</c:v>
                </c:pt>
                <c:pt idx="1">
                  <c:v>585</c:v>
                </c:pt>
                <c:pt idx="2">
                  <c:v>729</c:v>
                </c:pt>
                <c:pt idx="3">
                  <c:v>590</c:v>
                </c:pt>
                <c:pt idx="4">
                  <c:v>503</c:v>
                </c:pt>
                <c:pt idx="5">
                  <c:v>334</c:v>
                </c:pt>
                <c:pt idx="6">
                  <c:v>331</c:v>
                </c:pt>
                <c:pt idx="7">
                  <c:v>361</c:v>
                </c:pt>
                <c:pt idx="8">
                  <c:v>523</c:v>
                </c:pt>
                <c:pt idx="9">
                  <c:v>657</c:v>
                </c:pt>
                <c:pt idx="10">
                  <c:v>963</c:v>
                </c:pt>
                <c:pt idx="11">
                  <c:v>905</c:v>
                </c:pt>
                <c:pt idx="12">
                  <c:v>916</c:v>
                </c:pt>
                <c:pt idx="13">
                  <c:v>913</c:v>
                </c:pt>
                <c:pt idx="14">
                  <c:v>1108</c:v>
                </c:pt>
                <c:pt idx="15">
                  <c:v>1279</c:v>
                </c:pt>
                <c:pt idx="16">
                  <c:v>711</c:v>
                </c:pt>
                <c:pt idx="17">
                  <c:v>483</c:v>
                </c:pt>
                <c:pt idx="18">
                  <c:v>497</c:v>
                </c:pt>
                <c:pt idx="19">
                  <c:v>539</c:v>
                </c:pt>
                <c:pt idx="20">
                  <c:v>642</c:v>
                </c:pt>
                <c:pt idx="21">
                  <c:v>1383</c:v>
                </c:pt>
                <c:pt idx="22">
                  <c:v>1658</c:v>
                </c:pt>
                <c:pt idx="23">
                  <c:v>1665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16F-42B7-B15D-69A2F5BD52F0}"/>
            </c:ext>
          </c:extLst>
        </c:ser>
        <c:ser>
          <c:idx val="2"/>
          <c:order val="1"/>
          <c:tx>
            <c:strRef>
              <c:f>Очистители!$F$2</c:f>
              <c:strCache>
                <c:ptCount val="1"/>
                <c:pt idx="0">
                  <c:v>очистители воздуха polaris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Очистители!$F$3:$F$26</c:f>
              <c:numCache>
                <c:formatCode>General</c:formatCode>
                <c:ptCount val="24"/>
                <c:pt idx="0">
                  <c:v>308</c:v>
                </c:pt>
                <c:pt idx="1">
                  <c:v>234</c:v>
                </c:pt>
                <c:pt idx="2">
                  <c:v>263</c:v>
                </c:pt>
                <c:pt idx="3">
                  <c:v>171</c:v>
                </c:pt>
                <c:pt idx="4">
                  <c:v>150</c:v>
                </c:pt>
                <c:pt idx="5">
                  <c:v>227</c:v>
                </c:pt>
                <c:pt idx="6">
                  <c:v>218</c:v>
                </c:pt>
                <c:pt idx="7">
                  <c:v>234</c:v>
                </c:pt>
                <c:pt idx="8">
                  <c:v>244</c:v>
                </c:pt>
                <c:pt idx="9">
                  <c:v>316</c:v>
                </c:pt>
                <c:pt idx="10">
                  <c:v>419</c:v>
                </c:pt>
                <c:pt idx="11">
                  <c:v>490</c:v>
                </c:pt>
                <c:pt idx="12">
                  <c:v>353</c:v>
                </c:pt>
                <c:pt idx="13">
                  <c:v>338</c:v>
                </c:pt>
                <c:pt idx="14">
                  <c:v>549</c:v>
                </c:pt>
                <c:pt idx="15">
                  <c:v>568</c:v>
                </c:pt>
                <c:pt idx="16">
                  <c:v>328</c:v>
                </c:pt>
                <c:pt idx="17">
                  <c:v>323</c:v>
                </c:pt>
                <c:pt idx="18">
                  <c:v>341</c:v>
                </c:pt>
                <c:pt idx="19">
                  <c:v>258</c:v>
                </c:pt>
                <c:pt idx="20">
                  <c:v>258</c:v>
                </c:pt>
                <c:pt idx="21">
                  <c:v>394</c:v>
                </c:pt>
                <c:pt idx="22">
                  <c:v>385</c:v>
                </c:pt>
                <c:pt idx="23">
                  <c:v>376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16F-42B7-B15D-69A2F5BD52F0}"/>
            </c:ext>
          </c:extLst>
        </c:ser>
        <c:ser>
          <c:idx val="3"/>
          <c:order val="2"/>
          <c:tx>
            <c:strRef>
              <c:f>Очистители!$G$2</c:f>
              <c:strCache>
                <c:ptCount val="1"/>
                <c:pt idx="0">
                  <c:v>очистители воздуха ballu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Очистители!$G$3:$G$26</c:f>
              <c:numCache>
                <c:formatCode>General</c:formatCode>
                <c:ptCount val="24"/>
                <c:pt idx="0">
                  <c:v>953</c:v>
                </c:pt>
                <c:pt idx="1">
                  <c:v>750</c:v>
                </c:pt>
                <c:pt idx="2">
                  <c:v>852</c:v>
                </c:pt>
                <c:pt idx="3">
                  <c:v>719</c:v>
                </c:pt>
                <c:pt idx="4">
                  <c:v>673</c:v>
                </c:pt>
                <c:pt idx="5">
                  <c:v>503</c:v>
                </c:pt>
                <c:pt idx="6">
                  <c:v>442</c:v>
                </c:pt>
                <c:pt idx="7">
                  <c:v>540</c:v>
                </c:pt>
                <c:pt idx="8">
                  <c:v>576</c:v>
                </c:pt>
                <c:pt idx="9">
                  <c:v>698</c:v>
                </c:pt>
                <c:pt idx="10">
                  <c:v>757</c:v>
                </c:pt>
                <c:pt idx="11">
                  <c:v>807</c:v>
                </c:pt>
                <c:pt idx="12">
                  <c:v>802</c:v>
                </c:pt>
                <c:pt idx="13">
                  <c:v>728</c:v>
                </c:pt>
                <c:pt idx="14">
                  <c:v>1276</c:v>
                </c:pt>
                <c:pt idx="15">
                  <c:v>1289</c:v>
                </c:pt>
                <c:pt idx="16">
                  <c:v>945</c:v>
                </c:pt>
                <c:pt idx="17">
                  <c:v>797</c:v>
                </c:pt>
                <c:pt idx="18">
                  <c:v>653</c:v>
                </c:pt>
                <c:pt idx="19">
                  <c:v>809</c:v>
                </c:pt>
                <c:pt idx="20">
                  <c:v>1022</c:v>
                </c:pt>
                <c:pt idx="21">
                  <c:v>1467</c:v>
                </c:pt>
                <c:pt idx="22">
                  <c:v>1595</c:v>
                </c:pt>
                <c:pt idx="23">
                  <c:v>1612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16F-42B7-B15D-69A2F5BD52F0}"/>
            </c:ext>
          </c:extLst>
        </c:ser>
        <c:ser>
          <c:idx val="6"/>
          <c:order val="3"/>
          <c:tx>
            <c:strRef>
              <c:f>Очистители!$I$2</c:f>
              <c:strCache>
                <c:ptCount val="1"/>
                <c:pt idx="0">
                  <c:v>очистители воздуха panasonic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Очистители!$I$3:$I$26</c:f>
              <c:numCache>
                <c:formatCode>General</c:formatCode>
                <c:ptCount val="24"/>
                <c:pt idx="0">
                  <c:v>869</c:v>
                </c:pt>
                <c:pt idx="1">
                  <c:v>552</c:v>
                </c:pt>
                <c:pt idx="2">
                  <c:v>647</c:v>
                </c:pt>
                <c:pt idx="3">
                  <c:v>581</c:v>
                </c:pt>
                <c:pt idx="4">
                  <c:v>429</c:v>
                </c:pt>
                <c:pt idx="5">
                  <c:v>364</c:v>
                </c:pt>
                <c:pt idx="6">
                  <c:v>339</c:v>
                </c:pt>
                <c:pt idx="7">
                  <c:v>335</c:v>
                </c:pt>
                <c:pt idx="8">
                  <c:v>489</c:v>
                </c:pt>
                <c:pt idx="9">
                  <c:v>613</c:v>
                </c:pt>
                <c:pt idx="10">
                  <c:v>665</c:v>
                </c:pt>
                <c:pt idx="11">
                  <c:v>629</c:v>
                </c:pt>
                <c:pt idx="12">
                  <c:v>645</c:v>
                </c:pt>
                <c:pt idx="13">
                  <c:v>675</c:v>
                </c:pt>
                <c:pt idx="14">
                  <c:v>938</c:v>
                </c:pt>
                <c:pt idx="15">
                  <c:v>981</c:v>
                </c:pt>
                <c:pt idx="16">
                  <c:v>595</c:v>
                </c:pt>
                <c:pt idx="17">
                  <c:v>479</c:v>
                </c:pt>
                <c:pt idx="18">
                  <c:v>317</c:v>
                </c:pt>
                <c:pt idx="19">
                  <c:v>340</c:v>
                </c:pt>
                <c:pt idx="20">
                  <c:v>405</c:v>
                </c:pt>
                <c:pt idx="21">
                  <c:v>973</c:v>
                </c:pt>
                <c:pt idx="22">
                  <c:v>1013</c:v>
                </c:pt>
                <c:pt idx="23">
                  <c:v>1129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16F-42B7-B15D-69A2F5BD52F0}"/>
            </c:ext>
          </c:extLst>
        </c:ser>
        <c:ser>
          <c:idx val="7"/>
          <c:order val="4"/>
          <c:tx>
            <c:strRef>
              <c:f>Очистители!$J$2</c:f>
              <c:strCache>
                <c:ptCount val="1"/>
                <c:pt idx="0">
                  <c:v>очистители воздуха philips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Очистители!$J$3:$J$26</c:f>
              <c:numCache>
                <c:formatCode>General</c:formatCode>
                <c:ptCount val="24"/>
                <c:pt idx="0">
                  <c:v>558</c:v>
                </c:pt>
                <c:pt idx="1">
                  <c:v>452</c:v>
                </c:pt>
                <c:pt idx="2">
                  <c:v>466</c:v>
                </c:pt>
                <c:pt idx="3">
                  <c:v>517</c:v>
                </c:pt>
                <c:pt idx="4">
                  <c:v>351</c:v>
                </c:pt>
                <c:pt idx="5">
                  <c:v>275</c:v>
                </c:pt>
                <c:pt idx="6">
                  <c:v>296</c:v>
                </c:pt>
                <c:pt idx="7">
                  <c:v>349</c:v>
                </c:pt>
                <c:pt idx="8">
                  <c:v>423</c:v>
                </c:pt>
                <c:pt idx="9">
                  <c:v>537</c:v>
                </c:pt>
                <c:pt idx="10">
                  <c:v>619</c:v>
                </c:pt>
                <c:pt idx="11">
                  <c:v>651</c:v>
                </c:pt>
                <c:pt idx="12">
                  <c:v>639</c:v>
                </c:pt>
                <c:pt idx="13">
                  <c:v>584</c:v>
                </c:pt>
                <c:pt idx="14">
                  <c:v>884</c:v>
                </c:pt>
                <c:pt idx="15">
                  <c:v>957</c:v>
                </c:pt>
                <c:pt idx="16">
                  <c:v>767</c:v>
                </c:pt>
                <c:pt idx="17">
                  <c:v>407</c:v>
                </c:pt>
                <c:pt idx="18">
                  <c:v>352</c:v>
                </c:pt>
                <c:pt idx="19">
                  <c:v>398</c:v>
                </c:pt>
                <c:pt idx="20">
                  <c:v>496</c:v>
                </c:pt>
                <c:pt idx="21">
                  <c:v>895</c:v>
                </c:pt>
                <c:pt idx="22">
                  <c:v>1119</c:v>
                </c:pt>
                <c:pt idx="23">
                  <c:v>1280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16F-42B7-B15D-69A2F5BD52F0}"/>
            </c:ext>
          </c:extLst>
        </c:ser>
        <c:ser>
          <c:idx val="8"/>
          <c:order val="5"/>
          <c:tx>
            <c:strRef>
              <c:f>Очистители!$K$2</c:f>
              <c:strCache>
                <c:ptCount val="1"/>
                <c:pt idx="0">
                  <c:v>очистители воздуха bork</c:v>
                </c:pt>
              </c:strCache>
            </c:strRef>
          </c:tx>
          <c:spPr>
            <a:ln w="28575" cap="rnd">
              <a:solidFill>
                <a:srgbClr val="006600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Очистители!$K$3:$K$26</c:f>
              <c:numCache>
                <c:formatCode>General</c:formatCode>
                <c:ptCount val="24"/>
                <c:pt idx="0">
                  <c:v>896</c:v>
                </c:pt>
                <c:pt idx="1">
                  <c:v>763</c:v>
                </c:pt>
                <c:pt idx="2">
                  <c:v>776</c:v>
                </c:pt>
                <c:pt idx="3">
                  <c:v>761</c:v>
                </c:pt>
                <c:pt idx="4">
                  <c:v>661</c:v>
                </c:pt>
                <c:pt idx="5">
                  <c:v>592</c:v>
                </c:pt>
                <c:pt idx="6">
                  <c:v>399</c:v>
                </c:pt>
                <c:pt idx="7">
                  <c:v>521</c:v>
                </c:pt>
                <c:pt idx="8">
                  <c:v>737</c:v>
                </c:pt>
                <c:pt idx="9">
                  <c:v>737</c:v>
                </c:pt>
                <c:pt idx="10">
                  <c:v>947</c:v>
                </c:pt>
                <c:pt idx="11">
                  <c:v>1089</c:v>
                </c:pt>
                <c:pt idx="12">
                  <c:v>1127</c:v>
                </c:pt>
                <c:pt idx="13">
                  <c:v>1072</c:v>
                </c:pt>
                <c:pt idx="14">
                  <c:v>1691</c:v>
                </c:pt>
                <c:pt idx="15">
                  <c:v>1475</c:v>
                </c:pt>
                <c:pt idx="16">
                  <c:v>1192</c:v>
                </c:pt>
                <c:pt idx="17">
                  <c:v>777</c:v>
                </c:pt>
                <c:pt idx="18">
                  <c:v>569</c:v>
                </c:pt>
                <c:pt idx="19">
                  <c:v>630</c:v>
                </c:pt>
                <c:pt idx="20">
                  <c:v>777</c:v>
                </c:pt>
                <c:pt idx="21">
                  <c:v>1433</c:v>
                </c:pt>
                <c:pt idx="22">
                  <c:v>1645</c:v>
                </c:pt>
                <c:pt idx="23">
                  <c:v>1602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16F-42B7-B15D-69A2F5BD52F0}"/>
            </c:ext>
          </c:extLst>
        </c:ser>
        <c:ser>
          <c:idx val="9"/>
          <c:order val="6"/>
          <c:tx>
            <c:strRef>
              <c:f>Очистители!$L$2</c:f>
              <c:strCache>
                <c:ptCount val="1"/>
                <c:pt idx="0">
                  <c:v>очистители воздуха venta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numRef>
              <c:f>Очистители!$C$3:$C$26</c:f>
              <c:numCache>
                <c:formatCode>mmm\-yy</c:formatCode>
                <c:ptCount val="24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</c:numCache>
            </c:numRef>
          </c:cat>
          <c:val>
            <c:numRef>
              <c:f>Очистители!$L$3:$L$26</c:f>
              <c:numCache>
                <c:formatCode>General</c:formatCode>
                <c:ptCount val="24"/>
                <c:pt idx="0">
                  <c:v>665</c:v>
                </c:pt>
                <c:pt idx="1">
                  <c:v>555</c:v>
                </c:pt>
                <c:pt idx="2">
                  <c:v>466</c:v>
                </c:pt>
                <c:pt idx="3">
                  <c:v>360</c:v>
                </c:pt>
                <c:pt idx="4">
                  <c:v>301</c:v>
                </c:pt>
                <c:pt idx="5">
                  <c:v>220</c:v>
                </c:pt>
                <c:pt idx="6">
                  <c:v>153</c:v>
                </c:pt>
                <c:pt idx="7">
                  <c:v>202</c:v>
                </c:pt>
                <c:pt idx="8">
                  <c:v>263</c:v>
                </c:pt>
                <c:pt idx="9">
                  <c:v>479</c:v>
                </c:pt>
                <c:pt idx="10">
                  <c:v>519</c:v>
                </c:pt>
                <c:pt idx="11">
                  <c:v>461</c:v>
                </c:pt>
                <c:pt idx="12">
                  <c:v>457</c:v>
                </c:pt>
                <c:pt idx="13">
                  <c:v>433</c:v>
                </c:pt>
                <c:pt idx="14">
                  <c:v>551</c:v>
                </c:pt>
                <c:pt idx="15">
                  <c:v>563</c:v>
                </c:pt>
                <c:pt idx="16">
                  <c:v>351</c:v>
                </c:pt>
                <c:pt idx="17">
                  <c:v>270</c:v>
                </c:pt>
                <c:pt idx="18">
                  <c:v>204</c:v>
                </c:pt>
                <c:pt idx="19">
                  <c:v>176</c:v>
                </c:pt>
                <c:pt idx="20">
                  <c:v>247</c:v>
                </c:pt>
                <c:pt idx="21">
                  <c:v>548</c:v>
                </c:pt>
                <c:pt idx="22">
                  <c:v>676</c:v>
                </c:pt>
                <c:pt idx="23">
                  <c:v>838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16F-42B7-B15D-69A2F5BD5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927744"/>
        <c:axId val="162929280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Очистители!$E$2</c15:sqref>
                        </c15:formulaRef>
                      </c:ext>
                    </c:extLst>
                    <c:strCache>
                      <c:ptCount val="1"/>
                      <c:pt idx="0">
                        <c:v>очистители воздуха xiaomi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Очистители!$C$3:$C$26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43466</c:v>
                      </c:pt>
                      <c:pt idx="1">
                        <c:v>43497</c:v>
                      </c:pt>
                      <c:pt idx="2">
                        <c:v>43525</c:v>
                      </c:pt>
                      <c:pt idx="3">
                        <c:v>43556</c:v>
                      </c:pt>
                      <c:pt idx="4">
                        <c:v>43586</c:v>
                      </c:pt>
                      <c:pt idx="5">
                        <c:v>43617</c:v>
                      </c:pt>
                      <c:pt idx="6">
                        <c:v>43647</c:v>
                      </c:pt>
                      <c:pt idx="7">
                        <c:v>43678</c:v>
                      </c:pt>
                      <c:pt idx="8">
                        <c:v>43709</c:v>
                      </c:pt>
                      <c:pt idx="9">
                        <c:v>43739</c:v>
                      </c:pt>
                      <c:pt idx="10">
                        <c:v>43770</c:v>
                      </c:pt>
                      <c:pt idx="11">
                        <c:v>43800</c:v>
                      </c:pt>
                      <c:pt idx="12">
                        <c:v>43831</c:v>
                      </c:pt>
                      <c:pt idx="13">
                        <c:v>43862</c:v>
                      </c:pt>
                      <c:pt idx="14">
                        <c:v>43891</c:v>
                      </c:pt>
                      <c:pt idx="15">
                        <c:v>43922</c:v>
                      </c:pt>
                      <c:pt idx="16">
                        <c:v>43952</c:v>
                      </c:pt>
                      <c:pt idx="17">
                        <c:v>43983</c:v>
                      </c:pt>
                      <c:pt idx="18">
                        <c:v>44013</c:v>
                      </c:pt>
                      <c:pt idx="19">
                        <c:v>44044</c:v>
                      </c:pt>
                      <c:pt idx="20">
                        <c:v>44075</c:v>
                      </c:pt>
                      <c:pt idx="21">
                        <c:v>44105</c:v>
                      </c:pt>
                      <c:pt idx="22">
                        <c:v>44136</c:v>
                      </c:pt>
                      <c:pt idx="23">
                        <c:v>44166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Очистители!$E$3:$E$26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3981</c:v>
                      </c:pt>
                      <c:pt idx="1">
                        <c:v>3668</c:v>
                      </c:pt>
                      <c:pt idx="2">
                        <c:v>4115</c:v>
                      </c:pt>
                      <c:pt idx="3">
                        <c:v>4376</c:v>
                      </c:pt>
                      <c:pt idx="4">
                        <c:v>3609</c:v>
                      </c:pt>
                      <c:pt idx="5">
                        <c:v>3509</c:v>
                      </c:pt>
                      <c:pt idx="6">
                        <c:v>3592</c:v>
                      </c:pt>
                      <c:pt idx="7">
                        <c:v>4049</c:v>
                      </c:pt>
                      <c:pt idx="8">
                        <c:v>4759</c:v>
                      </c:pt>
                      <c:pt idx="9">
                        <c:v>5457</c:v>
                      </c:pt>
                      <c:pt idx="10">
                        <c:v>7438</c:v>
                      </c:pt>
                      <c:pt idx="11">
                        <c:v>7621</c:v>
                      </c:pt>
                      <c:pt idx="12">
                        <c:v>8435</c:v>
                      </c:pt>
                      <c:pt idx="13">
                        <c:v>8296</c:v>
                      </c:pt>
                      <c:pt idx="14">
                        <c:v>10902</c:v>
                      </c:pt>
                      <c:pt idx="15">
                        <c:v>10795</c:v>
                      </c:pt>
                      <c:pt idx="16">
                        <c:v>8956</c:v>
                      </c:pt>
                      <c:pt idx="17">
                        <c:v>6747</c:v>
                      </c:pt>
                      <c:pt idx="18">
                        <c:v>5780</c:v>
                      </c:pt>
                      <c:pt idx="19">
                        <c:v>6544</c:v>
                      </c:pt>
                      <c:pt idx="20">
                        <c:v>7517</c:v>
                      </c:pt>
                      <c:pt idx="21">
                        <c:v>11667</c:v>
                      </c:pt>
                      <c:pt idx="22">
                        <c:v>13645</c:v>
                      </c:pt>
                      <c:pt idx="23">
                        <c:v>14770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016F-42B7-B15D-69A2F5BD52F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Очистители!$A$2</c15:sqref>
                        </c15:formulaRef>
                      </c:ext>
                    </c:extLst>
                    <c:strCache>
                      <c:ptCount val="1"/>
                      <c:pt idx="0">
                        <c:v>очистители воздуха electrolux</c:v>
                      </c:pt>
                    </c:strCache>
                  </c:strRef>
                </c:tx>
                <c:spPr>
                  <a:ln w="28575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Очистители!$C$3:$C$26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43466</c:v>
                      </c:pt>
                      <c:pt idx="1">
                        <c:v>43497</c:v>
                      </c:pt>
                      <c:pt idx="2">
                        <c:v>43525</c:v>
                      </c:pt>
                      <c:pt idx="3">
                        <c:v>43556</c:v>
                      </c:pt>
                      <c:pt idx="4">
                        <c:v>43586</c:v>
                      </c:pt>
                      <c:pt idx="5">
                        <c:v>43617</c:v>
                      </c:pt>
                      <c:pt idx="6">
                        <c:v>43647</c:v>
                      </c:pt>
                      <c:pt idx="7">
                        <c:v>43678</c:v>
                      </c:pt>
                      <c:pt idx="8">
                        <c:v>43709</c:v>
                      </c:pt>
                      <c:pt idx="9">
                        <c:v>43739</c:v>
                      </c:pt>
                      <c:pt idx="10">
                        <c:v>43770</c:v>
                      </c:pt>
                      <c:pt idx="11">
                        <c:v>43800</c:v>
                      </c:pt>
                      <c:pt idx="12">
                        <c:v>43831</c:v>
                      </c:pt>
                      <c:pt idx="13">
                        <c:v>43862</c:v>
                      </c:pt>
                      <c:pt idx="14">
                        <c:v>43891</c:v>
                      </c:pt>
                      <c:pt idx="15">
                        <c:v>43922</c:v>
                      </c:pt>
                      <c:pt idx="16">
                        <c:v>43952</c:v>
                      </c:pt>
                      <c:pt idx="17">
                        <c:v>43983</c:v>
                      </c:pt>
                      <c:pt idx="18">
                        <c:v>44013</c:v>
                      </c:pt>
                      <c:pt idx="19">
                        <c:v>44044</c:v>
                      </c:pt>
                      <c:pt idx="20">
                        <c:v>44075</c:v>
                      </c:pt>
                      <c:pt idx="21">
                        <c:v>44105</c:v>
                      </c:pt>
                      <c:pt idx="22">
                        <c:v>44136</c:v>
                      </c:pt>
                      <c:pt idx="23">
                        <c:v>44166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Очистители!$A$3:$A$26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202</c:v>
                      </c:pt>
                      <c:pt idx="1">
                        <c:v>159</c:v>
                      </c:pt>
                      <c:pt idx="2">
                        <c:v>141</c:v>
                      </c:pt>
                      <c:pt idx="3">
                        <c:v>143</c:v>
                      </c:pt>
                      <c:pt idx="4">
                        <c:v>98</c:v>
                      </c:pt>
                      <c:pt idx="5">
                        <c:v>96</c:v>
                      </c:pt>
                      <c:pt idx="6">
                        <c:v>76</c:v>
                      </c:pt>
                      <c:pt idx="7">
                        <c:v>84</c:v>
                      </c:pt>
                      <c:pt idx="8">
                        <c:v>125</c:v>
                      </c:pt>
                      <c:pt idx="9">
                        <c:v>189</c:v>
                      </c:pt>
                      <c:pt idx="10">
                        <c:v>242</c:v>
                      </c:pt>
                      <c:pt idx="11">
                        <c:v>272</c:v>
                      </c:pt>
                      <c:pt idx="12">
                        <c:v>236</c:v>
                      </c:pt>
                      <c:pt idx="13">
                        <c:v>196</c:v>
                      </c:pt>
                      <c:pt idx="14">
                        <c:v>293</c:v>
                      </c:pt>
                      <c:pt idx="15">
                        <c:v>41</c:v>
                      </c:pt>
                      <c:pt idx="16">
                        <c:v>201</c:v>
                      </c:pt>
                      <c:pt idx="17">
                        <c:v>133</c:v>
                      </c:pt>
                      <c:pt idx="18">
                        <c:v>123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16F-42B7-B15D-69A2F5BD52F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Очистители!$H$2</c15:sqref>
                        </c15:formulaRef>
                      </c:ext>
                    </c:extLst>
                    <c:strCache>
                      <c:ptCount val="1"/>
                      <c:pt idx="0">
                        <c:v>очистители воздуха dyson</c:v>
                      </c:pt>
                    </c:strCache>
                  </c:strRef>
                </c:tx>
                <c:spPr>
                  <a:ln w="28575" cap="rnd">
                    <a:solidFill>
                      <a:srgbClr val="00206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Очистители!$C$3:$C$26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43466</c:v>
                      </c:pt>
                      <c:pt idx="1">
                        <c:v>43497</c:v>
                      </c:pt>
                      <c:pt idx="2">
                        <c:v>43525</c:v>
                      </c:pt>
                      <c:pt idx="3">
                        <c:v>43556</c:v>
                      </c:pt>
                      <c:pt idx="4">
                        <c:v>43586</c:v>
                      </c:pt>
                      <c:pt idx="5">
                        <c:v>43617</c:v>
                      </c:pt>
                      <c:pt idx="6">
                        <c:v>43647</c:v>
                      </c:pt>
                      <c:pt idx="7">
                        <c:v>43678</c:v>
                      </c:pt>
                      <c:pt idx="8">
                        <c:v>43709</c:v>
                      </c:pt>
                      <c:pt idx="9">
                        <c:v>43739</c:v>
                      </c:pt>
                      <c:pt idx="10">
                        <c:v>43770</c:v>
                      </c:pt>
                      <c:pt idx="11">
                        <c:v>43800</c:v>
                      </c:pt>
                      <c:pt idx="12">
                        <c:v>43831</c:v>
                      </c:pt>
                      <c:pt idx="13">
                        <c:v>43862</c:v>
                      </c:pt>
                      <c:pt idx="14">
                        <c:v>43891</c:v>
                      </c:pt>
                      <c:pt idx="15">
                        <c:v>43922</c:v>
                      </c:pt>
                      <c:pt idx="16">
                        <c:v>43952</c:v>
                      </c:pt>
                      <c:pt idx="17">
                        <c:v>43983</c:v>
                      </c:pt>
                      <c:pt idx="18">
                        <c:v>44013</c:v>
                      </c:pt>
                      <c:pt idx="19">
                        <c:v>44044</c:v>
                      </c:pt>
                      <c:pt idx="20">
                        <c:v>44075</c:v>
                      </c:pt>
                      <c:pt idx="21">
                        <c:v>44105</c:v>
                      </c:pt>
                      <c:pt idx="22">
                        <c:v>44136</c:v>
                      </c:pt>
                      <c:pt idx="23">
                        <c:v>44166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Очистители!$H$3:$H$26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503</c:v>
                      </c:pt>
                      <c:pt idx="1">
                        <c:v>356</c:v>
                      </c:pt>
                      <c:pt idx="2">
                        <c:v>428</c:v>
                      </c:pt>
                      <c:pt idx="3">
                        <c:v>736</c:v>
                      </c:pt>
                      <c:pt idx="4">
                        <c:v>738</c:v>
                      </c:pt>
                      <c:pt idx="5">
                        <c:v>1724</c:v>
                      </c:pt>
                      <c:pt idx="6">
                        <c:v>816</c:v>
                      </c:pt>
                      <c:pt idx="7">
                        <c:v>963</c:v>
                      </c:pt>
                      <c:pt idx="8">
                        <c:v>1044</c:v>
                      </c:pt>
                      <c:pt idx="9">
                        <c:v>959</c:v>
                      </c:pt>
                      <c:pt idx="10">
                        <c:v>1329</c:v>
                      </c:pt>
                      <c:pt idx="11">
                        <c:v>1185</c:v>
                      </c:pt>
                      <c:pt idx="12">
                        <c:v>1838</c:v>
                      </c:pt>
                      <c:pt idx="13">
                        <c:v>1192</c:v>
                      </c:pt>
                      <c:pt idx="14">
                        <c:v>1978</c:v>
                      </c:pt>
                      <c:pt idx="15">
                        <c:v>9291</c:v>
                      </c:pt>
                      <c:pt idx="16">
                        <c:v>4899</c:v>
                      </c:pt>
                      <c:pt idx="17">
                        <c:v>3273</c:v>
                      </c:pt>
                      <c:pt idx="18">
                        <c:v>2394</c:v>
                      </c:pt>
                      <c:pt idx="19">
                        <c:v>2216</c:v>
                      </c:pt>
                      <c:pt idx="20">
                        <c:v>2910</c:v>
                      </c:pt>
                      <c:pt idx="21">
                        <c:v>8082</c:v>
                      </c:pt>
                      <c:pt idx="22">
                        <c:v>5343</c:v>
                      </c:pt>
                      <c:pt idx="23">
                        <c:v>8229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16F-42B7-B15D-69A2F5BD52F0}"/>
                  </c:ext>
                </c:extLst>
              </c15:ser>
            </c15:filteredLineSeries>
          </c:ext>
        </c:extLst>
      </c:lineChart>
      <c:dateAx>
        <c:axId val="1629277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29280"/>
        <c:crosses val="autoZero"/>
        <c:auto val="1"/>
        <c:lblOffset val="100"/>
        <c:baseTimeUnit val="months"/>
      </c:dateAx>
      <c:valAx>
        <c:axId val="16292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2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Доля кликов по всем карточкам брендов в динамике. </a:t>
            </a:r>
          </a:p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Данные Яндекс Маркет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'Доля кликов'!$C$44</c:f>
              <c:strCache>
                <c:ptCount val="1"/>
                <c:pt idx="0">
                  <c:v>Доля за 2018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'Доля кликов'!$D$43:$T$43</c:f>
              <c:strCache>
                <c:ptCount val="17"/>
                <c:pt idx="0">
                  <c:v>Boneco</c:v>
                </c:pt>
                <c:pt idx="1">
                  <c:v>Xiaomi</c:v>
                </c:pt>
                <c:pt idx="2">
                  <c:v>Ballu</c:v>
                </c:pt>
                <c:pt idx="3">
                  <c:v>Royal Clima</c:v>
                </c:pt>
                <c:pt idx="4">
                  <c:v>Polaris</c:v>
                </c:pt>
                <c:pt idx="5">
                  <c:v>Electrolux</c:v>
                </c:pt>
                <c:pt idx="6">
                  <c:v>AIC</c:v>
                </c:pt>
                <c:pt idx="7">
                  <c:v>Panasonic</c:v>
                </c:pt>
                <c:pt idx="8">
                  <c:v>Супер-плюс</c:v>
                </c:pt>
                <c:pt idx="9">
                  <c:v>Dyson</c:v>
                </c:pt>
                <c:pt idx="10">
                  <c:v>Fanline</c:v>
                </c:pt>
                <c:pt idx="11">
                  <c:v>Rovus</c:v>
                </c:pt>
                <c:pt idx="12">
                  <c:v>Timberk</c:v>
                </c:pt>
                <c:pt idx="13">
                  <c:v>Leberg</c:v>
                </c:pt>
                <c:pt idx="14">
                  <c:v>Deerma</c:v>
                </c:pt>
                <c:pt idx="15">
                  <c:v>Ketfort</c:v>
                </c:pt>
                <c:pt idx="16">
                  <c:v>Остальные</c:v>
                </c:pt>
              </c:strCache>
            </c:strRef>
          </c:cat>
          <c:val>
            <c:numRef>
              <c:f>'Доля кликов'!$D$44:$T$44</c:f>
              <c:numCache>
                <c:formatCode>0</c:formatCode>
                <c:ptCount val="17"/>
                <c:pt idx="0">
                  <c:v>8</c:v>
                </c:pt>
                <c:pt idx="1">
                  <c:v>6</c:v>
                </c:pt>
                <c:pt idx="2">
                  <c:v>10</c:v>
                </c:pt>
                <c:pt idx="3">
                  <c:v>0</c:v>
                </c:pt>
                <c:pt idx="4">
                  <c:v>8</c:v>
                </c:pt>
                <c:pt idx="5">
                  <c:v>4</c:v>
                </c:pt>
                <c:pt idx="6">
                  <c:v>1</c:v>
                </c:pt>
                <c:pt idx="7">
                  <c:v>2.2966666666666669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4</c:v>
                </c:pt>
                <c:pt idx="16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9B-4AE6-8381-62098BE38720}"/>
            </c:ext>
          </c:extLst>
        </c:ser>
        <c:ser>
          <c:idx val="1"/>
          <c:order val="1"/>
          <c:tx>
            <c:strRef>
              <c:f>'Доля кликов'!$C$45</c:f>
              <c:strCache>
                <c:ptCount val="1"/>
                <c:pt idx="0">
                  <c:v>Доля за 2019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rgbClr val="FFFF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'Доля кликов'!$D$43:$T$43</c:f>
              <c:strCache>
                <c:ptCount val="17"/>
                <c:pt idx="0">
                  <c:v>Boneco</c:v>
                </c:pt>
                <c:pt idx="1">
                  <c:v>Xiaomi</c:v>
                </c:pt>
                <c:pt idx="2">
                  <c:v>Ballu</c:v>
                </c:pt>
                <c:pt idx="3">
                  <c:v>Royal Clima</c:v>
                </c:pt>
                <c:pt idx="4">
                  <c:v>Polaris</c:v>
                </c:pt>
                <c:pt idx="5">
                  <c:v>Electrolux</c:v>
                </c:pt>
                <c:pt idx="6">
                  <c:v>AIC</c:v>
                </c:pt>
                <c:pt idx="7">
                  <c:v>Panasonic</c:v>
                </c:pt>
                <c:pt idx="8">
                  <c:v>Супер-плюс</c:v>
                </c:pt>
                <c:pt idx="9">
                  <c:v>Dyson</c:v>
                </c:pt>
                <c:pt idx="10">
                  <c:v>Fanline</c:v>
                </c:pt>
                <c:pt idx="11">
                  <c:v>Rovus</c:v>
                </c:pt>
                <c:pt idx="12">
                  <c:v>Timberk</c:v>
                </c:pt>
                <c:pt idx="13">
                  <c:v>Leberg</c:v>
                </c:pt>
                <c:pt idx="14">
                  <c:v>Deerma</c:v>
                </c:pt>
                <c:pt idx="15">
                  <c:v>Ketfort</c:v>
                </c:pt>
                <c:pt idx="16">
                  <c:v>Остальные</c:v>
                </c:pt>
              </c:strCache>
            </c:strRef>
          </c:cat>
          <c:val>
            <c:numRef>
              <c:f>'Доля кликов'!$D$45:$T$45</c:f>
              <c:numCache>
                <c:formatCode>0</c:formatCode>
                <c:ptCount val="17"/>
                <c:pt idx="0">
                  <c:v>10</c:v>
                </c:pt>
                <c:pt idx="1">
                  <c:v>19</c:v>
                </c:pt>
                <c:pt idx="2">
                  <c:v>7</c:v>
                </c:pt>
                <c:pt idx="3">
                  <c:v>2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6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9B-4AE6-8381-62098BE38720}"/>
            </c:ext>
          </c:extLst>
        </c:ser>
        <c:ser>
          <c:idx val="2"/>
          <c:order val="2"/>
          <c:tx>
            <c:strRef>
              <c:f>'Доля кликов'!$C$46</c:f>
              <c:strCache>
                <c:ptCount val="1"/>
                <c:pt idx="0">
                  <c:v>Доля за 2020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'Доля кликов'!$D$43:$T$43</c:f>
              <c:strCache>
                <c:ptCount val="17"/>
                <c:pt idx="0">
                  <c:v>Boneco</c:v>
                </c:pt>
                <c:pt idx="1">
                  <c:v>Xiaomi</c:v>
                </c:pt>
                <c:pt idx="2">
                  <c:v>Ballu</c:v>
                </c:pt>
                <c:pt idx="3">
                  <c:v>Royal Clima</c:v>
                </c:pt>
                <c:pt idx="4">
                  <c:v>Polaris</c:v>
                </c:pt>
                <c:pt idx="5">
                  <c:v>Electrolux</c:v>
                </c:pt>
                <c:pt idx="6">
                  <c:v>AIC</c:v>
                </c:pt>
                <c:pt idx="7">
                  <c:v>Panasonic</c:v>
                </c:pt>
                <c:pt idx="8">
                  <c:v>Супер-плюс</c:v>
                </c:pt>
                <c:pt idx="9">
                  <c:v>Dyson</c:v>
                </c:pt>
                <c:pt idx="10">
                  <c:v>Fanline</c:v>
                </c:pt>
                <c:pt idx="11">
                  <c:v>Rovus</c:v>
                </c:pt>
                <c:pt idx="12">
                  <c:v>Timberk</c:v>
                </c:pt>
                <c:pt idx="13">
                  <c:v>Leberg</c:v>
                </c:pt>
                <c:pt idx="14">
                  <c:v>Deerma</c:v>
                </c:pt>
                <c:pt idx="15">
                  <c:v>Ketfort</c:v>
                </c:pt>
                <c:pt idx="16">
                  <c:v>Остальные</c:v>
                </c:pt>
              </c:strCache>
            </c:strRef>
          </c:cat>
          <c:val>
            <c:numRef>
              <c:f>'Доля кликов'!$D$46:$T$46</c:f>
              <c:numCache>
                <c:formatCode>0</c:formatCode>
                <c:ptCount val="17"/>
                <c:pt idx="0">
                  <c:v>6</c:v>
                </c:pt>
                <c:pt idx="1">
                  <c:v>27</c:v>
                </c:pt>
                <c:pt idx="2">
                  <c:v>5</c:v>
                </c:pt>
                <c:pt idx="3">
                  <c:v>0</c:v>
                </c:pt>
                <c:pt idx="4">
                  <c:v>2</c:v>
                </c:pt>
                <c:pt idx="5">
                  <c:v>4</c:v>
                </c:pt>
                <c:pt idx="6">
                  <c:v>4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9B-4AE6-8381-62098BE387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4971264"/>
        <c:axId val="164972800"/>
      </c:barChart>
      <c:catAx>
        <c:axId val="16497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972800"/>
        <c:crosses val="autoZero"/>
        <c:auto val="1"/>
        <c:lblAlgn val="ctr"/>
        <c:lblOffset val="100"/>
        <c:noMultiLvlLbl val="0"/>
      </c:catAx>
      <c:valAx>
        <c:axId val="16497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97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конкуренции брендов в категории «Очистители и увлажнители воздуха»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Маркет!$D$4</c:f>
              <c:strCache>
                <c:ptCount val="1"/>
                <c:pt idx="0">
                  <c:v>Electrolux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Маркет!$D$5:$D$40</c:f>
              <c:numCache>
                <c:formatCode>General</c:formatCode>
                <c:ptCount val="36"/>
                <c:pt idx="0">
                  <c:v>7514</c:v>
                </c:pt>
                <c:pt idx="1">
                  <c:v>5904</c:v>
                </c:pt>
                <c:pt idx="2">
                  <c:v>5204</c:v>
                </c:pt>
                <c:pt idx="3">
                  <c:v>2852</c:v>
                </c:pt>
                <c:pt idx="4">
                  <c:v>2117</c:v>
                </c:pt>
                <c:pt idx="5">
                  <c:v>1680</c:v>
                </c:pt>
                <c:pt idx="6">
                  <c:v>1796</c:v>
                </c:pt>
                <c:pt idx="7">
                  <c:v>1918</c:v>
                </c:pt>
                <c:pt idx="8">
                  <c:v>2625</c:v>
                </c:pt>
                <c:pt idx="9">
                  <c:v>5897</c:v>
                </c:pt>
                <c:pt idx="10">
                  <c:v>11390</c:v>
                </c:pt>
                <c:pt idx="11">
                  <c:v>14873</c:v>
                </c:pt>
                <c:pt idx="12">
                  <c:v>10005</c:v>
                </c:pt>
                <c:pt idx="13">
                  <c:v>7262</c:v>
                </c:pt>
                <c:pt idx="14">
                  <c:v>4525</c:v>
                </c:pt>
                <c:pt idx="15">
                  <c:v>2921</c:v>
                </c:pt>
                <c:pt idx="16">
                  <c:v>1850</c:v>
                </c:pt>
                <c:pt idx="17">
                  <c:v>1923</c:v>
                </c:pt>
                <c:pt idx="18">
                  <c:v>1356</c:v>
                </c:pt>
                <c:pt idx="19">
                  <c:v>1388</c:v>
                </c:pt>
                <c:pt idx="20">
                  <c:v>4186</c:v>
                </c:pt>
                <c:pt idx="21">
                  <c:v>9097</c:v>
                </c:pt>
                <c:pt idx="22">
                  <c:v>13203</c:v>
                </c:pt>
                <c:pt idx="23">
                  <c:v>14896</c:v>
                </c:pt>
                <c:pt idx="24">
                  <c:v>12221</c:v>
                </c:pt>
                <c:pt idx="25">
                  <c:v>9452</c:v>
                </c:pt>
                <c:pt idx="26">
                  <c:v>9145</c:v>
                </c:pt>
                <c:pt idx="27">
                  <c:v>9940</c:v>
                </c:pt>
                <c:pt idx="28">
                  <c:v>2780</c:v>
                </c:pt>
                <c:pt idx="29">
                  <c:v>2991</c:v>
                </c:pt>
                <c:pt idx="30">
                  <c:v>1908</c:v>
                </c:pt>
                <c:pt idx="31">
                  <c:v>1925</c:v>
                </c:pt>
                <c:pt idx="32">
                  <c:v>2820</c:v>
                </c:pt>
                <c:pt idx="33">
                  <c:v>7067</c:v>
                </c:pt>
                <c:pt idx="34">
                  <c:v>8839</c:v>
                </c:pt>
                <c:pt idx="35">
                  <c:v>13781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354-47D7-BE2C-A0783DB04E49}"/>
            </c:ext>
          </c:extLst>
        </c:ser>
        <c:ser>
          <c:idx val="1"/>
          <c:order val="1"/>
          <c:tx>
            <c:strRef>
              <c:f>Маркет!$E$4</c:f>
              <c:strCache>
                <c:ptCount val="1"/>
                <c:pt idx="0">
                  <c:v>Ballu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Маркет!$E$5:$E$40</c:f>
              <c:numCache>
                <c:formatCode>General</c:formatCode>
                <c:ptCount val="36"/>
                <c:pt idx="0">
                  <c:v>18609</c:v>
                </c:pt>
                <c:pt idx="1">
                  <c:v>18569</c:v>
                </c:pt>
                <c:pt idx="2">
                  <c:v>19291</c:v>
                </c:pt>
                <c:pt idx="3">
                  <c:v>8996</c:v>
                </c:pt>
                <c:pt idx="4">
                  <c:v>5574</c:v>
                </c:pt>
                <c:pt idx="5">
                  <c:v>3962</c:v>
                </c:pt>
                <c:pt idx="6">
                  <c:v>3789</c:v>
                </c:pt>
                <c:pt idx="7">
                  <c:v>4223</c:v>
                </c:pt>
                <c:pt idx="8">
                  <c:v>6114</c:v>
                </c:pt>
                <c:pt idx="9">
                  <c:v>13178</c:v>
                </c:pt>
                <c:pt idx="10">
                  <c:v>18797</c:v>
                </c:pt>
                <c:pt idx="11">
                  <c:v>22265</c:v>
                </c:pt>
                <c:pt idx="12">
                  <c:v>16846</c:v>
                </c:pt>
                <c:pt idx="13">
                  <c:v>11279</c:v>
                </c:pt>
                <c:pt idx="14">
                  <c:v>8940</c:v>
                </c:pt>
                <c:pt idx="15">
                  <c:v>6385</c:v>
                </c:pt>
                <c:pt idx="16">
                  <c:v>4065</c:v>
                </c:pt>
                <c:pt idx="17">
                  <c:v>3597</c:v>
                </c:pt>
                <c:pt idx="18">
                  <c:v>2446</c:v>
                </c:pt>
                <c:pt idx="19">
                  <c:v>3340</c:v>
                </c:pt>
                <c:pt idx="20">
                  <c:v>6062</c:v>
                </c:pt>
                <c:pt idx="21">
                  <c:v>11144</c:v>
                </c:pt>
                <c:pt idx="22">
                  <c:v>14560</c:v>
                </c:pt>
                <c:pt idx="23">
                  <c:v>17694</c:v>
                </c:pt>
                <c:pt idx="24">
                  <c:v>10063</c:v>
                </c:pt>
                <c:pt idx="25">
                  <c:v>8796</c:v>
                </c:pt>
                <c:pt idx="26">
                  <c:v>9030</c:v>
                </c:pt>
                <c:pt idx="27">
                  <c:v>10093</c:v>
                </c:pt>
                <c:pt idx="28">
                  <c:v>5226</c:v>
                </c:pt>
                <c:pt idx="29">
                  <c:v>3704</c:v>
                </c:pt>
                <c:pt idx="30">
                  <c:v>2731</c:v>
                </c:pt>
                <c:pt idx="31">
                  <c:v>2317</c:v>
                </c:pt>
                <c:pt idx="32">
                  <c:v>3332</c:v>
                </c:pt>
                <c:pt idx="33">
                  <c:v>7412</c:v>
                </c:pt>
                <c:pt idx="34">
                  <c:v>9952</c:v>
                </c:pt>
                <c:pt idx="35">
                  <c:v>14912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354-47D7-BE2C-A0783DB04E49}"/>
            </c:ext>
          </c:extLst>
        </c:ser>
        <c:ser>
          <c:idx val="2"/>
          <c:order val="2"/>
          <c:tx>
            <c:strRef>
              <c:f>Маркет!$F$4</c:f>
              <c:strCache>
                <c:ptCount val="1"/>
                <c:pt idx="0">
                  <c:v>Polaris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Маркет!$F$5:$F$40</c:f>
              <c:numCache>
                <c:formatCode>General</c:formatCode>
                <c:ptCount val="36"/>
                <c:pt idx="0">
                  <c:v>17842</c:v>
                </c:pt>
                <c:pt idx="1">
                  <c:v>14945</c:v>
                </c:pt>
                <c:pt idx="2">
                  <c:v>9754</c:v>
                </c:pt>
                <c:pt idx="3">
                  <c:v>4535</c:v>
                </c:pt>
                <c:pt idx="4">
                  <c:v>3596</c:v>
                </c:pt>
                <c:pt idx="5">
                  <c:v>2790</c:v>
                </c:pt>
                <c:pt idx="6">
                  <c:v>3008</c:v>
                </c:pt>
                <c:pt idx="7">
                  <c:v>3786</c:v>
                </c:pt>
                <c:pt idx="8">
                  <c:v>5520</c:v>
                </c:pt>
                <c:pt idx="9">
                  <c:v>11959</c:v>
                </c:pt>
                <c:pt idx="10">
                  <c:v>15835</c:v>
                </c:pt>
                <c:pt idx="11">
                  <c:v>14219</c:v>
                </c:pt>
                <c:pt idx="12">
                  <c:v>11531</c:v>
                </c:pt>
                <c:pt idx="13">
                  <c:v>7505</c:v>
                </c:pt>
                <c:pt idx="14">
                  <c:v>7143</c:v>
                </c:pt>
                <c:pt idx="15">
                  <c:v>5325</c:v>
                </c:pt>
                <c:pt idx="16">
                  <c:v>2873</c:v>
                </c:pt>
                <c:pt idx="17">
                  <c:v>2558</c:v>
                </c:pt>
                <c:pt idx="18">
                  <c:v>2016</c:v>
                </c:pt>
                <c:pt idx="19">
                  <c:v>1968</c:v>
                </c:pt>
                <c:pt idx="20">
                  <c:v>3832</c:v>
                </c:pt>
                <c:pt idx="21">
                  <c:v>8273</c:v>
                </c:pt>
                <c:pt idx="22">
                  <c:v>11905</c:v>
                </c:pt>
                <c:pt idx="23">
                  <c:v>11513</c:v>
                </c:pt>
                <c:pt idx="24">
                  <c:v>8264</c:v>
                </c:pt>
                <c:pt idx="25">
                  <c:v>7563</c:v>
                </c:pt>
                <c:pt idx="26">
                  <c:v>7811</c:v>
                </c:pt>
                <c:pt idx="27">
                  <c:v>7381</c:v>
                </c:pt>
                <c:pt idx="28">
                  <c:v>3128</c:v>
                </c:pt>
                <c:pt idx="29">
                  <c:v>2316</c:v>
                </c:pt>
                <c:pt idx="30">
                  <c:v>1949</c:v>
                </c:pt>
                <c:pt idx="31">
                  <c:v>1724</c:v>
                </c:pt>
                <c:pt idx="32">
                  <c:v>3059</c:v>
                </c:pt>
                <c:pt idx="33">
                  <c:v>7282</c:v>
                </c:pt>
                <c:pt idx="34">
                  <c:v>8195</c:v>
                </c:pt>
                <c:pt idx="35">
                  <c:v>11227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354-47D7-BE2C-A0783DB04E49}"/>
            </c:ext>
          </c:extLst>
        </c:ser>
        <c:ser>
          <c:idx val="3"/>
          <c:order val="3"/>
          <c:tx>
            <c:strRef>
              <c:f>Маркет!$G$4</c:f>
              <c:strCache>
                <c:ptCount val="1"/>
                <c:pt idx="0">
                  <c:v>Boneco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Маркет!$G$5:$G$40</c:f>
              <c:numCache>
                <c:formatCode>General</c:formatCode>
                <c:ptCount val="36"/>
                <c:pt idx="0">
                  <c:v>13479</c:v>
                </c:pt>
                <c:pt idx="1">
                  <c:v>11565</c:v>
                </c:pt>
                <c:pt idx="2">
                  <c:v>10610</c:v>
                </c:pt>
                <c:pt idx="3">
                  <c:v>5187</c:v>
                </c:pt>
                <c:pt idx="4">
                  <c:v>3972</c:v>
                </c:pt>
                <c:pt idx="5">
                  <c:v>3266</c:v>
                </c:pt>
                <c:pt idx="6">
                  <c:v>2929</c:v>
                </c:pt>
                <c:pt idx="7">
                  <c:v>4120</c:v>
                </c:pt>
                <c:pt idx="8">
                  <c:v>6436</c:v>
                </c:pt>
                <c:pt idx="9">
                  <c:v>13973</c:v>
                </c:pt>
                <c:pt idx="10">
                  <c:v>18510</c:v>
                </c:pt>
                <c:pt idx="11">
                  <c:v>18864</c:v>
                </c:pt>
                <c:pt idx="12">
                  <c:v>15894</c:v>
                </c:pt>
                <c:pt idx="13">
                  <c:v>10180</c:v>
                </c:pt>
                <c:pt idx="14">
                  <c:v>6459</c:v>
                </c:pt>
                <c:pt idx="15">
                  <c:v>5053</c:v>
                </c:pt>
                <c:pt idx="16">
                  <c:v>3232</c:v>
                </c:pt>
                <c:pt idx="17">
                  <c:v>41895</c:v>
                </c:pt>
                <c:pt idx="18">
                  <c:v>8151</c:v>
                </c:pt>
                <c:pt idx="19">
                  <c:v>2469</c:v>
                </c:pt>
                <c:pt idx="20">
                  <c:v>4216</c:v>
                </c:pt>
                <c:pt idx="21">
                  <c:v>6633</c:v>
                </c:pt>
                <c:pt idx="22">
                  <c:v>11029</c:v>
                </c:pt>
                <c:pt idx="23">
                  <c:v>11767</c:v>
                </c:pt>
                <c:pt idx="24">
                  <c:v>10153</c:v>
                </c:pt>
                <c:pt idx="25">
                  <c:v>10083</c:v>
                </c:pt>
                <c:pt idx="26">
                  <c:v>11322</c:v>
                </c:pt>
                <c:pt idx="27">
                  <c:v>14085</c:v>
                </c:pt>
                <c:pt idx="28">
                  <c:v>8568</c:v>
                </c:pt>
                <c:pt idx="29">
                  <c:v>4796</c:v>
                </c:pt>
                <c:pt idx="30">
                  <c:v>4585</c:v>
                </c:pt>
                <c:pt idx="31">
                  <c:v>3352</c:v>
                </c:pt>
                <c:pt idx="32">
                  <c:v>4892</c:v>
                </c:pt>
                <c:pt idx="33">
                  <c:v>9892</c:v>
                </c:pt>
                <c:pt idx="34">
                  <c:v>11407</c:v>
                </c:pt>
                <c:pt idx="35">
                  <c:v>15349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354-47D7-BE2C-A0783DB04E49}"/>
            </c:ext>
          </c:extLst>
        </c:ser>
        <c:ser>
          <c:idx val="4"/>
          <c:order val="4"/>
          <c:tx>
            <c:strRef>
              <c:f>Маркет!$H$4</c:f>
              <c:strCache>
                <c:ptCount val="1"/>
                <c:pt idx="0">
                  <c:v>Xiaomi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Маркет!$H$5:$H$40</c:f>
              <c:numCache>
                <c:formatCode>General</c:formatCode>
                <c:ptCount val="36"/>
                <c:pt idx="0">
                  <c:v>4792</c:v>
                </c:pt>
                <c:pt idx="1">
                  <c:v>4388</c:v>
                </c:pt>
                <c:pt idx="2">
                  <c:v>4840</c:v>
                </c:pt>
                <c:pt idx="3">
                  <c:v>5418</c:v>
                </c:pt>
                <c:pt idx="4">
                  <c:v>4829</c:v>
                </c:pt>
                <c:pt idx="5">
                  <c:v>4699</c:v>
                </c:pt>
                <c:pt idx="6">
                  <c:v>4572</c:v>
                </c:pt>
                <c:pt idx="7">
                  <c:v>4881</c:v>
                </c:pt>
                <c:pt idx="8">
                  <c:v>6816</c:v>
                </c:pt>
                <c:pt idx="9">
                  <c:v>10458</c:v>
                </c:pt>
                <c:pt idx="10">
                  <c:v>14992</c:v>
                </c:pt>
                <c:pt idx="11">
                  <c:v>27170</c:v>
                </c:pt>
                <c:pt idx="12">
                  <c:v>22094</c:v>
                </c:pt>
                <c:pt idx="13">
                  <c:v>17825</c:v>
                </c:pt>
                <c:pt idx="14">
                  <c:v>15696</c:v>
                </c:pt>
                <c:pt idx="15">
                  <c:v>19072</c:v>
                </c:pt>
                <c:pt idx="16">
                  <c:v>12129</c:v>
                </c:pt>
                <c:pt idx="17">
                  <c:v>11237</c:v>
                </c:pt>
                <c:pt idx="18">
                  <c:v>10948</c:v>
                </c:pt>
                <c:pt idx="19">
                  <c:v>12409</c:v>
                </c:pt>
                <c:pt idx="20">
                  <c:v>18888</c:v>
                </c:pt>
                <c:pt idx="21">
                  <c:v>28576</c:v>
                </c:pt>
                <c:pt idx="22">
                  <c:v>47077</c:v>
                </c:pt>
                <c:pt idx="23">
                  <c:v>60672</c:v>
                </c:pt>
                <c:pt idx="24">
                  <c:v>52575</c:v>
                </c:pt>
                <c:pt idx="25">
                  <c:v>46486</c:v>
                </c:pt>
                <c:pt idx="26">
                  <c:v>36889</c:v>
                </c:pt>
                <c:pt idx="27">
                  <c:v>25741</c:v>
                </c:pt>
                <c:pt idx="28">
                  <c:v>19480</c:v>
                </c:pt>
                <c:pt idx="29">
                  <c:v>19246</c:v>
                </c:pt>
                <c:pt idx="30">
                  <c:v>20052</c:v>
                </c:pt>
                <c:pt idx="31">
                  <c:v>21491</c:v>
                </c:pt>
                <c:pt idx="32">
                  <c:v>27673</c:v>
                </c:pt>
                <c:pt idx="33">
                  <c:v>49483</c:v>
                </c:pt>
                <c:pt idx="34">
                  <c:v>70326</c:v>
                </c:pt>
                <c:pt idx="35">
                  <c:v>85939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354-47D7-BE2C-A0783DB04E49}"/>
            </c:ext>
          </c:extLst>
        </c:ser>
        <c:ser>
          <c:idx val="5"/>
          <c:order val="5"/>
          <c:tx>
            <c:strRef>
              <c:f>Маркет!$I$4</c:f>
              <c:strCache>
                <c:ptCount val="1"/>
                <c:pt idx="0">
                  <c:v>AIC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Маркет!$C$5:$C$40</c:f>
              <c:numCache>
                <c:formatCode>mmm\-yy</c:formatCode>
                <c:ptCount val="3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</c:numCache>
            </c:numRef>
          </c:cat>
          <c:val>
            <c:numRef>
              <c:f>Маркет!$I$5:$I$40</c:f>
              <c:numCache>
                <c:formatCode>General</c:formatCode>
                <c:ptCount val="36"/>
                <c:pt idx="24">
                  <c:v>7797</c:v>
                </c:pt>
                <c:pt idx="25">
                  <c:v>7709</c:v>
                </c:pt>
                <c:pt idx="26">
                  <c:v>15111</c:v>
                </c:pt>
                <c:pt idx="27">
                  <c:v>12894</c:v>
                </c:pt>
                <c:pt idx="28">
                  <c:v>4385</c:v>
                </c:pt>
                <c:pt idx="29">
                  <c:v>2168</c:v>
                </c:pt>
                <c:pt idx="30">
                  <c:v>2034</c:v>
                </c:pt>
                <c:pt idx="31">
                  <c:v>3395</c:v>
                </c:pt>
                <c:pt idx="32">
                  <c:v>4649</c:v>
                </c:pt>
                <c:pt idx="33">
                  <c:v>8108</c:v>
                </c:pt>
                <c:pt idx="34">
                  <c:v>6033</c:v>
                </c:pt>
                <c:pt idx="35">
                  <c:v>4913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354-47D7-BE2C-A0783DB04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029760"/>
        <c:axId val="165031296"/>
      </c:lineChart>
      <c:dateAx>
        <c:axId val="1650297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031296"/>
        <c:crosses val="autoZero"/>
        <c:auto val="1"/>
        <c:lblOffset val="100"/>
        <c:baseTimeUnit val="months"/>
      </c:dateAx>
      <c:valAx>
        <c:axId val="16503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02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9040945994614"/>
          <c:y val="0.28720693530001173"/>
          <c:w val="0.39521686336812284"/>
          <c:h val="0.63161403124454885"/>
        </c:manualLayout>
      </c:layout>
      <c:pieChart>
        <c:varyColors val="1"/>
        <c:ser>
          <c:idx val="0"/>
          <c:order val="0"/>
          <c:dLbls>
            <c:dLbl>
              <c:idx val="5"/>
              <c:layout>
                <c:manualLayout>
                  <c:x val="5.291986912118439E-2"/>
                  <c:y val="-1.45931465984149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18-4872-9A84-46B48D96AF44}"/>
                </c:ext>
              </c:extLst>
            </c:dLbl>
            <c:dLbl>
              <c:idx val="7"/>
              <c:layout>
                <c:manualLayout>
                  <c:x val="4.5153798806216741E-2"/>
                  <c:y val="1.16311753018008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18-4872-9A84-46B48D96AF44}"/>
                </c:ext>
              </c:extLst>
            </c:dLbl>
            <c:dLbl>
              <c:idx val="8"/>
              <c:layout>
                <c:manualLayout>
                  <c:x val="-7.5325172304876366E-3"/>
                  <c:y val="5.986076875082276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18-4872-9A84-46B48D96AF44}"/>
                </c:ext>
              </c:extLst>
            </c:dLbl>
            <c:dLbl>
              <c:idx val="9"/>
              <c:layout>
                <c:manualLayout>
                  <c:x val="-3.8857989196018565E-2"/>
                  <c:y val="5.29616316766455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18-4872-9A84-46B48D96AF44}"/>
                </c:ext>
              </c:extLst>
            </c:dLbl>
            <c:dLbl>
              <c:idx val="10"/>
              <c:layout>
                <c:manualLayout>
                  <c:x val="-5.233998525993537E-2"/>
                  <c:y val="3.71845051785576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18-4872-9A84-46B48D96AF44}"/>
                </c:ext>
              </c:extLst>
            </c:dLbl>
            <c:dLbl>
              <c:idx val="11"/>
              <c:layout>
                <c:manualLayout>
                  <c:x val="-8.9908927457824764E-2"/>
                  <c:y val="1.88045959314821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18-4872-9A84-46B48D96AF44}"/>
                </c:ext>
              </c:extLst>
            </c:dLbl>
            <c:dLbl>
              <c:idx val="12"/>
              <c:layout>
                <c:manualLayout>
                  <c:x val="-0.12221173859872199"/>
                  <c:y val="-2.38400279976233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18-4872-9A84-46B48D96AF44}"/>
                </c:ext>
              </c:extLst>
            </c:dLbl>
            <c:dLbl>
              <c:idx val="13"/>
              <c:layout>
                <c:manualLayout>
                  <c:x val="-0.10153889919253602"/>
                  <c:y val="-6.85285172418589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18-4872-9A84-46B48D96AF44}"/>
                </c:ext>
              </c:extLst>
            </c:dLbl>
            <c:dLbl>
              <c:idx val="14"/>
              <c:layout>
                <c:manualLayout>
                  <c:x val="-9.0933847885772592E-2"/>
                  <c:y val="-0.112150923232625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18-4872-9A84-46B48D96AF44}"/>
                </c:ext>
              </c:extLst>
            </c:dLbl>
            <c:dLbl>
              <c:idx val="15"/>
              <c:layout>
                <c:manualLayout>
                  <c:x val="-0.10445097308723364"/>
                  <c:y val="-0.160757656570465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18-4872-9A84-46B48D96AF44}"/>
                </c:ext>
              </c:extLst>
            </c:dLbl>
            <c:dLbl>
              <c:idx val="16"/>
              <c:layout>
                <c:manualLayout>
                  <c:x val="-6.7359361965773898E-2"/>
                  <c:y val="-0.1609740430075321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18-4872-9A84-46B48D96AF44}"/>
                </c:ext>
              </c:extLst>
            </c:dLbl>
            <c:dLbl>
              <c:idx val="17"/>
              <c:layout>
                <c:manualLayout>
                  <c:x val="-2.9859463202481513E-2"/>
                  <c:y val="-0.210322603390830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18-4872-9A84-46B48D96AF44}"/>
                </c:ext>
              </c:extLst>
            </c:dLbl>
            <c:dLbl>
              <c:idx val="18"/>
              <c:layout>
                <c:manualLayout>
                  <c:x val="-7.3325747329375185E-3"/>
                  <c:y val="-0.174893124830392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18-4872-9A84-46B48D96AF44}"/>
                </c:ext>
              </c:extLst>
            </c:dLbl>
            <c:dLbl>
              <c:idx val="19"/>
              <c:layout>
                <c:manualLayout>
                  <c:x val="6.5271354871105428E-3"/>
                  <c:y val="-0.213298159486184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18-4872-9A84-46B48D96AF44}"/>
                </c:ext>
              </c:extLst>
            </c:dLbl>
            <c:dLbl>
              <c:idx val="20"/>
              <c:layout>
                <c:manualLayout>
                  <c:x val="3.1048387096774193E-2"/>
                  <c:y val="-0.139607580447075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18-4872-9A84-46B48D96AF44}"/>
                </c:ext>
              </c:extLst>
            </c:dLbl>
            <c:dLbl>
              <c:idx val="21"/>
              <c:layout>
                <c:manualLayout>
                  <c:x val="6.990597134596227E-2"/>
                  <c:y val="-0.190510629943289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C18-4872-9A84-46B48D96AF44}"/>
                </c:ext>
              </c:extLst>
            </c:dLbl>
            <c:dLbl>
              <c:idx val="22"/>
              <c:layout>
                <c:manualLayout>
                  <c:x val="5.6966401561474977E-2"/>
                  <c:y val="-0.130906355130574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18-4872-9A84-46B48D96AF44}"/>
                </c:ext>
              </c:extLst>
            </c:dLbl>
            <c:dLbl>
              <c:idx val="23"/>
              <c:layout>
                <c:manualLayout>
                  <c:x val="0.14096543373855014"/>
                  <c:y val="-0.1786318555120806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18-4872-9A84-46B48D96AF44}"/>
                </c:ext>
              </c:extLst>
            </c:dLbl>
            <c:dLbl>
              <c:idx val="24"/>
              <c:layout>
                <c:manualLayout>
                  <c:x val="9.8506961036015972E-2"/>
                  <c:y val="-0.112027366253613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18-4872-9A84-46B48D96AF44}"/>
                </c:ext>
              </c:extLst>
            </c:dLbl>
            <c:dLbl>
              <c:idx val="25"/>
              <c:layout>
                <c:manualLayout>
                  <c:x val="0.14197699092109206"/>
                  <c:y val="-0.11591439765487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18-4872-9A84-46B48D96AF44}"/>
                </c:ext>
              </c:extLst>
            </c:dLbl>
            <c:dLbl>
              <c:idx val="26"/>
              <c:layout>
                <c:manualLayout>
                  <c:x val="0.1973619738728305"/>
                  <c:y val="-0.106041968618468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18-4872-9A84-46B48D96AF44}"/>
                </c:ext>
              </c:extLst>
            </c:dLbl>
            <c:dLbl>
              <c:idx val="27"/>
              <c:layout>
                <c:manualLayout>
                  <c:x val="0.16277728734217206"/>
                  <c:y val="-6.4909462168114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18-4872-9A84-46B48D96AF44}"/>
                </c:ext>
              </c:extLst>
            </c:dLbl>
            <c:dLbl>
              <c:idx val="28"/>
              <c:layout>
                <c:manualLayout>
                  <c:x val="0.21946660403489021"/>
                  <c:y val="-4.48637978374941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C18-4872-9A84-46B48D96AF44}"/>
                </c:ext>
              </c:extLst>
            </c:dLbl>
            <c:dLbl>
              <c:idx val="29"/>
              <c:layout>
                <c:manualLayout>
                  <c:x val="0.16719363747539948"/>
                  <c:y val="-1.215030868220659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C18-4872-9A84-46B48D96AF44}"/>
                </c:ext>
              </c:extLst>
            </c:dLbl>
            <c:dLbl>
              <c:idx val="30"/>
              <c:layout>
                <c:manualLayout>
                  <c:x val="0.13169933912677265"/>
                  <c:y val="3.7809244196784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C18-4872-9A84-46B48D96AF4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Очистители!$C$139:$C$169</c:f>
              <c:strCache>
                <c:ptCount val="31"/>
                <c:pt idx="0">
                  <c:v>Светофор (YL-10)</c:v>
                </c:pt>
                <c:pt idx="1">
                  <c:v>AIC</c:v>
                </c:pt>
                <c:pt idx="2">
                  <c:v>Xiaomi</c:v>
                </c:pt>
                <c:pt idx="3">
                  <c:v>Tefal</c:v>
                </c:pt>
                <c:pt idx="4">
                  <c:v>Dyson</c:v>
                </c:pt>
                <c:pt idx="5">
                  <c:v>Polaris</c:v>
                </c:pt>
                <c:pt idx="6">
                  <c:v>Ballu</c:v>
                </c:pt>
                <c:pt idx="7">
                  <c:v>Vitek</c:v>
                </c:pt>
                <c:pt idx="8">
                  <c:v>Redmond</c:v>
                </c:pt>
                <c:pt idx="9">
                  <c:v>Timberk</c:v>
                </c:pt>
                <c:pt idx="10">
                  <c:v>Therapy Air</c:v>
                </c:pt>
                <c:pt idx="11">
                  <c:v>Atmos</c:v>
                </c:pt>
                <c:pt idx="12">
                  <c:v>IQAir</c:v>
                </c:pt>
                <c:pt idx="13">
                  <c:v>Ergopower</c:v>
                </c:pt>
                <c:pt idx="14">
                  <c:v>Boneco Air-O-Swiss</c:v>
                </c:pt>
                <c:pt idx="15">
                  <c:v>Bork</c:v>
                </c:pt>
                <c:pt idx="16">
                  <c:v>Airfree</c:v>
                </c:pt>
                <c:pt idx="17">
                  <c:v>Mitsubishi Electric</c:v>
                </c:pt>
                <c:pt idx="18">
                  <c:v>Yamaguchi</c:v>
                </c:pt>
                <c:pt idx="19">
                  <c:v>Philips</c:v>
                </c:pt>
                <c:pt idx="20">
                  <c:v>Daikin</c:v>
                </c:pt>
                <c:pt idx="21">
                  <c:v>Stadler Form</c:v>
                </c:pt>
                <c:pt idx="22">
                  <c:v>Crane</c:v>
                </c:pt>
                <c:pt idx="23">
                  <c:v>National (used)</c:v>
                </c:pt>
                <c:pt idx="24">
                  <c:v>LG</c:v>
                </c:pt>
                <c:pt idx="25">
                  <c:v>Beurer</c:v>
                </c:pt>
                <c:pt idx="26">
                  <c:v>Karcher</c:v>
                </c:pt>
                <c:pt idx="27">
                  <c:v>Rovus</c:v>
                </c:pt>
                <c:pt idx="28">
                  <c:v>Fellowes</c:v>
                </c:pt>
                <c:pt idx="29">
                  <c:v>Winix</c:v>
                </c:pt>
                <c:pt idx="30">
                  <c:v>Ideal</c:v>
                </c:pt>
              </c:strCache>
            </c:strRef>
          </c:cat>
          <c:val>
            <c:numRef>
              <c:f>Очистители!$D$139:$D$169</c:f>
              <c:numCache>
                <c:formatCode>#,##0</c:formatCode>
                <c:ptCount val="31"/>
                <c:pt idx="0">
                  <c:v>25000</c:v>
                </c:pt>
                <c:pt idx="1">
                  <c:v>10466</c:v>
                </c:pt>
                <c:pt idx="2">
                  <c:v>5146</c:v>
                </c:pt>
                <c:pt idx="3">
                  <c:v>4972</c:v>
                </c:pt>
                <c:pt idx="4">
                  <c:v>3890</c:v>
                </c:pt>
                <c:pt idx="5">
                  <c:v>2146</c:v>
                </c:pt>
                <c:pt idx="6">
                  <c:v>4976</c:v>
                </c:pt>
                <c:pt idx="7">
                  <c:v>2016</c:v>
                </c:pt>
                <c:pt idx="8">
                  <c:v>1994</c:v>
                </c:pt>
                <c:pt idx="9">
                  <c:v>1767</c:v>
                </c:pt>
                <c:pt idx="10">
                  <c:v>1581</c:v>
                </c:pt>
                <c:pt idx="11">
                  <c:v>1318</c:v>
                </c:pt>
                <c:pt idx="12">
                  <c:v>1162</c:v>
                </c:pt>
                <c:pt idx="13">
                  <c:v>1000</c:v>
                </c:pt>
                <c:pt idx="14">
                  <c:v>1791</c:v>
                </c:pt>
                <c:pt idx="15">
                  <c:v>732</c:v>
                </c:pt>
                <c:pt idx="16">
                  <c:v>684</c:v>
                </c:pt>
                <c:pt idx="17">
                  <c:v>579</c:v>
                </c:pt>
                <c:pt idx="18">
                  <c:v>550</c:v>
                </c:pt>
                <c:pt idx="19">
                  <c:v>540</c:v>
                </c:pt>
                <c:pt idx="20">
                  <c:v>503</c:v>
                </c:pt>
                <c:pt idx="21">
                  <c:v>455</c:v>
                </c:pt>
                <c:pt idx="22">
                  <c:v>240</c:v>
                </c:pt>
                <c:pt idx="23">
                  <c:v>226</c:v>
                </c:pt>
                <c:pt idx="24">
                  <c:v>194</c:v>
                </c:pt>
                <c:pt idx="25">
                  <c:v>162</c:v>
                </c:pt>
                <c:pt idx="26">
                  <c:v>120</c:v>
                </c:pt>
                <c:pt idx="27">
                  <c:v>100</c:v>
                </c:pt>
                <c:pt idx="28">
                  <c:v>61</c:v>
                </c:pt>
                <c:pt idx="29">
                  <c:v>14</c:v>
                </c:pt>
                <c:pt idx="3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2C18-4872-9A84-46B48D96AF4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F1529-3FF1-4A68-B8B6-F100DC99882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07C9E-A261-4769-9B80-FEC82682E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565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E248DE-9448-4D76-A671-82D500F1C14F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C2E9F2-9044-491F-A54C-C40FA1C0A3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9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2E9F2-9044-491F-A54C-C40FA1C0A37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27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2E9F2-9044-491F-A54C-C40FA1C0A37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6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2E9F2-9044-491F-A54C-C40FA1C0A37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6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2E9F2-9044-491F-A54C-C40FA1C0A37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32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ая 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 userDrawn="1"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</p:spTree>
    <p:extLst>
      <p:ext uri="{BB962C8B-B14F-4D97-AF65-F5344CB8AC3E}">
        <p14:creationId xmlns:p14="http://schemas.microsoft.com/office/powerpoint/2010/main" val="2738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999" y="504826"/>
            <a:ext cx="4336629" cy="1763713"/>
          </a:xfrm>
          <a:prstGeom prst="rect">
            <a:avLst/>
          </a:prstGeom>
        </p:spPr>
        <p:txBody>
          <a:bodyPr anchor="b"/>
          <a:lstStyle>
            <a:lvl1pPr>
              <a:defRPr sz="402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15649" y="1089025"/>
            <a:ext cx="6805294" cy="537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3"/>
            </a:lvl1pPr>
            <a:lvl2pPr marL="574746" indent="0">
              <a:buNone/>
              <a:defRPr sz="3520"/>
            </a:lvl2pPr>
            <a:lvl3pPr marL="1149492" indent="0">
              <a:buNone/>
              <a:defRPr sz="3017"/>
            </a:lvl3pPr>
            <a:lvl4pPr marL="1724238" indent="0">
              <a:buNone/>
              <a:defRPr sz="2514"/>
            </a:lvl4pPr>
            <a:lvl5pPr marL="2298984" indent="0">
              <a:buNone/>
              <a:defRPr sz="2514"/>
            </a:lvl5pPr>
            <a:lvl6pPr marL="2873731" indent="0">
              <a:buNone/>
              <a:defRPr sz="2514"/>
            </a:lvl6pPr>
            <a:lvl7pPr marL="3448477" indent="0">
              <a:buNone/>
              <a:defRPr sz="2514"/>
            </a:lvl7pPr>
            <a:lvl8pPr marL="4023223" indent="0">
              <a:buNone/>
              <a:defRPr sz="2514"/>
            </a:lvl8pPr>
            <a:lvl9pPr marL="4597969" indent="0">
              <a:buNone/>
              <a:defRPr sz="251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5999" y="2268538"/>
            <a:ext cx="4336629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11"/>
            </a:lvl1pPr>
            <a:lvl2pPr marL="574746" indent="0">
              <a:buNone/>
              <a:defRPr sz="1760"/>
            </a:lvl2pPr>
            <a:lvl3pPr marL="1149492" indent="0">
              <a:buNone/>
              <a:defRPr sz="1509"/>
            </a:lvl3pPr>
            <a:lvl4pPr marL="1724238" indent="0">
              <a:buNone/>
              <a:defRPr sz="1257"/>
            </a:lvl4pPr>
            <a:lvl5pPr marL="2298984" indent="0">
              <a:buNone/>
              <a:defRPr sz="1257"/>
            </a:lvl5pPr>
            <a:lvl6pPr marL="2873731" indent="0">
              <a:buNone/>
              <a:defRPr sz="1257"/>
            </a:lvl6pPr>
            <a:lvl7pPr marL="3448477" indent="0">
              <a:buNone/>
              <a:defRPr sz="1257"/>
            </a:lvl7pPr>
            <a:lvl8pPr marL="4023223" indent="0">
              <a:buNone/>
              <a:defRPr sz="1257"/>
            </a:lvl8pPr>
            <a:lvl9pPr marL="4597969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7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004" y="403225"/>
            <a:ext cx="11594944" cy="14605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4004" y="2012951"/>
            <a:ext cx="11594944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1209" y="403225"/>
            <a:ext cx="2897738" cy="6407150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4005" y="403225"/>
            <a:ext cx="8505619" cy="640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53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369" y="1237457"/>
            <a:ext cx="10082213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53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683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01" y="1885066"/>
            <a:ext cx="11594544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201" y="5060096"/>
            <a:ext cx="11594544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20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549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0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402568"/>
            <a:ext cx="11594544" cy="14614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55" y="1853560"/>
            <a:ext cx="5686997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55" y="2761961"/>
            <a:ext cx="5686997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5493" y="1853560"/>
            <a:ext cx="5715005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5493" y="2761961"/>
            <a:ext cx="5715005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0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5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5" y="1088682"/>
            <a:ext cx="6805493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1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 userDrawn="1"/>
        </p:nvSpPr>
        <p:spPr>
          <a:xfrm>
            <a:off x="8089627" y="0"/>
            <a:ext cx="5472608" cy="7561264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57580" y="3564607"/>
            <a:ext cx="4392488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17"/>
            </a:lvl1pPr>
            <a:lvl2pPr marL="574746" indent="0" algn="ctr">
              <a:buNone/>
              <a:defRPr sz="2514"/>
            </a:lvl2pPr>
            <a:lvl3pPr marL="1149492" indent="0" algn="ctr">
              <a:buNone/>
              <a:defRPr sz="2263"/>
            </a:lvl3pPr>
            <a:lvl4pPr marL="1724238" indent="0" algn="ctr">
              <a:buNone/>
              <a:defRPr sz="2011"/>
            </a:lvl4pPr>
            <a:lvl5pPr marL="2298984" indent="0" algn="ctr">
              <a:buNone/>
              <a:defRPr sz="2011"/>
            </a:lvl5pPr>
            <a:lvl6pPr marL="2873731" indent="0" algn="ctr">
              <a:buNone/>
              <a:defRPr sz="2011"/>
            </a:lvl6pPr>
            <a:lvl7pPr marL="3448477" indent="0" algn="ctr">
              <a:buNone/>
              <a:defRPr sz="2011"/>
            </a:lvl7pPr>
            <a:lvl8pPr marL="4023223" indent="0" algn="ctr">
              <a:buNone/>
              <a:defRPr sz="2011"/>
            </a:lvl8pPr>
            <a:lvl9pPr marL="4597969" indent="0" algn="ctr">
              <a:buNone/>
              <a:defRPr sz="201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 userDrawn="1"/>
        </p:nvSpPr>
        <p:spPr>
          <a:xfrm>
            <a:off x="7481791" y="2541702"/>
            <a:ext cx="4816443" cy="501956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</p:spTree>
    <p:extLst>
      <p:ext uri="{BB962C8B-B14F-4D97-AF65-F5344CB8AC3E}">
        <p14:creationId xmlns:p14="http://schemas.microsoft.com/office/powerpoint/2010/main" val="47988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005" y="1088682"/>
            <a:ext cx="6805493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52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4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0111" y="402567"/>
            <a:ext cx="2898636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203" y="402567"/>
            <a:ext cx="8527871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70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5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004" y="403225"/>
            <a:ext cx="11594944" cy="14605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4004" y="2012951"/>
            <a:ext cx="11594944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19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016" y="1884364"/>
            <a:ext cx="11592948" cy="3146425"/>
          </a:xfrm>
          <a:prstGeom prst="rect">
            <a:avLst/>
          </a:prstGeom>
        </p:spPr>
        <p:txBody>
          <a:bodyPr anchor="b"/>
          <a:lstStyle>
            <a:lvl1pPr>
              <a:defRPr sz="75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8016" y="5059364"/>
            <a:ext cx="11592948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7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004" y="403225"/>
            <a:ext cx="11594944" cy="14605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24005" y="2012951"/>
            <a:ext cx="5701678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17268" y="2012951"/>
            <a:ext cx="5701679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999" y="403225"/>
            <a:ext cx="11594944" cy="14605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000" y="1854200"/>
            <a:ext cx="5687709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6000" y="2762251"/>
            <a:ext cx="5687709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5294" y="1854200"/>
            <a:ext cx="5715649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05294" y="2762251"/>
            <a:ext cx="5715649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2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004" y="403225"/>
            <a:ext cx="11594944" cy="14605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2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5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999" y="504826"/>
            <a:ext cx="4336629" cy="1763713"/>
          </a:xfrm>
          <a:prstGeom prst="rect">
            <a:avLst/>
          </a:prstGeom>
        </p:spPr>
        <p:txBody>
          <a:bodyPr anchor="b"/>
          <a:lstStyle>
            <a:lvl1pPr>
              <a:defRPr sz="402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649" y="1089025"/>
            <a:ext cx="6805294" cy="5373688"/>
          </a:xfrm>
          <a:prstGeom prst="rect">
            <a:avLst/>
          </a:prstGeom>
        </p:spPr>
        <p:txBody>
          <a:bodyPr/>
          <a:lstStyle>
            <a:lvl1pPr>
              <a:defRPr sz="4023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514"/>
            </a:lvl5pPr>
            <a:lvl6pPr>
              <a:defRPr sz="2514"/>
            </a:lvl6pPr>
            <a:lvl7pPr>
              <a:defRPr sz="2514"/>
            </a:lvl7pPr>
            <a:lvl8pPr>
              <a:defRPr sz="2514"/>
            </a:lvl8pPr>
            <a:lvl9pPr>
              <a:defRPr sz="25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5999" y="2268538"/>
            <a:ext cx="4336629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11"/>
            </a:lvl1pPr>
            <a:lvl2pPr marL="574746" indent="0">
              <a:buNone/>
              <a:defRPr sz="1760"/>
            </a:lvl2pPr>
            <a:lvl3pPr marL="1149492" indent="0">
              <a:buNone/>
              <a:defRPr sz="1509"/>
            </a:lvl3pPr>
            <a:lvl4pPr marL="1724238" indent="0">
              <a:buNone/>
              <a:defRPr sz="1257"/>
            </a:lvl4pPr>
            <a:lvl5pPr marL="2298984" indent="0">
              <a:buNone/>
              <a:defRPr sz="1257"/>
            </a:lvl5pPr>
            <a:lvl6pPr marL="2873731" indent="0">
              <a:buNone/>
              <a:defRPr sz="1257"/>
            </a:lvl6pPr>
            <a:lvl7pPr marL="3448477" indent="0">
              <a:buNone/>
              <a:defRPr sz="1257"/>
            </a:lvl7pPr>
            <a:lvl8pPr marL="4023223" indent="0">
              <a:buNone/>
              <a:defRPr sz="1257"/>
            </a:lvl8pPr>
            <a:lvl9pPr marL="4597969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24004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14581337-2F35-4AED-B357-DE36485E36D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452380" y="7008814"/>
            <a:ext cx="4538193" cy="4016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93485" y="7008814"/>
            <a:ext cx="3025462" cy="401637"/>
          </a:xfrm>
          <a:prstGeom prst="rect">
            <a:avLst/>
          </a:prstGeom>
        </p:spPr>
        <p:txBody>
          <a:bodyPr/>
          <a:lstStyle/>
          <a:p>
            <a:fld id="{DF095A8A-3F72-4A82-B659-E46AEB228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21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l" defTabSz="1149492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73" indent="-287373" algn="l" defTabSz="1149492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119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865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611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358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104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203" y="402568"/>
            <a:ext cx="11594544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203" y="2012836"/>
            <a:ext cx="11594544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20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2977" y="7008171"/>
            <a:ext cx="4536996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408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4" r:id="rId7"/>
    <p:sldLayoutId id="2147483675" r:id="rId8"/>
    <p:sldLayoutId id="2147483676" r:id="rId9"/>
    <p:sldLayoutId id="2147483677" r:id="rId10"/>
    <p:sldLayoutId id="2147483680" r:id="rId11"/>
  </p:sldLayoutIdLs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/iphoneKeno/featured" TargetMode="External"/><Relationship Id="rId13" Type="http://schemas.openxmlformats.org/officeDocument/2006/relationships/hyperlink" Target="https://www.instagram.com/dolgorukova/" TargetMode="External"/><Relationship Id="rId3" Type="http://schemas.openxmlformats.org/officeDocument/2006/relationships/hyperlink" Target="https://www.instagram.com/dr.elena_orlova/" TargetMode="External"/><Relationship Id="rId7" Type="http://schemas.openxmlformats.org/officeDocument/2006/relationships/hyperlink" Target="https://www.instagram.com/doctor_annamama/" TargetMode="External"/><Relationship Id="rId12" Type="http://schemas.openxmlformats.org/officeDocument/2006/relationships/hyperlink" Target="https://www.instagram.com/lyalinanatalie/" TargetMode="External"/><Relationship Id="rId17" Type="http://schemas.openxmlformats.org/officeDocument/2006/relationships/image" Target="../media/image56.png"/><Relationship Id="rId2" Type="http://schemas.openxmlformats.org/officeDocument/2006/relationships/image" Target="../media/image59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nstagram.com/allergologimmunoloq_azizov/" TargetMode="External"/><Relationship Id="rId11" Type="http://schemas.openxmlformats.org/officeDocument/2006/relationships/hyperlink" Target="https://www.instagram.com/maria_komkofa/" TargetMode="External"/><Relationship Id="rId5" Type="http://schemas.openxmlformats.org/officeDocument/2006/relationships/hyperlink" Target="https://www.instagram.com/allergo_doc/" TargetMode="External"/><Relationship Id="rId15" Type="http://schemas.openxmlformats.org/officeDocument/2006/relationships/hyperlink" Target="https://www.youtube.com/channel/UC7QOAiSQylZnRWx6PRG6QuQ" TargetMode="External"/><Relationship Id="rId10" Type="http://schemas.openxmlformats.org/officeDocument/2006/relationships/hyperlink" Target="https://www.instagram.com/kudri_v_oblakax/" TargetMode="External"/><Relationship Id="rId4" Type="http://schemas.openxmlformats.org/officeDocument/2006/relationships/hyperlink" Target="https://www.instagram.com/doctor_neeshpapa/" TargetMode="External"/><Relationship Id="rId9" Type="http://schemas.openxmlformats.org/officeDocument/2006/relationships/hyperlink" Target="https://www.instagram.com/tonya.pp/" TargetMode="External"/><Relationship Id="rId14" Type="http://schemas.openxmlformats.org/officeDocument/2006/relationships/hyperlink" Target="https://www.youtube.com/channel/UCgCWCbgkTVDZTM-6jJhRT0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byblog.ru/" TargetMode="External"/><Relationship Id="rId13" Type="http://schemas.openxmlformats.org/officeDocument/2006/relationships/image" Target="../media/image68.png"/><Relationship Id="rId3" Type="http://schemas.openxmlformats.org/officeDocument/2006/relationships/hyperlink" Target="https://tehno-rating.ru/" TargetMode="External"/><Relationship Id="rId7" Type="http://schemas.openxmlformats.org/officeDocument/2006/relationships/hyperlink" Target="https://www.baby.ru/" TargetMode="External"/><Relationship Id="rId12" Type="http://schemas.openxmlformats.org/officeDocument/2006/relationships/image" Target="../media/image67.png"/><Relationship Id="rId2" Type="http://schemas.openxmlformats.org/officeDocument/2006/relationships/hyperlink" Target="https://hi-news.ru/" TargetMode="Externa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edaboutme.ru/" TargetMode="External"/><Relationship Id="rId11" Type="http://schemas.openxmlformats.org/officeDocument/2006/relationships/hyperlink" Target="https://market.yandex.ru/journal/main" TargetMode="External"/><Relationship Id="rId5" Type="http://schemas.openxmlformats.org/officeDocument/2006/relationships/hyperlink" Target="https://vyborexperta.ru/" TargetMode="External"/><Relationship Id="rId15" Type="http://schemas.openxmlformats.org/officeDocument/2006/relationships/image" Target="../media/image60.png"/><Relationship Id="rId10" Type="http://schemas.openxmlformats.org/officeDocument/2006/relationships/hyperlink" Target="https://otzovik.com/" TargetMode="External"/><Relationship Id="rId4" Type="http://schemas.openxmlformats.org/officeDocument/2006/relationships/hyperlink" Target="https://www.infoniac.ru/" TargetMode="External"/><Relationship Id="rId9" Type="http://schemas.openxmlformats.org/officeDocument/2006/relationships/hyperlink" Target="https://irecommend.ru/" TargetMode="External"/><Relationship Id="rId1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.yandex.ru/catalog--ochistiteli-i-uvlazhniteli-vozdukha/54979/" TargetMode="External"/><Relationship Id="rId7" Type="http://schemas.openxmlformats.org/officeDocument/2006/relationships/image" Target="../media/image12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/>
          <p:nvPr/>
        </p:nvSpPr>
        <p:spPr>
          <a:xfrm>
            <a:off x="-24034" y="-1"/>
            <a:ext cx="13466983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 flipH="1">
            <a:off x="0" y="541147"/>
            <a:ext cx="5819841" cy="349290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4" name="Electric convectors…"/>
          <p:cNvSpPr txBox="1"/>
          <p:nvPr/>
        </p:nvSpPr>
        <p:spPr>
          <a:xfrm>
            <a:off x="384771" y="684287"/>
            <a:ext cx="4762952" cy="334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202" rIns="67202">
            <a:spAutoFit/>
          </a:bodyPr>
          <a:lstStyle/>
          <a:p>
            <a:r>
              <a:rPr lang="ru-RU" sz="4116" b="1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Рекламная </a:t>
            </a:r>
          </a:p>
          <a:p>
            <a:r>
              <a:rPr lang="ru-RU" sz="4116" b="1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кампания </a:t>
            </a:r>
          </a:p>
          <a:p>
            <a:endParaRPr lang="ru-RU" sz="4116" b="1" dirty="0">
              <a:solidFill>
                <a:schemeClr val="bg1"/>
              </a:solidFill>
              <a:latin typeface="Electrolux Sans SemiBold" panose="020B0500020000000000" pitchFamily="34" charset="0"/>
            </a:endParaRPr>
          </a:p>
          <a:p>
            <a:pPr>
              <a:defRPr>
                <a:solidFill>
                  <a:srgbClr val="FF2600"/>
                </a:solidFill>
              </a:defRPr>
            </a:pPr>
            <a:r>
              <a:rPr lang="ru-RU" sz="2940" dirty="0">
                <a:solidFill>
                  <a:schemeClr val="bg1"/>
                </a:solidFill>
                <a:latin typeface="Electrolux Sans Light" pitchFamily="34" charset="-52"/>
              </a:rPr>
              <a:t>Очистители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lang="ru-RU" sz="2940" dirty="0">
                <a:solidFill>
                  <a:schemeClr val="bg1"/>
                </a:solidFill>
                <a:latin typeface="Electrolux Sans Light" pitchFamily="34" charset="-52"/>
              </a:rPr>
              <a:t>воздуха 2021</a:t>
            </a:r>
          </a:p>
          <a:p>
            <a:pPr>
              <a:defRPr>
                <a:solidFill>
                  <a:srgbClr val="FF2600"/>
                </a:solidFill>
              </a:defRPr>
            </a:pPr>
            <a:endParaRPr lang="ru-RU" sz="2940" dirty="0">
              <a:solidFill>
                <a:schemeClr val="bg1"/>
              </a:solidFill>
              <a:latin typeface="Electrolux Sans Light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489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6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570418" cy="7776864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541701"/>
            <a:ext cx="4816443" cy="5127361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8123477" y="860249"/>
            <a:ext cx="1826141" cy="661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4109" dirty="0">
                <a:solidFill>
                  <a:schemeClr val="bg1"/>
                </a:solidFill>
                <a:latin typeface="Electrolux Sans SemBd" pitchFamily="34" charset="-52"/>
              </a:rPr>
              <a:t>Рынок</a:t>
            </a:r>
            <a:endParaRPr lang="ru-RU" sz="4109" dirty="0">
              <a:solidFill>
                <a:schemeClr val="bg1"/>
              </a:solidFill>
              <a:latin typeface="Electrolux Sans SemBd" pitchFamily="34" charset="-52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EBACD4-5851-064B-94B6-BB1878BA35EF}"/>
              </a:ext>
            </a:extLst>
          </p:cNvPr>
          <p:cNvSpPr txBox="1"/>
          <p:nvPr/>
        </p:nvSpPr>
        <p:spPr>
          <a:xfrm>
            <a:off x="7930343" y="2711562"/>
            <a:ext cx="409640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ВЫВОДЫ:</a:t>
            </a:r>
          </a:p>
          <a:p>
            <a:endParaRPr lang="ru-RU" sz="16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Рост запросов «Очиститель воздуха+ бренд» у всех участников рынка.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Пандемия – триггер роста показателей в апреле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Наиболее число запросов  «Очиститель воздуха </a:t>
            </a: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Xiaomi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».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Dyson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показал всплеск запросов в период активной ТВ-рекламы. По ее окончанию поисковые запросы упали и вновь выросли под давлением рекламы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Boneco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показал рост числа запросов в Ноябре-Декабре под воздействием целевой рекламной кампании и усиления продвижения в Маркете (таргетинг / ставки на модели)</a:t>
            </a:r>
          </a:p>
        </p:txBody>
      </p:sp>
      <p:sp>
        <p:nvSpPr>
          <p:cNvPr id="52" name="object 5"/>
          <p:cNvSpPr txBox="1"/>
          <p:nvPr/>
        </p:nvSpPr>
        <p:spPr>
          <a:xfrm>
            <a:off x="137888" y="7309023"/>
            <a:ext cx="688848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Electrolux Sans Regular" panose="020B0500020000000000" pitchFamily="34" charset="-52"/>
                <a:cs typeface="Calibri Light"/>
              </a:rPr>
              <a:t>Источник:</a:t>
            </a:r>
            <a:r>
              <a:rPr sz="800" spc="-25" dirty="0">
                <a:latin typeface="Electrolux Sans Regular" panose="020B0500020000000000" pitchFamily="34" charset="-52"/>
                <a:cs typeface="Calibri Light"/>
              </a:rPr>
              <a:t> </a:t>
            </a:r>
            <a:r>
              <a:rPr lang="ru-RU" sz="800" dirty="0">
                <a:latin typeface="Electrolux Sans Regular" panose="020B0500020000000000" pitchFamily="34" charset="-52"/>
                <a:cs typeface="Calibri Light"/>
              </a:rPr>
              <a:t>Яндекс.</a:t>
            </a:r>
            <a:r>
              <a:rPr lang="en-US" sz="800" dirty="0" err="1">
                <a:latin typeface="Electrolux Sans Regular" panose="020B0500020000000000" pitchFamily="34" charset="-52"/>
                <a:cs typeface="Calibri Light"/>
              </a:rPr>
              <a:t>Wordstat</a:t>
            </a:r>
            <a:endParaRPr sz="800" dirty="0">
              <a:latin typeface="Electrolux Sans Regular" panose="020B0500020000000000" pitchFamily="34" charset="-52"/>
              <a:cs typeface="Calibri Light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00000000-0008-0000-04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721045"/>
              </p:ext>
            </p:extLst>
          </p:nvPr>
        </p:nvGraphicFramePr>
        <p:xfrm>
          <a:off x="175770" y="1223253"/>
          <a:ext cx="7164785" cy="457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29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6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570418" cy="7776864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541701"/>
            <a:ext cx="4816443" cy="5127361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8123477" y="860249"/>
            <a:ext cx="2258952" cy="1230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4109" dirty="0">
                <a:solidFill>
                  <a:schemeClr val="bg1"/>
                </a:solidFill>
                <a:latin typeface="Electrolux Sans SemBd" pitchFamily="34" charset="-52"/>
              </a:rPr>
              <a:t>Яндекс </a:t>
            </a:r>
          </a:p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4109" dirty="0" err="1">
                <a:solidFill>
                  <a:schemeClr val="bg1"/>
                </a:solidFill>
                <a:latin typeface="Electrolux Sans SemBd" pitchFamily="34" charset="-52"/>
                <a:ea typeface="+mj-ea"/>
                <a:cs typeface="+mj-cs"/>
              </a:rPr>
              <a:t>Маркет</a:t>
            </a:r>
            <a:endParaRPr lang="ru-RU" sz="4109" dirty="0">
              <a:solidFill>
                <a:schemeClr val="bg1"/>
              </a:solidFill>
              <a:latin typeface="Electrolux Sans SemBd" pitchFamily="34" charset="-52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EBACD4-5851-064B-94B6-BB1878BA35EF}"/>
              </a:ext>
            </a:extLst>
          </p:cNvPr>
          <p:cNvSpPr txBox="1"/>
          <p:nvPr/>
        </p:nvSpPr>
        <p:spPr>
          <a:xfrm>
            <a:off x="7870701" y="2772519"/>
            <a:ext cx="409640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ВЫВОДЫ:</a:t>
            </a:r>
          </a:p>
          <a:p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Лидером категории является </a:t>
            </a: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Xiaomi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Xiaomi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к 2020 году «отъел» значительную долю практически у всех игроков рынка. </a:t>
            </a: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Xiaomi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имеет большой ассортимент продукции в разных ценовых сегментах / широкую дистрибуцию (кол-во товарных предложений от магазинов).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 2020 на рынке появилось значительное количество новых марок.</a:t>
            </a:r>
          </a:p>
        </p:txBody>
      </p:sp>
      <p:sp>
        <p:nvSpPr>
          <p:cNvPr id="52" name="object 5"/>
          <p:cNvSpPr txBox="1"/>
          <p:nvPr/>
        </p:nvSpPr>
        <p:spPr>
          <a:xfrm>
            <a:off x="170397" y="7165007"/>
            <a:ext cx="688848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Electrolux Sans Regular" panose="020B0500020000000000" pitchFamily="34" charset="-52"/>
                <a:cs typeface="Calibri Light"/>
              </a:rPr>
              <a:t>Источник:</a:t>
            </a:r>
            <a:r>
              <a:rPr sz="800" spc="-25" dirty="0">
                <a:latin typeface="Electrolux Sans Regular" panose="020B0500020000000000" pitchFamily="34" charset="-52"/>
                <a:cs typeface="Calibri Light"/>
              </a:rPr>
              <a:t> </a:t>
            </a:r>
            <a:r>
              <a:rPr lang="ru-RU" sz="800" dirty="0">
                <a:latin typeface="Electrolux Sans Regular" panose="020B0500020000000000" pitchFamily="34" charset="-52"/>
                <a:cs typeface="Calibri Light"/>
              </a:rPr>
              <a:t>Яндекс </a:t>
            </a:r>
            <a:r>
              <a:rPr lang="ru-RU" sz="800" dirty="0" err="1">
                <a:latin typeface="Electrolux Sans Regular" panose="020B0500020000000000" pitchFamily="34" charset="-52"/>
                <a:cs typeface="Calibri Light"/>
              </a:rPr>
              <a:t>Маркет</a:t>
            </a:r>
            <a:endParaRPr sz="800" dirty="0">
              <a:latin typeface="Electrolux Sans Regular" panose="020B0500020000000000" pitchFamily="34" charset="-52"/>
              <a:cs typeface="Calibri Light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644909"/>
              </p:ext>
            </p:extLst>
          </p:nvPr>
        </p:nvGraphicFramePr>
        <p:xfrm>
          <a:off x="0" y="4237677"/>
          <a:ext cx="7481790" cy="318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690040"/>
              </p:ext>
            </p:extLst>
          </p:nvPr>
        </p:nvGraphicFramePr>
        <p:xfrm>
          <a:off x="47389" y="108223"/>
          <a:ext cx="7501763" cy="4193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41">
            <a:extLst>
              <a:ext uri="{FF2B5EF4-FFF2-40B4-BE49-F238E27FC236}">
                <a16:creationId xmlns:a16="http://schemas.microsoft.com/office/drawing/2014/main" xmlns="" id="{2B4570B4-B10A-4D01-AD8A-4F6C206C1E93}"/>
              </a:ext>
            </a:extLst>
          </p:cNvPr>
          <p:cNvSpPr txBox="1"/>
          <p:nvPr/>
        </p:nvSpPr>
        <p:spPr>
          <a:xfrm>
            <a:off x="8123477" y="6448262"/>
            <a:ext cx="2211238" cy="759182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45"/>
              </a:spcBef>
            </a:pPr>
            <a:r>
              <a:rPr sz="2000" b="1" spc="-10" dirty="0">
                <a:solidFill>
                  <a:srgbClr val="0D194D"/>
                </a:solidFill>
                <a:latin typeface="Calibri Light"/>
                <a:cs typeface="Calibri Light"/>
              </a:rPr>
              <a:t>+100% 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рост продаж очистителей воздуха  на </a:t>
            </a:r>
            <a:r>
              <a:rPr sz="1400" b="0" spc="-15" dirty="0" err="1">
                <a:solidFill>
                  <a:schemeClr val="bg1"/>
                </a:solidFill>
                <a:latin typeface="Calibri Light"/>
                <a:cs typeface="Calibri Light"/>
              </a:rPr>
              <a:t>AliExpress</a:t>
            </a:r>
            <a:r>
              <a:rPr sz="1400" b="0" spc="-1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endParaRPr sz="14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42">
            <a:extLst>
              <a:ext uri="{FF2B5EF4-FFF2-40B4-BE49-F238E27FC236}">
                <a16:creationId xmlns:a16="http://schemas.microsoft.com/office/drawing/2014/main" xmlns="" id="{538C3C6D-2BC6-40E1-8444-170F51D6D881}"/>
              </a:ext>
            </a:extLst>
          </p:cNvPr>
          <p:cNvSpPr txBox="1"/>
          <p:nvPr/>
        </p:nvSpPr>
        <p:spPr>
          <a:xfrm>
            <a:off x="10161793" y="6443132"/>
            <a:ext cx="239695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D194D"/>
                </a:solidFill>
                <a:latin typeface="Calibri Light"/>
                <a:cs typeface="Calibri Light"/>
              </a:rPr>
              <a:t>+23% 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рост </a:t>
            </a:r>
            <a:r>
              <a:rPr sz="1400" b="0" spc="-10" dirty="0">
                <a:solidFill>
                  <a:schemeClr val="bg1"/>
                </a:solidFill>
                <a:latin typeface="Calibri Light"/>
                <a:cs typeface="Calibri Light"/>
              </a:rPr>
              <a:t>продаж 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увлажнителей</a:t>
            </a:r>
            <a:r>
              <a:rPr sz="1400" b="0" spc="-5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воздуха</a:t>
            </a:r>
            <a:endParaRPr sz="14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400" b="0" spc="-5" dirty="0" err="1">
                <a:solidFill>
                  <a:schemeClr val="bg1"/>
                </a:solidFill>
                <a:latin typeface="Calibri Light"/>
                <a:cs typeface="Calibri Light"/>
              </a:rPr>
              <a:t>на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400" b="0" spc="-15" dirty="0" err="1">
                <a:solidFill>
                  <a:schemeClr val="bg1"/>
                </a:solidFill>
                <a:latin typeface="Calibri Light"/>
                <a:cs typeface="Calibri Light"/>
              </a:rPr>
              <a:t>AliExpress</a:t>
            </a:r>
            <a:endParaRPr sz="14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object 43">
            <a:extLst>
              <a:ext uri="{FF2B5EF4-FFF2-40B4-BE49-F238E27FC236}">
                <a16:creationId xmlns:a16="http://schemas.microsoft.com/office/drawing/2014/main" xmlns="" id="{BCFC574C-18E9-4213-85C8-71CA17DB74CD}"/>
              </a:ext>
            </a:extLst>
          </p:cNvPr>
          <p:cNvSpPr txBox="1"/>
          <p:nvPr/>
        </p:nvSpPr>
        <p:spPr>
          <a:xfrm>
            <a:off x="8108125" y="6157562"/>
            <a:ext cx="3675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spc="-5" dirty="0">
                <a:solidFill>
                  <a:schemeClr val="bg1"/>
                </a:solidFill>
                <a:latin typeface="Calibri Light"/>
                <a:cs typeface="Calibri Light"/>
              </a:rPr>
              <a:t>Справочные данные 2020 года (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апр-20 </a:t>
            </a:r>
            <a:r>
              <a:rPr sz="1400" b="0" spc="-10" dirty="0">
                <a:solidFill>
                  <a:schemeClr val="bg1"/>
                </a:solidFill>
                <a:latin typeface="Calibri Light"/>
                <a:cs typeface="Calibri Light"/>
              </a:rPr>
              <a:t>vs</a:t>
            </a:r>
            <a:r>
              <a:rPr sz="1400" b="0" spc="1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апр-19)</a:t>
            </a:r>
            <a:endParaRPr sz="14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5FAF1E6-35A0-49A5-8133-006881326584}"/>
              </a:ext>
            </a:extLst>
          </p:cNvPr>
          <p:cNvCxnSpPr/>
          <p:nvPr/>
        </p:nvCxnSpPr>
        <p:spPr>
          <a:xfrm>
            <a:off x="7675481" y="6084887"/>
            <a:ext cx="4429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40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9D1B7E95-6597-4DA6-8D78-5CA6BD617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1595" y="2484487"/>
            <a:ext cx="4392488" cy="1825625"/>
          </a:xfrm>
        </p:spPr>
        <p:txBody>
          <a:bodyPr/>
          <a:lstStyle/>
          <a:p>
            <a:r>
              <a:rPr lang="ru-RU" dirty="0"/>
              <a:t>Доли брендов 2020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987337"/>
              </p:ext>
            </p:extLst>
          </p:nvPr>
        </p:nvGraphicFramePr>
        <p:xfrm>
          <a:off x="-623341" y="699086"/>
          <a:ext cx="10566953" cy="6163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097D742-D59D-47DB-8C8D-5B476449C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497401"/>
              </p:ext>
            </p:extLst>
          </p:nvPr>
        </p:nvGraphicFramePr>
        <p:xfrm>
          <a:off x="8233643" y="2988543"/>
          <a:ext cx="1714500" cy="4547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7652">
                  <a:extLst>
                    <a:ext uri="{9D8B030D-6E8A-4147-A177-3AD203B41FA5}">
                      <a16:colId xmlns:a16="http://schemas.microsoft.com/office/drawing/2014/main" xmlns="" val="1015021558"/>
                    </a:ext>
                  </a:extLst>
                </a:gridCol>
                <a:gridCol w="446848">
                  <a:extLst>
                    <a:ext uri="{9D8B030D-6E8A-4147-A177-3AD203B41FA5}">
                      <a16:colId xmlns:a16="http://schemas.microsoft.com/office/drawing/2014/main" xmlns="" val="3419492946"/>
                    </a:ext>
                  </a:extLst>
                </a:gridCol>
              </a:tblGrid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Светофор (</a:t>
                      </a:r>
                      <a:r>
                        <a:rPr lang="en-US" sz="900" u="none" strike="noStrike">
                          <a:effectLst/>
                        </a:rPr>
                        <a:t>YL-10)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25 000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26473841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10 466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08462390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Xiaomi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5 146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28978240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Tefal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4 972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5087981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Dyson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3 890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67819862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Polaris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2 146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92427445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Ballu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4 976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9688835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Vitek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2 016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64780812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Redmond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1 994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97917748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Timberk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1 767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6676985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Therapy Air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1 581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24065401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Atmos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1 318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2485924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IQAir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1 162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96816969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Ergopower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1054473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Boneco Air-O-Swiss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1 791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33891241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Bork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732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52917499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Airfree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21750530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Mitsubishi Electric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76053982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Yamaguchi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71674885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Philips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4896750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Daikin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503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67630812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Stadler Form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455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17168794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Crane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4429773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National (used)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226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46034263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82410687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Beurer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1673521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Karcher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82288598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Rovus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65766709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Fellowes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61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26999283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Winix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59368516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Ideal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4210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742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0" y="-10823"/>
            <a:ext cx="13461493" cy="757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349141" y="3035604"/>
            <a:ext cx="446449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ЦЕЛИ И ЗАДАЧИ</a:t>
            </a:r>
          </a:p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8084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/>
          <p:cNvSpPr/>
          <p:nvPr/>
        </p:nvSpPr>
        <p:spPr>
          <a:xfrm>
            <a:off x="-43274" y="0"/>
            <a:ext cx="13461493" cy="757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0"/>
            <a:ext cx="13486225" cy="7669063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1110802" y="848740"/>
            <a:ext cx="11327208" cy="6719724"/>
          </a:xfrm>
          <a:prstGeom prst="rect">
            <a:avLst/>
          </a:prstGeom>
          <a:solidFill>
            <a:srgbClr val="698295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30" tIns="67215" rIns="134430" bIns="672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087" dirty="0" err="1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634360E1-A3BF-40F3-9A7A-77787050B6D1}"/>
              </a:ext>
            </a:extLst>
          </p:cNvPr>
          <p:cNvSpPr txBox="1">
            <a:spLocks/>
          </p:cNvSpPr>
          <p:nvPr/>
        </p:nvSpPr>
        <p:spPr>
          <a:xfrm>
            <a:off x="1815880" y="1110998"/>
            <a:ext cx="11962379" cy="1187568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116"/>
              </a:lnSpc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ЦЕЛИ и ЗАДАЧИ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19F59B-9552-3D41-9B9A-A41A71576B8F}"/>
              </a:ext>
            </a:extLst>
          </p:cNvPr>
          <p:cNvSpPr txBox="1"/>
          <p:nvPr/>
        </p:nvSpPr>
        <p:spPr>
          <a:xfrm>
            <a:off x="1471090" y="2546687"/>
            <a:ext cx="3259348" cy="369332"/>
          </a:xfrm>
          <a:prstGeom prst="rect">
            <a:avLst/>
          </a:prstGeom>
          <a:solidFill>
            <a:srgbClr val="000C43">
              <a:alpha val="94000"/>
            </a:srgbClr>
          </a:solidFill>
        </p:spPr>
        <p:txBody>
          <a:bodyPr wrap="square" lIns="0" tIns="0" rIns="0" bIns="0" rtlCol="0"/>
          <a:lstStyle>
            <a:defPPr>
              <a:defRPr lang="ru-RU"/>
            </a:defPPr>
            <a:lvl1pPr>
              <a:defRPr>
                <a:solidFill>
                  <a:schemeClr val="bg1"/>
                </a:solidFill>
                <a:latin typeface="Electrolux Sans" panose="020B0500020000000000" pitchFamily="34" charset="0"/>
              </a:defRPr>
            </a:lvl1pPr>
          </a:lstStyle>
          <a:p>
            <a:pPr algn="ctr"/>
            <a:r>
              <a:rPr lang="ru-RU" dirty="0"/>
              <a:t>ЦЕЛИ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3AEC87-0AD8-454F-8D2A-B7C143BBD441}"/>
              </a:ext>
            </a:extLst>
          </p:cNvPr>
          <p:cNvSpPr txBox="1"/>
          <p:nvPr/>
        </p:nvSpPr>
        <p:spPr>
          <a:xfrm>
            <a:off x="2528950" y="306055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Electrolux Sans" panose="020B0500020000000000" pitchFamily="34" charset="0"/>
              </a:rPr>
              <a:t>КОНТЕНТ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7650A5-424A-3345-AABD-66657EB4DC8C}"/>
              </a:ext>
            </a:extLst>
          </p:cNvPr>
          <p:cNvSpPr txBox="1"/>
          <p:nvPr/>
        </p:nvSpPr>
        <p:spPr>
          <a:xfrm>
            <a:off x="5478311" y="2556495"/>
            <a:ext cx="4825044" cy="369332"/>
          </a:xfrm>
          <a:prstGeom prst="rect">
            <a:avLst/>
          </a:prstGeom>
          <a:solidFill>
            <a:srgbClr val="E3E6EC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  <a:latin typeface="Electrolux Sans" panose="020B0500020000000000" pitchFamily="34" charset="0"/>
              </a:defRPr>
            </a:lvl1pPr>
          </a:lstStyle>
          <a:p>
            <a:r>
              <a:rPr lang="ru-RU" dirty="0">
                <a:solidFill>
                  <a:srgbClr val="071348"/>
                </a:solidFill>
              </a:rPr>
              <a:t>ЗАДАЧИ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961E6B-91A9-F846-94EC-7CAC86678412}"/>
              </a:ext>
            </a:extLst>
          </p:cNvPr>
          <p:cNvSpPr txBox="1"/>
          <p:nvPr/>
        </p:nvSpPr>
        <p:spPr>
          <a:xfrm>
            <a:off x="6459255" y="3043599"/>
            <a:ext cx="3312368" cy="584775"/>
          </a:xfrm>
          <a:prstGeom prst="rect">
            <a:avLst/>
          </a:prstGeom>
          <a:solidFill>
            <a:srgbClr val="E3E6EC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71348"/>
                </a:solidFill>
                <a:latin typeface="Electrolux Sans" panose="020B0500020000000000" pitchFamily="34" charset="0"/>
              </a:rPr>
              <a:t>ВЫДАЧА ПО КЛЮЧЕВЫМ ЗАПРОСАМ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70687" y="4860751"/>
            <a:ext cx="4842858" cy="622449"/>
          </a:xfrm>
          <a:prstGeom prst="rect">
            <a:avLst/>
          </a:prstGeom>
          <a:solidFill>
            <a:srgbClr val="E3E6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71348"/>
              </a:solidFill>
            </a:endParaRPr>
          </a:p>
        </p:txBody>
      </p:sp>
      <p:sp>
        <p:nvSpPr>
          <p:cNvPr id="37" name="object 5">
            <a:extLst>
              <a:ext uri="{FF2B5EF4-FFF2-40B4-BE49-F238E27FC236}">
                <a16:creationId xmlns:a16="http://schemas.microsoft.com/office/drawing/2014/main" xmlns="" id="{68A97927-2DC1-FB4B-9C46-FCB3DB46BA5D}"/>
              </a:ext>
            </a:extLst>
          </p:cNvPr>
          <p:cNvSpPr txBox="1"/>
          <p:nvPr/>
        </p:nvSpPr>
        <p:spPr>
          <a:xfrm>
            <a:off x="5757323" y="4972671"/>
            <a:ext cx="4401508" cy="385618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Модель </a:t>
            </a:r>
            <a:r>
              <a:rPr lang="en-US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Y&amp;Y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должна попасть в ТОР-12 выдачи </a:t>
            </a:r>
            <a:r>
              <a:rPr lang="ru-RU" sz="1400" dirty="0" err="1">
                <a:solidFill>
                  <a:srgbClr val="071348"/>
                </a:solidFill>
                <a:latin typeface="Electrolux Sans" panose="020B0500020000000000" pitchFamily="34" charset="0"/>
              </a:rPr>
              <a:t>Маркета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в категории «Очистители».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71090" y="3023715"/>
            <a:ext cx="3243157" cy="828923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79BA76A9-0436-2B4E-A5D8-7CDF4B064075}"/>
              </a:ext>
            </a:extLst>
          </p:cNvPr>
          <p:cNvSpPr txBox="1"/>
          <p:nvPr/>
        </p:nvSpPr>
        <p:spPr>
          <a:xfrm>
            <a:off x="1648438" y="3141999"/>
            <a:ext cx="2780011" cy="56515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Встроить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</a:rPr>
              <a:t>Yin&amp;Yang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в тренд здорового образа жизни потребителя.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470687" y="3023716"/>
            <a:ext cx="4832668" cy="828923"/>
          </a:xfrm>
          <a:prstGeom prst="rect">
            <a:avLst/>
          </a:prstGeom>
          <a:solidFill>
            <a:srgbClr val="E3E6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71348"/>
              </a:solidFill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ABF34031-7334-D848-890A-92F9A802C73F}"/>
              </a:ext>
            </a:extLst>
          </p:cNvPr>
          <p:cNvSpPr txBox="1"/>
          <p:nvPr/>
        </p:nvSpPr>
        <p:spPr>
          <a:xfrm>
            <a:off x="5757322" y="3132559"/>
            <a:ext cx="4401509" cy="565155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Появление прибора </a:t>
            </a:r>
            <a:r>
              <a:rPr lang="en-US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Yin-Yang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в ТОПе-10 поисковой выдачи Яндекс / </a:t>
            </a:r>
            <a:r>
              <a:rPr lang="en-US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Google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/ </a:t>
            </a:r>
            <a:r>
              <a:rPr lang="en-US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YouTube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по поисковым запросам</a:t>
            </a:r>
            <a:r>
              <a:rPr lang="en-US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про здоровый образ жизни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64891" y="4153392"/>
            <a:ext cx="3243157" cy="1329808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F906F287-CE83-5B4D-96AF-C8998C8769FF}"/>
              </a:ext>
            </a:extLst>
          </p:cNvPr>
          <p:cNvSpPr txBox="1"/>
          <p:nvPr/>
        </p:nvSpPr>
        <p:spPr>
          <a:xfrm>
            <a:off x="1648438" y="4356695"/>
            <a:ext cx="2849664" cy="91755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Занять лидирующие позиции в ТОПе-12 выдачи новой отдельной категории «Очистители» в Яндекс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</a:rPr>
              <a:t>Маркет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тремя брендами до конца 2021 года.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478311" y="4153392"/>
            <a:ext cx="4835234" cy="627110"/>
          </a:xfrm>
          <a:prstGeom prst="rect">
            <a:avLst/>
          </a:prstGeom>
          <a:solidFill>
            <a:srgbClr val="E3E6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71348"/>
              </a:solidFill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xmlns="" id="{68A97927-2DC1-FB4B-9C46-FCB3DB46BA5D}"/>
              </a:ext>
            </a:extLst>
          </p:cNvPr>
          <p:cNvSpPr txBox="1"/>
          <p:nvPr/>
        </p:nvSpPr>
        <p:spPr>
          <a:xfrm>
            <a:off x="5763412" y="4223588"/>
            <a:ext cx="4395419" cy="385618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Разделить категорию Очистители и Увлажнители на отдельно очистители и отдельно увлажнители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464891" y="5761799"/>
            <a:ext cx="3243157" cy="745328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object 5">
            <a:extLst>
              <a:ext uri="{FF2B5EF4-FFF2-40B4-BE49-F238E27FC236}">
                <a16:creationId xmlns:a16="http://schemas.microsoft.com/office/drawing/2014/main" xmlns="" id="{F906F287-CE83-5B4D-96AF-C8998C8769FF}"/>
              </a:ext>
            </a:extLst>
          </p:cNvPr>
          <p:cNvSpPr txBox="1"/>
          <p:nvPr/>
        </p:nvSpPr>
        <p:spPr>
          <a:xfrm>
            <a:off x="1648438" y="5926184"/>
            <a:ext cx="2849664" cy="385618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Сформировать знание о новом продукте.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460497" y="5747135"/>
            <a:ext cx="4842858" cy="759992"/>
          </a:xfrm>
          <a:prstGeom prst="rect">
            <a:avLst/>
          </a:prstGeom>
          <a:solidFill>
            <a:srgbClr val="E3E6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71348"/>
              </a:solidFill>
            </a:endParaRPr>
          </a:p>
        </p:txBody>
      </p:sp>
      <p:sp>
        <p:nvSpPr>
          <p:cNvPr id="51" name="object 5">
            <a:extLst>
              <a:ext uri="{FF2B5EF4-FFF2-40B4-BE49-F238E27FC236}">
                <a16:creationId xmlns:a16="http://schemas.microsoft.com/office/drawing/2014/main" xmlns="" id="{68A97927-2DC1-FB4B-9C46-FCB3DB46BA5D}"/>
              </a:ext>
            </a:extLst>
          </p:cNvPr>
          <p:cNvSpPr txBox="1"/>
          <p:nvPr/>
        </p:nvSpPr>
        <p:spPr>
          <a:xfrm>
            <a:off x="5747133" y="5926184"/>
            <a:ext cx="4401508" cy="385618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Появление поисковых запросов в Яндекс </a:t>
            </a:r>
            <a:r>
              <a:rPr lang="en-US" sz="1400" dirty="0" err="1">
                <a:solidFill>
                  <a:srgbClr val="071348"/>
                </a:solidFill>
                <a:latin typeface="Electrolux Sans" panose="020B0500020000000000" pitchFamily="34" charset="0"/>
              </a:rPr>
              <a:t>Wordstat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вида «Очиститель Инь-</a:t>
            </a:r>
            <a:r>
              <a:rPr lang="ru-RU" sz="1400" dirty="0" err="1">
                <a:solidFill>
                  <a:srgbClr val="071348"/>
                </a:solidFill>
                <a:latin typeface="Electrolux Sans" panose="020B0500020000000000" pitchFamily="34" charset="0"/>
              </a:rPr>
              <a:t>Янь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», «</a:t>
            </a:r>
            <a:r>
              <a:rPr lang="ru-RU" sz="1400" dirty="0" err="1">
                <a:solidFill>
                  <a:srgbClr val="071348"/>
                </a:solidFill>
                <a:latin typeface="Electrolux Sans" panose="020B0500020000000000" pitchFamily="34" charset="0"/>
              </a:rPr>
              <a:t>Electrolux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 </a:t>
            </a:r>
            <a:r>
              <a:rPr lang="ru-RU" sz="1400" dirty="0" err="1">
                <a:solidFill>
                  <a:srgbClr val="071348"/>
                </a:solidFill>
                <a:latin typeface="Electrolux Sans" panose="020B0500020000000000" pitchFamily="34" charset="0"/>
              </a:rPr>
              <a:t>Yin&amp;Yang</a:t>
            </a:r>
            <a:r>
              <a:rPr lang="ru-RU" sz="1400" dirty="0">
                <a:solidFill>
                  <a:srgbClr val="071348"/>
                </a:solidFill>
                <a:latin typeface="Electrolux Sans" panose="020B0500020000000000" pitchFamily="34" charset="0"/>
              </a:rPr>
              <a:t>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19F59B-9552-3D41-9B9A-A41A71576B8F}"/>
              </a:ext>
            </a:extLst>
          </p:cNvPr>
          <p:cNvSpPr txBox="1"/>
          <p:nvPr/>
        </p:nvSpPr>
        <p:spPr>
          <a:xfrm>
            <a:off x="10901341" y="2556495"/>
            <a:ext cx="1200891" cy="369332"/>
          </a:xfrm>
          <a:prstGeom prst="rect">
            <a:avLst/>
          </a:prstGeom>
          <a:solidFill>
            <a:srgbClr val="000C43">
              <a:alpha val="94000"/>
            </a:srgbClr>
          </a:solidFill>
        </p:spPr>
        <p:txBody>
          <a:bodyPr wrap="square" lIns="0" tIns="0" rIns="0" bIns="0" rtlCol="0"/>
          <a:lstStyle>
            <a:defPPr>
              <a:defRPr lang="ru-RU"/>
            </a:defPPr>
            <a:lvl1pPr>
              <a:defRPr>
                <a:solidFill>
                  <a:schemeClr val="bg1"/>
                </a:solidFill>
                <a:latin typeface="Electrolux Sans" panose="020B0500020000000000" pitchFamily="34" charset="0"/>
              </a:defRPr>
            </a:lvl1pPr>
          </a:lstStyle>
          <a:p>
            <a:pPr algn="ctr"/>
            <a:r>
              <a:rPr lang="ru-RU" dirty="0"/>
              <a:t>СРОКИ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01342" y="3033523"/>
            <a:ext cx="1200890" cy="819115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xmlns="" id="{79BA76A9-0436-2B4E-A5D8-7CDF4B064075}"/>
              </a:ext>
            </a:extLst>
          </p:cNvPr>
          <p:cNvSpPr txBox="1"/>
          <p:nvPr/>
        </p:nvSpPr>
        <p:spPr>
          <a:xfrm>
            <a:off x="11078690" y="3293185"/>
            <a:ext cx="899370" cy="38690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Конец 2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Q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2021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0895143" y="4163200"/>
            <a:ext cx="1207090" cy="617302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xmlns="" id="{F906F287-CE83-5B4D-96AF-C8998C8769FF}"/>
              </a:ext>
            </a:extLst>
          </p:cNvPr>
          <p:cNvSpPr txBox="1"/>
          <p:nvPr/>
        </p:nvSpPr>
        <p:spPr>
          <a:xfrm>
            <a:off x="11078688" y="4294229"/>
            <a:ext cx="899371" cy="385618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Начало 3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Q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2021 г.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0895142" y="5771607"/>
            <a:ext cx="1226933" cy="745328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bject 5">
            <a:extLst>
              <a:ext uri="{FF2B5EF4-FFF2-40B4-BE49-F238E27FC236}">
                <a16:creationId xmlns:a16="http://schemas.microsoft.com/office/drawing/2014/main" xmlns="" id="{F906F287-CE83-5B4D-96AF-C8998C8769FF}"/>
              </a:ext>
            </a:extLst>
          </p:cNvPr>
          <p:cNvSpPr txBox="1"/>
          <p:nvPr/>
        </p:nvSpPr>
        <p:spPr>
          <a:xfrm>
            <a:off x="11078688" y="5941012"/>
            <a:ext cx="899371" cy="38690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Конец 3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Q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2021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0895143" y="4860751"/>
            <a:ext cx="1207090" cy="622449"/>
          </a:xfrm>
          <a:prstGeom prst="rect">
            <a:avLst/>
          </a:prstGeom>
          <a:solidFill>
            <a:srgbClr val="0713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object 5">
            <a:extLst>
              <a:ext uri="{FF2B5EF4-FFF2-40B4-BE49-F238E27FC236}">
                <a16:creationId xmlns:a16="http://schemas.microsoft.com/office/drawing/2014/main" xmlns="" id="{F906F287-CE83-5B4D-96AF-C8998C8769FF}"/>
              </a:ext>
            </a:extLst>
          </p:cNvPr>
          <p:cNvSpPr txBox="1"/>
          <p:nvPr/>
        </p:nvSpPr>
        <p:spPr>
          <a:xfrm>
            <a:off x="11076184" y="4998339"/>
            <a:ext cx="1152128" cy="37895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Конец 3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Q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706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"/>
          <a:stretch/>
        </p:blipFill>
        <p:spPr>
          <a:xfrm flipH="1">
            <a:off x="7738" y="0"/>
            <a:ext cx="13412507" cy="7597056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xmlns="" id="{9963DB17-3E6D-024A-B237-0B6FC142A8A6}"/>
              </a:ext>
            </a:extLst>
          </p:cNvPr>
          <p:cNvSpPr txBox="1">
            <a:spLocks/>
          </p:cNvSpPr>
          <p:nvPr/>
        </p:nvSpPr>
        <p:spPr>
          <a:xfrm>
            <a:off x="312763" y="445934"/>
            <a:ext cx="6986876" cy="670401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940"/>
              </a:lnSpc>
            </a:pPr>
            <a:r>
              <a:rPr lang="ru-RU" sz="4110" dirty="0">
                <a:solidFill>
                  <a:schemeClr val="bg1"/>
                </a:solidFill>
                <a:latin typeface="Electrolux Sans SemBd" pitchFamily="34" charset="-52"/>
              </a:rPr>
              <a:t>ЗАДАЧИ: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2282754" y="1268325"/>
            <a:ext cx="2268252" cy="374670"/>
          </a:xfrm>
          <a:prstGeom prst="rect">
            <a:avLst/>
          </a:prstGeom>
          <a:solidFill>
            <a:srgbClr val="E3E6EC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ТРЕНДЫ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CCA5FCB-B901-BD45-B1A8-EDF2FDBF8D0A}"/>
              </a:ext>
            </a:extLst>
          </p:cNvPr>
          <p:cNvSpPr txBox="1"/>
          <p:nvPr/>
        </p:nvSpPr>
        <p:spPr>
          <a:xfrm>
            <a:off x="4551006" y="1260351"/>
            <a:ext cx="2378918" cy="380996"/>
          </a:xfrm>
          <a:prstGeom prst="rect">
            <a:avLst/>
          </a:prstGeom>
          <a:solidFill>
            <a:srgbClr val="000C43">
              <a:alpha val="94000"/>
            </a:srgbClr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chemeClr val="bg1"/>
                </a:solidFill>
                <a:latin typeface="Electrolux Sans" panose="020B0500020000000000" pitchFamily="34" charset="0"/>
              </a:rPr>
              <a:t>ЗАДАЧИ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2752" y="2019258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553660" y="2019952"/>
            <a:ext cx="2376264" cy="1040599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6929924" y="1253618"/>
            <a:ext cx="2268252" cy="374670"/>
          </a:xfrm>
          <a:prstGeom prst="rect">
            <a:avLst/>
          </a:prstGeom>
          <a:solidFill>
            <a:srgbClr val="E3E6EC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СООБЩЕНИЯ</a:t>
            </a: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2379680" y="2293533"/>
            <a:ext cx="2037404" cy="565155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Здоровый образ жизни становится устойчивым трендом. </a:t>
            </a: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4583618" y="2060368"/>
            <a:ext cx="2368503" cy="881652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Встроить прибор в этот тренд (здоровый образ жизни) потребителя, сделать составной частью понятия.</a:t>
            </a:r>
            <a:endParaRPr sz="1400" dirty="0">
              <a:solidFill>
                <a:schemeClr val="bg1"/>
              </a:solidFill>
              <a:latin typeface="Electrolux Sans" panose="020B0500020000000000" pitchFamily="34" charset="0"/>
              <a:cs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929924" y="2019258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7026852" y="2293533"/>
            <a:ext cx="2037404" cy="565155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i="1" dirty="0">
                <a:solidFill>
                  <a:srgbClr val="000C43"/>
                </a:solidFill>
                <a:latin typeface="Electrolux Sans" panose="020B0500020000000000" pitchFamily="34" charset="0"/>
              </a:rPr>
              <a:t>«Здоровый образ жизни начинается со здорового воздуха».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282752" y="3427960"/>
            <a:ext cx="2268254" cy="1936846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AC5C79B-CF1C-2349-8B18-645FCAAA09B7}"/>
              </a:ext>
            </a:extLst>
          </p:cNvPr>
          <p:cNvSpPr txBox="1"/>
          <p:nvPr/>
        </p:nvSpPr>
        <p:spPr>
          <a:xfrm>
            <a:off x="2321413" y="3763208"/>
            <a:ext cx="2232247" cy="1169551"/>
          </a:xfrm>
          <a:prstGeom prst="rect">
            <a:avLst/>
          </a:prstGeom>
          <a:solidFill>
            <a:srgbClr val="E3E6EC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Пользователи формируют новые привычки. Маски, тщательное мытье рук, забота о чистоте помещения. 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553660" y="3427117"/>
            <a:ext cx="2376264" cy="1937689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4719042" y="3637505"/>
            <a:ext cx="1979800" cy="1527982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Встроить обязательность очистки воздуха в сложившуюся модель: регулярная уборка, мытье рук, очистка воздуха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6929924" y="3419773"/>
            <a:ext cx="2268254" cy="1929780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7059524" y="3734753"/>
            <a:ext cx="2037404" cy="1099596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i="1" dirty="0">
                <a:solidFill>
                  <a:srgbClr val="000C43"/>
                </a:solidFill>
                <a:latin typeface="Electrolux Sans" panose="020B0500020000000000" pitchFamily="34" charset="0"/>
              </a:rPr>
              <a:t>«Вирусы никуда не уходят. Лучший способ защиты от вируса: укрепление иммунитета и гигиена рук, гигиена пространства и воздуха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303409" y="5725002"/>
            <a:ext cx="2268254" cy="1327970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2513892" y="5924863"/>
            <a:ext cx="1847288" cy="920060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Желание знать, развиваться, разбираться. Демонстрация своей </a:t>
            </a: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экспертности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.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584450" y="5724029"/>
            <a:ext cx="2376264" cy="1328943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4782146" y="5815047"/>
            <a:ext cx="1979800" cy="1097095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Сформулировать четкие стандарты: Что есть очистители, чем они отличаются от других приборов. Статьи 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Wiki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973501" y="5716814"/>
            <a:ext cx="2268254" cy="1336158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7052225" y="5724029"/>
            <a:ext cx="2176743" cy="1279133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en-US" sz="1400" i="1" dirty="0">
                <a:solidFill>
                  <a:srgbClr val="000C43"/>
                </a:solidFill>
                <a:latin typeface="Electrolux Sans" panose="020B0500020000000000" pitchFamily="34" charset="0"/>
              </a:rPr>
              <a:t>Y&amp;Y</a:t>
            </a:r>
            <a:r>
              <a:rPr lang="ru-RU" sz="1400" i="1" dirty="0">
                <a:solidFill>
                  <a:srgbClr val="000C43"/>
                </a:solidFill>
                <a:latin typeface="Electrolux Sans" panose="020B0500020000000000" pitchFamily="34" charset="0"/>
              </a:rPr>
              <a:t>- это эксперт рынка. Приборы этой серии включают в себя все УТП правильных очистителей. Хочешь узнать что такое Очиститель воздуха, спроси у </a:t>
            </a:r>
            <a:r>
              <a:rPr lang="en-US" sz="1400" i="1" dirty="0">
                <a:solidFill>
                  <a:srgbClr val="000C43"/>
                </a:solidFill>
                <a:latin typeface="Electrolux Sans" panose="020B0500020000000000" pitchFamily="34" charset="0"/>
              </a:rPr>
              <a:t>Y&amp;Y</a:t>
            </a:r>
            <a:endParaRPr lang="ru-RU" sz="1400" i="1" dirty="0">
              <a:solidFill>
                <a:srgbClr val="000C43"/>
              </a:solidFill>
              <a:latin typeface="Electrolux Sans" panose="020B050002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08A3E7-8403-4934-833F-F9AAD168ADB2}"/>
              </a:ext>
            </a:extLst>
          </p:cNvPr>
          <p:cNvSpPr txBox="1"/>
          <p:nvPr/>
        </p:nvSpPr>
        <p:spPr>
          <a:xfrm>
            <a:off x="9195186" y="1253618"/>
            <a:ext cx="2268252" cy="374670"/>
          </a:xfrm>
          <a:prstGeom prst="rect">
            <a:avLst/>
          </a:prstGeom>
          <a:solidFill>
            <a:srgbClr val="0D194D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ПРОВОДНИК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6FE3F884-BD69-48B5-9D6C-3DF3AEB768EE}"/>
              </a:ext>
            </a:extLst>
          </p:cNvPr>
          <p:cNvSpPr/>
          <p:nvPr/>
        </p:nvSpPr>
        <p:spPr>
          <a:xfrm>
            <a:off x="9195186" y="2019952"/>
            <a:ext cx="2268254" cy="1040599"/>
          </a:xfrm>
          <a:prstGeom prst="rect">
            <a:avLst/>
          </a:prstGeom>
          <a:solidFill>
            <a:srgbClr val="0D1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xmlns="" id="{7F2C0B0C-CF8B-4C74-B554-F492D650AF3F}"/>
              </a:ext>
            </a:extLst>
          </p:cNvPr>
          <p:cNvSpPr txBox="1"/>
          <p:nvPr/>
        </p:nvSpPr>
        <p:spPr>
          <a:xfrm>
            <a:off x="9315701" y="2234459"/>
            <a:ext cx="2037404" cy="740524"/>
          </a:xfrm>
          <a:prstGeom prst="rect">
            <a:avLst/>
          </a:prstGeom>
          <a:noFill/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Блогеры,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Инфлюенсеры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ЗОЖ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/фитнес/красота и здоровье/правильное питание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4318FE45-9EB5-48A0-84BD-59FCDD1A1D5A}"/>
              </a:ext>
            </a:extLst>
          </p:cNvPr>
          <p:cNvSpPr/>
          <p:nvPr/>
        </p:nvSpPr>
        <p:spPr>
          <a:xfrm>
            <a:off x="9199939" y="3411864"/>
            <a:ext cx="2376264" cy="1937689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xmlns="" id="{61E84C59-07B9-4852-91D1-1DB35BCA9875}"/>
              </a:ext>
            </a:extLst>
          </p:cNvPr>
          <p:cNvSpPr txBox="1"/>
          <p:nvPr/>
        </p:nvSpPr>
        <p:spPr>
          <a:xfrm>
            <a:off x="9369369" y="4146068"/>
            <a:ext cx="2037404" cy="740524"/>
          </a:xfrm>
          <a:prstGeom prst="rect">
            <a:avLst/>
          </a:prstGeom>
          <a:noFill/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Блогеры,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Инфлюенсеры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: врачи, эксперты по правильной организации пространства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2D331E3-A53C-4BC1-8C34-BF0FA567ECF3}"/>
              </a:ext>
            </a:extLst>
          </p:cNvPr>
          <p:cNvSpPr/>
          <p:nvPr/>
        </p:nvSpPr>
        <p:spPr>
          <a:xfrm>
            <a:off x="9241755" y="5700866"/>
            <a:ext cx="2376264" cy="1328943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xmlns="" id="{61953972-8202-4E48-8DEC-82142A235D01}"/>
              </a:ext>
            </a:extLst>
          </p:cNvPr>
          <p:cNvSpPr txBox="1"/>
          <p:nvPr/>
        </p:nvSpPr>
        <p:spPr>
          <a:xfrm>
            <a:off x="9426034" y="6083100"/>
            <a:ext cx="2037404" cy="560987"/>
          </a:xfrm>
          <a:prstGeom prst="rect">
            <a:avLst/>
          </a:prstGeom>
          <a:noFill/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Блогеры,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Инфлюенсеры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: технари и любители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46834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rtushina_o\Downloads\shutterstock_6487586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-191293" y="-151116"/>
            <a:ext cx="13634243" cy="767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847050" y="2628503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251529" y="3132559"/>
            <a:ext cx="4748598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КОНКУРЕНТНЫЙ КОММУНИКАТИВНЫЙ АУДИТ: МЕДИА </a:t>
            </a:r>
          </a:p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И БЮДЖЕТЫ</a:t>
            </a:r>
          </a:p>
        </p:txBody>
      </p:sp>
    </p:spTree>
    <p:extLst>
      <p:ext uri="{BB962C8B-B14F-4D97-AF65-F5344CB8AC3E}">
        <p14:creationId xmlns:p14="http://schemas.microsoft.com/office/powerpoint/2010/main" val="1033825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3" descr="C:\Users\artushina_o\Downloads\shutterstock_6487586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-191293" y="-151116"/>
            <a:ext cx="13634243" cy="767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xmlns="" id="{9963DB17-3E6D-024A-B237-0B6FC142A8A6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11603890" cy="983466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800"/>
              </a:lnSpc>
            </a:pPr>
            <a:r>
              <a:rPr lang="ru-RU" sz="4110" dirty="0">
                <a:solidFill>
                  <a:schemeClr val="bg1"/>
                </a:solidFill>
                <a:latin typeface="Electrolux Sans SemBd" pitchFamily="34" charset="-52"/>
              </a:rPr>
              <a:t>Медиа рынок увлажнителей </a:t>
            </a:r>
          </a:p>
          <a:p>
            <a:pPr algn="l">
              <a:lnSpc>
                <a:spcPts val="3800"/>
              </a:lnSpc>
            </a:pPr>
            <a:r>
              <a:rPr lang="ru-RU" sz="4110" dirty="0">
                <a:solidFill>
                  <a:schemeClr val="bg1"/>
                </a:solidFill>
                <a:latin typeface="Electrolux Sans SemBd" pitchFamily="34" charset="-52"/>
              </a:rPr>
              <a:t>и очистителей воздуха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68747" y="1321601"/>
            <a:ext cx="13033448" cy="623966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35279" y="1407991"/>
            <a:ext cx="6139180" cy="4819273"/>
            <a:chOff x="335279" y="1485900"/>
            <a:chExt cx="6139180" cy="4909185"/>
          </a:xfrm>
        </p:grpSpPr>
        <p:sp>
          <p:nvSpPr>
            <p:cNvPr id="11" name="object 7"/>
            <p:cNvSpPr/>
            <p:nvPr/>
          </p:nvSpPr>
          <p:spPr>
            <a:xfrm>
              <a:off x="335279" y="1485900"/>
              <a:ext cx="6139180" cy="4909185"/>
            </a:xfrm>
            <a:custGeom>
              <a:avLst/>
              <a:gdLst/>
              <a:ahLst/>
              <a:cxnLst/>
              <a:rect l="l" t="t" r="r" b="b"/>
              <a:pathLst>
                <a:path w="6139180" h="4909185">
                  <a:moveTo>
                    <a:pt x="0" y="4908804"/>
                  </a:moveTo>
                  <a:lnTo>
                    <a:pt x="6138672" y="4908804"/>
                  </a:lnTo>
                  <a:lnTo>
                    <a:pt x="6138672" y="0"/>
                  </a:lnTo>
                  <a:lnTo>
                    <a:pt x="0" y="0"/>
                  </a:lnTo>
                  <a:lnTo>
                    <a:pt x="0" y="4908804"/>
                  </a:lnTo>
                  <a:close/>
                </a:path>
              </a:pathLst>
            </a:custGeom>
            <a:solidFill>
              <a:srgbClr val="D0CECE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object 9"/>
            <p:cNvSpPr/>
            <p:nvPr/>
          </p:nvSpPr>
          <p:spPr>
            <a:xfrm>
              <a:off x="996696" y="3912108"/>
              <a:ext cx="607060" cy="295910"/>
            </a:xfrm>
            <a:custGeom>
              <a:avLst/>
              <a:gdLst/>
              <a:ahLst/>
              <a:cxnLst/>
              <a:rect l="l" t="t" r="r" b="b"/>
              <a:pathLst>
                <a:path w="607060" h="295910">
                  <a:moveTo>
                    <a:pt x="606551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606551" y="295656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object 10"/>
            <p:cNvSpPr/>
            <p:nvPr/>
          </p:nvSpPr>
          <p:spPr>
            <a:xfrm>
              <a:off x="1871472" y="3887723"/>
              <a:ext cx="607060" cy="320040"/>
            </a:xfrm>
            <a:custGeom>
              <a:avLst/>
              <a:gdLst/>
              <a:ahLst/>
              <a:cxnLst/>
              <a:rect l="l" t="t" r="r" b="b"/>
              <a:pathLst>
                <a:path w="607060" h="320039">
                  <a:moveTo>
                    <a:pt x="606551" y="0"/>
                  </a:moveTo>
                  <a:lnTo>
                    <a:pt x="0" y="0"/>
                  </a:lnTo>
                  <a:lnTo>
                    <a:pt x="0" y="320039"/>
                  </a:lnTo>
                  <a:lnTo>
                    <a:pt x="606551" y="320039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object 11"/>
            <p:cNvSpPr/>
            <p:nvPr/>
          </p:nvSpPr>
          <p:spPr>
            <a:xfrm>
              <a:off x="2744723" y="3465576"/>
              <a:ext cx="607060" cy="742315"/>
            </a:xfrm>
            <a:custGeom>
              <a:avLst/>
              <a:gdLst/>
              <a:ahLst/>
              <a:cxnLst/>
              <a:rect l="l" t="t" r="r" b="b"/>
              <a:pathLst>
                <a:path w="607060" h="742314">
                  <a:moveTo>
                    <a:pt x="606551" y="0"/>
                  </a:moveTo>
                  <a:lnTo>
                    <a:pt x="0" y="0"/>
                  </a:lnTo>
                  <a:lnTo>
                    <a:pt x="0" y="742188"/>
                  </a:lnTo>
                  <a:lnTo>
                    <a:pt x="606551" y="742188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object 12"/>
            <p:cNvSpPr/>
            <p:nvPr/>
          </p:nvSpPr>
          <p:spPr>
            <a:xfrm>
              <a:off x="4492752" y="4017264"/>
              <a:ext cx="607060" cy="190500"/>
            </a:xfrm>
            <a:custGeom>
              <a:avLst/>
              <a:gdLst/>
              <a:ahLst/>
              <a:cxnLst/>
              <a:rect l="l" t="t" r="r" b="b"/>
              <a:pathLst>
                <a:path w="607060" h="190500">
                  <a:moveTo>
                    <a:pt x="606551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606551" y="190500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object 13"/>
            <p:cNvSpPr/>
            <p:nvPr/>
          </p:nvSpPr>
          <p:spPr>
            <a:xfrm>
              <a:off x="5366003" y="3966971"/>
              <a:ext cx="607060" cy="241300"/>
            </a:xfrm>
            <a:custGeom>
              <a:avLst/>
              <a:gdLst/>
              <a:ahLst/>
              <a:cxnLst/>
              <a:rect l="l" t="t" r="r" b="b"/>
              <a:pathLst>
                <a:path w="607060" h="241300">
                  <a:moveTo>
                    <a:pt x="606551" y="0"/>
                  </a:moveTo>
                  <a:lnTo>
                    <a:pt x="0" y="0"/>
                  </a:lnTo>
                  <a:lnTo>
                    <a:pt x="0" y="240791"/>
                  </a:lnTo>
                  <a:lnTo>
                    <a:pt x="606551" y="240791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object 14"/>
            <p:cNvSpPr/>
            <p:nvPr/>
          </p:nvSpPr>
          <p:spPr>
            <a:xfrm>
              <a:off x="996696" y="3899915"/>
              <a:ext cx="607060" cy="12700"/>
            </a:xfrm>
            <a:custGeom>
              <a:avLst/>
              <a:gdLst/>
              <a:ahLst/>
              <a:cxnLst/>
              <a:rect l="l" t="t" r="r" b="b"/>
              <a:pathLst>
                <a:path w="607060" h="12700">
                  <a:moveTo>
                    <a:pt x="0" y="12191"/>
                  </a:moveTo>
                  <a:lnTo>
                    <a:pt x="606551" y="12191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object 15"/>
            <p:cNvSpPr/>
            <p:nvPr/>
          </p:nvSpPr>
          <p:spPr>
            <a:xfrm>
              <a:off x="1871472" y="3819144"/>
              <a:ext cx="607060" cy="68580"/>
            </a:xfrm>
            <a:custGeom>
              <a:avLst/>
              <a:gdLst/>
              <a:ahLst/>
              <a:cxnLst/>
              <a:rect l="l" t="t" r="r" b="b"/>
              <a:pathLst>
                <a:path w="607060" h="68579">
                  <a:moveTo>
                    <a:pt x="0" y="68579"/>
                  </a:moveTo>
                  <a:lnTo>
                    <a:pt x="606551" y="68579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68579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" name="object 16"/>
            <p:cNvSpPr/>
            <p:nvPr/>
          </p:nvSpPr>
          <p:spPr>
            <a:xfrm>
              <a:off x="2744723" y="3462528"/>
              <a:ext cx="607060" cy="0"/>
            </a:xfrm>
            <a:custGeom>
              <a:avLst/>
              <a:gdLst/>
              <a:ahLst/>
              <a:cxnLst/>
              <a:rect l="l" t="t" r="r" b="b"/>
              <a:pathLst>
                <a:path w="607060">
                  <a:moveTo>
                    <a:pt x="0" y="0"/>
                  </a:moveTo>
                  <a:lnTo>
                    <a:pt x="606551" y="0"/>
                  </a:lnTo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" name="object 17"/>
            <p:cNvSpPr/>
            <p:nvPr/>
          </p:nvSpPr>
          <p:spPr>
            <a:xfrm>
              <a:off x="4492752" y="4014215"/>
              <a:ext cx="607060" cy="0"/>
            </a:xfrm>
            <a:custGeom>
              <a:avLst/>
              <a:gdLst/>
              <a:ahLst/>
              <a:cxnLst/>
              <a:rect l="l" t="t" r="r" b="b"/>
              <a:pathLst>
                <a:path w="607060">
                  <a:moveTo>
                    <a:pt x="0" y="0"/>
                  </a:moveTo>
                  <a:lnTo>
                    <a:pt x="606551" y="0"/>
                  </a:lnTo>
                </a:path>
              </a:pathLst>
            </a:custGeom>
            <a:ln w="609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object 18"/>
            <p:cNvSpPr/>
            <p:nvPr/>
          </p:nvSpPr>
          <p:spPr>
            <a:xfrm>
              <a:off x="996696" y="3332988"/>
              <a:ext cx="607060" cy="567055"/>
            </a:xfrm>
            <a:custGeom>
              <a:avLst/>
              <a:gdLst/>
              <a:ahLst/>
              <a:cxnLst/>
              <a:rect l="l" t="t" r="r" b="b"/>
              <a:pathLst>
                <a:path w="607060" h="567054">
                  <a:moveTo>
                    <a:pt x="606551" y="0"/>
                  </a:moveTo>
                  <a:lnTo>
                    <a:pt x="0" y="0"/>
                  </a:lnTo>
                  <a:lnTo>
                    <a:pt x="0" y="566928"/>
                  </a:lnTo>
                  <a:lnTo>
                    <a:pt x="606551" y="566928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object 19"/>
            <p:cNvSpPr/>
            <p:nvPr/>
          </p:nvSpPr>
          <p:spPr>
            <a:xfrm>
              <a:off x="1871472" y="3642359"/>
              <a:ext cx="607060" cy="177165"/>
            </a:xfrm>
            <a:custGeom>
              <a:avLst/>
              <a:gdLst/>
              <a:ahLst/>
              <a:cxnLst/>
              <a:rect l="l" t="t" r="r" b="b"/>
              <a:pathLst>
                <a:path w="607060" h="177164">
                  <a:moveTo>
                    <a:pt x="606551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606551" y="176783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object 20"/>
            <p:cNvSpPr/>
            <p:nvPr/>
          </p:nvSpPr>
          <p:spPr>
            <a:xfrm>
              <a:off x="2744723" y="3264408"/>
              <a:ext cx="607060" cy="195580"/>
            </a:xfrm>
            <a:custGeom>
              <a:avLst/>
              <a:gdLst/>
              <a:ahLst/>
              <a:cxnLst/>
              <a:rect l="l" t="t" r="r" b="b"/>
              <a:pathLst>
                <a:path w="607060" h="195579">
                  <a:moveTo>
                    <a:pt x="606551" y="0"/>
                  </a:moveTo>
                  <a:lnTo>
                    <a:pt x="0" y="0"/>
                  </a:lnTo>
                  <a:lnTo>
                    <a:pt x="0" y="195071"/>
                  </a:lnTo>
                  <a:lnTo>
                    <a:pt x="606551" y="195071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object 21"/>
            <p:cNvSpPr/>
            <p:nvPr/>
          </p:nvSpPr>
          <p:spPr>
            <a:xfrm>
              <a:off x="4492752" y="3970020"/>
              <a:ext cx="607060" cy="41275"/>
            </a:xfrm>
            <a:custGeom>
              <a:avLst/>
              <a:gdLst/>
              <a:ahLst/>
              <a:cxnLst/>
              <a:rect l="l" t="t" r="r" b="b"/>
              <a:pathLst>
                <a:path w="607060" h="41275">
                  <a:moveTo>
                    <a:pt x="0" y="41147"/>
                  </a:moveTo>
                  <a:lnTo>
                    <a:pt x="606551" y="41147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41147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object 22"/>
            <p:cNvSpPr/>
            <p:nvPr/>
          </p:nvSpPr>
          <p:spPr>
            <a:xfrm>
              <a:off x="5366003" y="3919728"/>
              <a:ext cx="607060" cy="45720"/>
            </a:xfrm>
            <a:custGeom>
              <a:avLst/>
              <a:gdLst/>
              <a:ahLst/>
              <a:cxnLst/>
              <a:rect l="l" t="t" r="r" b="b"/>
              <a:pathLst>
                <a:path w="607060" h="45720">
                  <a:moveTo>
                    <a:pt x="0" y="45720"/>
                  </a:moveTo>
                  <a:lnTo>
                    <a:pt x="606551" y="45720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" name="object 23"/>
            <p:cNvSpPr/>
            <p:nvPr/>
          </p:nvSpPr>
          <p:spPr>
            <a:xfrm>
              <a:off x="996696" y="3290315"/>
              <a:ext cx="607060" cy="43180"/>
            </a:xfrm>
            <a:custGeom>
              <a:avLst/>
              <a:gdLst/>
              <a:ahLst/>
              <a:cxnLst/>
              <a:rect l="l" t="t" r="r" b="b"/>
              <a:pathLst>
                <a:path w="607060" h="43179">
                  <a:moveTo>
                    <a:pt x="0" y="42672"/>
                  </a:moveTo>
                  <a:lnTo>
                    <a:pt x="606551" y="42672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" name="object 24"/>
            <p:cNvSpPr/>
            <p:nvPr/>
          </p:nvSpPr>
          <p:spPr>
            <a:xfrm>
              <a:off x="1871472" y="3572255"/>
              <a:ext cx="607060" cy="70485"/>
            </a:xfrm>
            <a:custGeom>
              <a:avLst/>
              <a:gdLst/>
              <a:ahLst/>
              <a:cxnLst/>
              <a:rect l="l" t="t" r="r" b="b"/>
              <a:pathLst>
                <a:path w="607060" h="70485">
                  <a:moveTo>
                    <a:pt x="0" y="70104"/>
                  </a:moveTo>
                  <a:lnTo>
                    <a:pt x="606551" y="70104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7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" name="object 25"/>
            <p:cNvSpPr/>
            <p:nvPr/>
          </p:nvSpPr>
          <p:spPr>
            <a:xfrm>
              <a:off x="2744723" y="3192779"/>
              <a:ext cx="607060" cy="71755"/>
            </a:xfrm>
            <a:custGeom>
              <a:avLst/>
              <a:gdLst/>
              <a:ahLst/>
              <a:cxnLst/>
              <a:rect l="l" t="t" r="r" b="b"/>
              <a:pathLst>
                <a:path w="607060" h="71754">
                  <a:moveTo>
                    <a:pt x="0" y="71628"/>
                  </a:moveTo>
                  <a:lnTo>
                    <a:pt x="606551" y="71628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71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object 26"/>
            <p:cNvSpPr/>
            <p:nvPr/>
          </p:nvSpPr>
          <p:spPr>
            <a:xfrm>
              <a:off x="4492752" y="3934967"/>
              <a:ext cx="607060" cy="35560"/>
            </a:xfrm>
            <a:custGeom>
              <a:avLst/>
              <a:gdLst/>
              <a:ahLst/>
              <a:cxnLst/>
              <a:rect l="l" t="t" r="r" b="b"/>
              <a:pathLst>
                <a:path w="607060" h="35560">
                  <a:moveTo>
                    <a:pt x="0" y="35051"/>
                  </a:moveTo>
                  <a:lnTo>
                    <a:pt x="606551" y="35051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object 27"/>
            <p:cNvSpPr/>
            <p:nvPr/>
          </p:nvSpPr>
          <p:spPr>
            <a:xfrm>
              <a:off x="5366003" y="3914394"/>
              <a:ext cx="607060" cy="0"/>
            </a:xfrm>
            <a:custGeom>
              <a:avLst/>
              <a:gdLst/>
              <a:ahLst/>
              <a:cxnLst/>
              <a:rect l="l" t="t" r="r" b="b"/>
              <a:pathLst>
                <a:path w="607060">
                  <a:moveTo>
                    <a:pt x="0" y="0"/>
                  </a:moveTo>
                  <a:lnTo>
                    <a:pt x="606551" y="0"/>
                  </a:lnTo>
                </a:path>
              </a:pathLst>
            </a:custGeom>
            <a:ln w="10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object 28"/>
            <p:cNvSpPr/>
            <p:nvPr/>
          </p:nvSpPr>
          <p:spPr>
            <a:xfrm>
              <a:off x="996696" y="3290315"/>
              <a:ext cx="607060" cy="43180"/>
            </a:xfrm>
            <a:custGeom>
              <a:avLst/>
              <a:gdLst/>
              <a:ahLst/>
              <a:cxnLst/>
              <a:rect l="l" t="t" r="r" b="b"/>
              <a:pathLst>
                <a:path w="607060" h="43179">
                  <a:moveTo>
                    <a:pt x="0" y="0"/>
                  </a:moveTo>
                  <a:lnTo>
                    <a:pt x="606551" y="0"/>
                  </a:lnTo>
                  <a:lnTo>
                    <a:pt x="606551" y="42672"/>
                  </a:lnTo>
                  <a:lnTo>
                    <a:pt x="0" y="4267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object 29"/>
            <p:cNvSpPr/>
            <p:nvPr/>
          </p:nvSpPr>
          <p:spPr>
            <a:xfrm>
              <a:off x="1871472" y="3572255"/>
              <a:ext cx="607060" cy="70485"/>
            </a:xfrm>
            <a:custGeom>
              <a:avLst/>
              <a:gdLst/>
              <a:ahLst/>
              <a:cxnLst/>
              <a:rect l="l" t="t" r="r" b="b"/>
              <a:pathLst>
                <a:path w="607060" h="70485">
                  <a:moveTo>
                    <a:pt x="0" y="0"/>
                  </a:moveTo>
                  <a:lnTo>
                    <a:pt x="606551" y="0"/>
                  </a:lnTo>
                  <a:lnTo>
                    <a:pt x="606551" y="70104"/>
                  </a:lnTo>
                  <a:lnTo>
                    <a:pt x="0" y="7010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object 30"/>
            <p:cNvSpPr/>
            <p:nvPr/>
          </p:nvSpPr>
          <p:spPr>
            <a:xfrm>
              <a:off x="2744723" y="3192779"/>
              <a:ext cx="607060" cy="71755"/>
            </a:xfrm>
            <a:custGeom>
              <a:avLst/>
              <a:gdLst/>
              <a:ahLst/>
              <a:cxnLst/>
              <a:rect l="l" t="t" r="r" b="b"/>
              <a:pathLst>
                <a:path w="607060" h="71754">
                  <a:moveTo>
                    <a:pt x="0" y="0"/>
                  </a:moveTo>
                  <a:lnTo>
                    <a:pt x="606551" y="0"/>
                  </a:lnTo>
                  <a:lnTo>
                    <a:pt x="606551" y="71628"/>
                  </a:lnTo>
                  <a:lnTo>
                    <a:pt x="0" y="7162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object 31"/>
            <p:cNvSpPr/>
            <p:nvPr/>
          </p:nvSpPr>
          <p:spPr>
            <a:xfrm>
              <a:off x="4492752" y="3934967"/>
              <a:ext cx="607060" cy="35560"/>
            </a:xfrm>
            <a:custGeom>
              <a:avLst/>
              <a:gdLst/>
              <a:ahLst/>
              <a:cxnLst/>
              <a:rect l="l" t="t" r="r" b="b"/>
              <a:pathLst>
                <a:path w="607060" h="35560">
                  <a:moveTo>
                    <a:pt x="0" y="0"/>
                  </a:moveTo>
                  <a:lnTo>
                    <a:pt x="606551" y="0"/>
                  </a:lnTo>
                  <a:lnTo>
                    <a:pt x="606551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object 32"/>
            <p:cNvSpPr/>
            <p:nvPr/>
          </p:nvSpPr>
          <p:spPr>
            <a:xfrm>
              <a:off x="5361241" y="3909059"/>
              <a:ext cx="616585" cy="15875"/>
            </a:xfrm>
            <a:custGeom>
              <a:avLst/>
              <a:gdLst/>
              <a:ahLst/>
              <a:cxnLst/>
              <a:rect l="l" t="t" r="r" b="b"/>
              <a:pathLst>
                <a:path w="616585" h="15875">
                  <a:moveTo>
                    <a:pt x="0" y="15430"/>
                  </a:moveTo>
                  <a:lnTo>
                    <a:pt x="616076" y="15430"/>
                  </a:lnTo>
                  <a:lnTo>
                    <a:pt x="616076" y="0"/>
                  </a:lnTo>
                  <a:lnTo>
                    <a:pt x="0" y="0"/>
                  </a:lnTo>
                  <a:lnTo>
                    <a:pt x="0" y="1543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" name="object 33"/>
            <p:cNvSpPr/>
            <p:nvPr/>
          </p:nvSpPr>
          <p:spPr>
            <a:xfrm>
              <a:off x="2744723" y="2935223"/>
              <a:ext cx="607060" cy="257810"/>
            </a:xfrm>
            <a:custGeom>
              <a:avLst/>
              <a:gdLst/>
              <a:ahLst/>
              <a:cxnLst/>
              <a:rect l="l" t="t" r="r" b="b"/>
              <a:pathLst>
                <a:path w="607060" h="257810">
                  <a:moveTo>
                    <a:pt x="606551" y="0"/>
                  </a:moveTo>
                  <a:lnTo>
                    <a:pt x="0" y="0"/>
                  </a:lnTo>
                  <a:lnTo>
                    <a:pt x="0" y="257555"/>
                  </a:lnTo>
                  <a:lnTo>
                    <a:pt x="606551" y="257555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" name="object 34"/>
            <p:cNvSpPr/>
            <p:nvPr/>
          </p:nvSpPr>
          <p:spPr>
            <a:xfrm>
              <a:off x="996696" y="3142488"/>
              <a:ext cx="607060" cy="147955"/>
            </a:xfrm>
            <a:custGeom>
              <a:avLst/>
              <a:gdLst/>
              <a:ahLst/>
              <a:cxnLst/>
              <a:rect l="l" t="t" r="r" b="b"/>
              <a:pathLst>
                <a:path w="607060" h="147954">
                  <a:moveTo>
                    <a:pt x="606551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606551" y="147827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2980C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object 35"/>
            <p:cNvSpPr/>
            <p:nvPr/>
          </p:nvSpPr>
          <p:spPr>
            <a:xfrm>
              <a:off x="1871472" y="3480815"/>
              <a:ext cx="607060" cy="91440"/>
            </a:xfrm>
            <a:custGeom>
              <a:avLst/>
              <a:gdLst/>
              <a:ahLst/>
              <a:cxnLst/>
              <a:rect l="l" t="t" r="r" b="b"/>
              <a:pathLst>
                <a:path w="607060" h="91439">
                  <a:moveTo>
                    <a:pt x="606551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606551" y="91439"/>
                  </a:lnTo>
                  <a:lnTo>
                    <a:pt x="606551" y="0"/>
                  </a:lnTo>
                  <a:close/>
                </a:path>
              </a:pathLst>
            </a:custGeom>
            <a:solidFill>
              <a:srgbClr val="2980C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object 36"/>
            <p:cNvSpPr/>
            <p:nvPr/>
          </p:nvSpPr>
          <p:spPr>
            <a:xfrm>
              <a:off x="2744723" y="2903220"/>
              <a:ext cx="607060" cy="32384"/>
            </a:xfrm>
            <a:custGeom>
              <a:avLst/>
              <a:gdLst/>
              <a:ahLst/>
              <a:cxnLst/>
              <a:rect l="l" t="t" r="r" b="b"/>
              <a:pathLst>
                <a:path w="607060" h="32385">
                  <a:moveTo>
                    <a:pt x="0" y="32003"/>
                  </a:moveTo>
                  <a:lnTo>
                    <a:pt x="606551" y="32003"/>
                  </a:lnTo>
                  <a:lnTo>
                    <a:pt x="606551" y="0"/>
                  </a:lnTo>
                  <a:lnTo>
                    <a:pt x="0" y="0"/>
                  </a:lnTo>
                  <a:lnTo>
                    <a:pt x="0" y="32003"/>
                  </a:lnTo>
                  <a:close/>
                </a:path>
              </a:pathLst>
            </a:custGeom>
            <a:solidFill>
              <a:srgbClr val="2980C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" name="object 37"/>
            <p:cNvSpPr/>
            <p:nvPr/>
          </p:nvSpPr>
          <p:spPr>
            <a:xfrm>
              <a:off x="5366003" y="2293620"/>
              <a:ext cx="607060" cy="0"/>
            </a:xfrm>
            <a:custGeom>
              <a:avLst/>
              <a:gdLst/>
              <a:ahLst/>
              <a:cxnLst/>
              <a:rect l="l" t="t" r="r" b="b"/>
              <a:pathLst>
                <a:path w="607060">
                  <a:moveTo>
                    <a:pt x="0" y="0"/>
                  </a:moveTo>
                  <a:lnTo>
                    <a:pt x="606551" y="0"/>
                  </a:lnTo>
                </a:path>
              </a:pathLst>
            </a:custGeom>
            <a:ln w="9143">
              <a:solidFill>
                <a:srgbClr val="2980CA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object 38"/>
            <p:cNvSpPr/>
            <p:nvPr/>
          </p:nvSpPr>
          <p:spPr>
            <a:xfrm>
              <a:off x="864108" y="4207764"/>
              <a:ext cx="5242560" cy="0"/>
            </a:xfrm>
            <a:custGeom>
              <a:avLst/>
              <a:gdLst/>
              <a:ahLst/>
              <a:cxnLst/>
              <a:rect l="l" t="t" r="r" b="b"/>
              <a:pathLst>
                <a:path w="5242560">
                  <a:moveTo>
                    <a:pt x="0" y="0"/>
                  </a:moveTo>
                  <a:lnTo>
                    <a:pt x="5242559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object 39"/>
            <p:cNvSpPr txBox="1"/>
            <p:nvPr/>
          </p:nvSpPr>
          <p:spPr>
            <a:xfrm>
              <a:off x="1222552" y="3947921"/>
              <a:ext cx="104266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tabLst>
                  <a:tab pos="873760" algn="l"/>
                </a:tabLst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11	</a:t>
              </a:r>
              <a:r>
                <a:rPr sz="1800" b="0" baseline="4629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12</a:t>
              </a:r>
              <a:endParaRPr sz="1800" baseline="4629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45" name="object 40"/>
            <p:cNvSpPr txBox="1"/>
            <p:nvPr/>
          </p:nvSpPr>
          <p:spPr>
            <a:xfrm>
              <a:off x="2970529" y="3724097"/>
              <a:ext cx="1682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28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46" name="object 41"/>
            <p:cNvSpPr txBox="1"/>
            <p:nvPr/>
          </p:nvSpPr>
          <p:spPr>
            <a:xfrm>
              <a:off x="4732020" y="3962527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7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47" name="object 42"/>
            <p:cNvSpPr txBox="1"/>
            <p:nvPr/>
          </p:nvSpPr>
          <p:spPr>
            <a:xfrm>
              <a:off x="1222552" y="3504438"/>
              <a:ext cx="1682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22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48" name="object 43"/>
            <p:cNvSpPr txBox="1"/>
            <p:nvPr/>
          </p:nvSpPr>
          <p:spPr>
            <a:xfrm>
              <a:off x="3008629" y="3249295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7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49" name="object 44"/>
            <p:cNvSpPr txBox="1"/>
            <p:nvPr/>
          </p:nvSpPr>
          <p:spPr>
            <a:xfrm>
              <a:off x="4756658" y="3878326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0" name="object 45"/>
            <p:cNvSpPr txBox="1"/>
            <p:nvPr/>
          </p:nvSpPr>
          <p:spPr>
            <a:xfrm>
              <a:off x="5366003" y="2298192"/>
              <a:ext cx="607060" cy="1661993"/>
            </a:xfrm>
            <a:prstGeom prst="rect">
              <a:avLst/>
            </a:prstGeom>
            <a:solidFill>
              <a:srgbClr val="538235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35"/>
                </a:spcBef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 marL="1270" algn="ctr">
                <a:lnSpc>
                  <a:spcPct val="100000"/>
                </a:lnSpc>
              </a:pPr>
              <a:endParaRPr lang="ru-RU" sz="1200" b="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1270" algn="ctr">
                <a:lnSpc>
                  <a:spcPct val="100000"/>
                </a:lnSpc>
              </a:pPr>
              <a:endParaRPr lang="ru-RU"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1270" algn="ctr">
                <a:lnSpc>
                  <a:spcPct val="100000"/>
                </a:lnSpc>
              </a:pPr>
              <a:endParaRPr lang="ru-RU" sz="1200" b="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1270" algn="ctr">
                <a:lnSpc>
                  <a:spcPct val="100000"/>
                </a:lnSpc>
              </a:pPr>
              <a:endParaRPr lang="ru-RU"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1270" algn="ctr">
                <a:lnSpc>
                  <a:spcPct val="100000"/>
                </a:lnSpc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61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1" name="object 46"/>
            <p:cNvSpPr txBox="1"/>
            <p:nvPr/>
          </p:nvSpPr>
          <p:spPr>
            <a:xfrm>
              <a:off x="1260652" y="3104134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6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2" name="object 47"/>
            <p:cNvSpPr txBox="1"/>
            <p:nvPr/>
          </p:nvSpPr>
          <p:spPr>
            <a:xfrm>
              <a:off x="2134870" y="3393912"/>
              <a:ext cx="90170" cy="433070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6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4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  <a:spcBef>
                  <a:spcPts val="165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7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4" name="object 48"/>
            <p:cNvSpPr txBox="1"/>
            <p:nvPr/>
          </p:nvSpPr>
          <p:spPr>
            <a:xfrm>
              <a:off x="1123492" y="3830573"/>
              <a:ext cx="4862195" cy="7086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229735" algn="ctr">
                <a:lnSpc>
                  <a:spcPts val="1300"/>
                </a:lnSpc>
                <a:spcBef>
                  <a:spcPts val="100"/>
                </a:spcBef>
                <a:tabLst>
                  <a:tab pos="4493895" algn="l"/>
                  <a:tab pos="4836160" algn="l"/>
                </a:tabLst>
              </a:pPr>
              <a:r>
                <a:rPr sz="1200" b="0" strike="sngStrike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	2	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4171315" algn="ctr">
                <a:lnSpc>
                  <a:spcPts val="1300"/>
                </a:lnSpc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9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95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r>
                <a:rPr sz="14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2017</a:t>
              </a:r>
              <a:endParaRPr sz="14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7" name="object 49"/>
            <p:cNvSpPr txBox="1"/>
            <p:nvPr/>
          </p:nvSpPr>
          <p:spPr>
            <a:xfrm>
              <a:off x="1997710" y="4299584"/>
              <a:ext cx="386715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tabLst>
                  <a:tab pos="873125" algn="l"/>
                  <a:tab pos="2618740" algn="l"/>
                  <a:tab pos="3493135" algn="l"/>
                </a:tabLst>
              </a:pPr>
              <a:r>
                <a:rPr sz="14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</a:t>
              </a: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8	</a:t>
              </a:r>
              <a:r>
                <a:rPr sz="14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</a:t>
              </a: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9	2</a:t>
              </a:r>
              <a:r>
                <a:rPr sz="14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0</a:t>
              </a: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19	2</a:t>
              </a:r>
              <a:r>
                <a:rPr sz="14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0</a:t>
              </a: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</a:t>
              </a:r>
              <a:endParaRPr sz="14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58" name="object 50"/>
            <p:cNvSpPr/>
            <p:nvPr/>
          </p:nvSpPr>
          <p:spPr>
            <a:xfrm>
              <a:off x="871727" y="2145792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2980C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object 51"/>
            <p:cNvSpPr/>
            <p:nvPr/>
          </p:nvSpPr>
          <p:spPr>
            <a:xfrm>
              <a:off x="1816607" y="2145792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0" name="object 52"/>
            <p:cNvSpPr/>
            <p:nvPr/>
          </p:nvSpPr>
          <p:spPr>
            <a:xfrm>
              <a:off x="871727" y="2328672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1" name="object 53"/>
            <p:cNvSpPr/>
            <p:nvPr/>
          </p:nvSpPr>
          <p:spPr>
            <a:xfrm>
              <a:off x="871727" y="2328672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2" name="object 54"/>
            <p:cNvSpPr/>
            <p:nvPr/>
          </p:nvSpPr>
          <p:spPr>
            <a:xfrm>
              <a:off x="1816607" y="2328672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3" name="object 55"/>
            <p:cNvSpPr/>
            <p:nvPr/>
          </p:nvSpPr>
          <p:spPr>
            <a:xfrm>
              <a:off x="871727" y="251002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4" name="object 56"/>
            <p:cNvSpPr txBox="1"/>
            <p:nvPr/>
          </p:nvSpPr>
          <p:spPr>
            <a:xfrm>
              <a:off x="992428" y="2067305"/>
              <a:ext cx="406400" cy="57277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just"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ТВ</a:t>
              </a:r>
              <a:r>
                <a:rPr sz="1200" b="0" spc="-10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Рег  Ра</a:t>
              </a:r>
              <a:r>
                <a:rPr sz="1200" b="0" spc="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д</a:t>
              </a: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ио  OOH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65" name="object 57"/>
            <p:cNvSpPr/>
            <p:nvPr/>
          </p:nvSpPr>
          <p:spPr>
            <a:xfrm>
              <a:off x="1816607" y="251002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80AFD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object 58"/>
            <p:cNvSpPr txBox="1"/>
            <p:nvPr/>
          </p:nvSpPr>
          <p:spPr>
            <a:xfrm>
              <a:off x="1937257" y="2067305"/>
              <a:ext cx="619125" cy="57277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ТВ Нац  Пресса  Ин</a:t>
              </a:r>
              <a:r>
                <a:rPr sz="1200" b="0" spc="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т</a:t>
              </a:r>
              <a:r>
                <a:rPr sz="12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е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рн</a:t>
              </a:r>
              <a:r>
                <a:rPr sz="12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е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т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67" name="object 59"/>
            <p:cNvSpPr txBox="1"/>
            <p:nvPr/>
          </p:nvSpPr>
          <p:spPr>
            <a:xfrm>
              <a:off x="791870" y="1548510"/>
              <a:ext cx="303085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800" b="0" spc="-1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Инвестиции категории,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млн</a:t>
              </a:r>
              <a:r>
                <a:rPr sz="1800" b="0" spc="-18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руб</a:t>
              </a:r>
              <a:endParaRPr sz="18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68" name="object 60"/>
            <p:cNvSpPr txBox="1"/>
            <p:nvPr/>
          </p:nvSpPr>
          <p:spPr>
            <a:xfrm>
              <a:off x="2691638" y="2477770"/>
              <a:ext cx="630555" cy="6819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5"/>
                </a:spcBef>
              </a:pPr>
              <a:r>
                <a:rPr sz="20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+</a:t>
              </a:r>
              <a:r>
                <a:rPr sz="2000" b="0" spc="-10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20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79%</a:t>
              </a:r>
              <a:endParaRPr sz="20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L="278765">
                <a:lnSpc>
                  <a:spcPct val="100000"/>
                </a:lnSpc>
                <a:spcBef>
                  <a:spcPts val="1325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10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69" name="object 61"/>
            <p:cNvSpPr txBox="1"/>
            <p:nvPr/>
          </p:nvSpPr>
          <p:spPr>
            <a:xfrm>
              <a:off x="5237734" y="1860931"/>
              <a:ext cx="758190" cy="3308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5"/>
                </a:spcBef>
              </a:pPr>
              <a:r>
                <a:rPr sz="20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+</a:t>
              </a:r>
              <a:r>
                <a:rPr sz="2000" b="0" spc="-9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200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8</a:t>
              </a:r>
              <a:r>
                <a:rPr sz="20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06%</a:t>
              </a:r>
              <a:endParaRPr sz="20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70" name="object 62"/>
            <p:cNvSpPr/>
            <p:nvPr/>
          </p:nvSpPr>
          <p:spPr>
            <a:xfrm>
              <a:off x="922019" y="6020561"/>
              <a:ext cx="154305" cy="0"/>
            </a:xfrm>
            <a:custGeom>
              <a:avLst/>
              <a:gdLst/>
              <a:ahLst/>
              <a:cxnLst/>
              <a:rect l="l" t="t" r="r" b="b"/>
              <a:pathLst>
                <a:path w="154305">
                  <a:moveTo>
                    <a:pt x="0" y="0"/>
                  </a:moveTo>
                  <a:lnTo>
                    <a:pt x="153924" y="0"/>
                  </a:lnTo>
                </a:path>
              </a:pathLst>
            </a:custGeom>
            <a:ln w="19812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1" name="object 63"/>
            <p:cNvSpPr/>
            <p:nvPr/>
          </p:nvSpPr>
          <p:spPr>
            <a:xfrm>
              <a:off x="1228344" y="6022085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676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2" name="object 64"/>
            <p:cNvSpPr/>
            <p:nvPr/>
          </p:nvSpPr>
          <p:spPr>
            <a:xfrm>
              <a:off x="1533144" y="602360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371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object 65"/>
            <p:cNvSpPr/>
            <p:nvPr/>
          </p:nvSpPr>
          <p:spPr>
            <a:xfrm>
              <a:off x="1837944" y="6002273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56387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object 66"/>
            <p:cNvSpPr/>
            <p:nvPr/>
          </p:nvSpPr>
          <p:spPr>
            <a:xfrm>
              <a:off x="2144267" y="5925311"/>
              <a:ext cx="152400" cy="105410"/>
            </a:xfrm>
            <a:custGeom>
              <a:avLst/>
              <a:gdLst/>
              <a:ahLst/>
              <a:cxnLst/>
              <a:rect l="l" t="t" r="r" b="b"/>
              <a:pathLst>
                <a:path w="152400" h="105410">
                  <a:moveTo>
                    <a:pt x="152400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152400" y="10515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object 67"/>
            <p:cNvSpPr/>
            <p:nvPr/>
          </p:nvSpPr>
          <p:spPr>
            <a:xfrm>
              <a:off x="2449067" y="5850635"/>
              <a:ext cx="152400" cy="180340"/>
            </a:xfrm>
            <a:custGeom>
              <a:avLst/>
              <a:gdLst/>
              <a:ahLst/>
              <a:cxnLst/>
              <a:rect l="l" t="t" r="r" b="b"/>
              <a:pathLst>
                <a:path w="152400" h="180339">
                  <a:moveTo>
                    <a:pt x="152400" y="0"/>
                  </a:moveTo>
                  <a:lnTo>
                    <a:pt x="0" y="0"/>
                  </a:lnTo>
                  <a:lnTo>
                    <a:pt x="0" y="179831"/>
                  </a:lnTo>
                  <a:lnTo>
                    <a:pt x="152400" y="179831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6" name="object 68"/>
            <p:cNvSpPr/>
            <p:nvPr/>
          </p:nvSpPr>
          <p:spPr>
            <a:xfrm>
              <a:off x="2753867" y="5937503"/>
              <a:ext cx="152400" cy="93345"/>
            </a:xfrm>
            <a:custGeom>
              <a:avLst/>
              <a:gdLst/>
              <a:ahLst/>
              <a:cxnLst/>
              <a:rect l="l" t="t" r="r" b="b"/>
              <a:pathLst>
                <a:path w="152400" h="93345">
                  <a:moveTo>
                    <a:pt x="152400" y="0"/>
                  </a:moveTo>
                  <a:lnTo>
                    <a:pt x="0" y="0"/>
                  </a:lnTo>
                  <a:lnTo>
                    <a:pt x="0" y="92964"/>
                  </a:lnTo>
                  <a:lnTo>
                    <a:pt x="152400" y="92964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7" name="object 69"/>
            <p:cNvSpPr/>
            <p:nvPr/>
          </p:nvSpPr>
          <p:spPr>
            <a:xfrm>
              <a:off x="3058667" y="6013703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3528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object 70"/>
            <p:cNvSpPr/>
            <p:nvPr/>
          </p:nvSpPr>
          <p:spPr>
            <a:xfrm>
              <a:off x="3364991" y="6013703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3528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object 71"/>
            <p:cNvSpPr/>
            <p:nvPr/>
          </p:nvSpPr>
          <p:spPr>
            <a:xfrm>
              <a:off x="3669791" y="6009894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41148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0" name="object 72"/>
            <p:cNvSpPr/>
            <p:nvPr/>
          </p:nvSpPr>
          <p:spPr>
            <a:xfrm>
              <a:off x="3974591" y="5999226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6248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1" name="object 73"/>
            <p:cNvSpPr/>
            <p:nvPr/>
          </p:nvSpPr>
          <p:spPr>
            <a:xfrm>
              <a:off x="4279391" y="5928359"/>
              <a:ext cx="154305" cy="102235"/>
            </a:xfrm>
            <a:custGeom>
              <a:avLst/>
              <a:gdLst/>
              <a:ahLst/>
              <a:cxnLst/>
              <a:rect l="l" t="t" r="r" b="b"/>
              <a:pathLst>
                <a:path w="154304" h="102235">
                  <a:moveTo>
                    <a:pt x="153924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53924" y="102107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2" name="object 74"/>
            <p:cNvSpPr/>
            <p:nvPr/>
          </p:nvSpPr>
          <p:spPr>
            <a:xfrm>
              <a:off x="4890515" y="5841491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29">
                  <a:moveTo>
                    <a:pt x="152400" y="0"/>
                  </a:moveTo>
                  <a:lnTo>
                    <a:pt x="0" y="0"/>
                  </a:lnTo>
                  <a:lnTo>
                    <a:pt x="0" y="188976"/>
                  </a:lnTo>
                  <a:lnTo>
                    <a:pt x="152400" y="18897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3" name="object 75"/>
            <p:cNvSpPr/>
            <p:nvPr/>
          </p:nvSpPr>
          <p:spPr>
            <a:xfrm>
              <a:off x="5195315" y="6013703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3528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4" name="object 76"/>
            <p:cNvSpPr/>
            <p:nvPr/>
          </p:nvSpPr>
          <p:spPr>
            <a:xfrm>
              <a:off x="5501640" y="600455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5181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5" name="object 77"/>
            <p:cNvSpPr/>
            <p:nvPr/>
          </p:nvSpPr>
          <p:spPr>
            <a:xfrm>
              <a:off x="5806440" y="5236464"/>
              <a:ext cx="152400" cy="794385"/>
            </a:xfrm>
            <a:custGeom>
              <a:avLst/>
              <a:gdLst/>
              <a:ahLst/>
              <a:cxnLst/>
              <a:rect l="l" t="t" r="r" b="b"/>
              <a:pathLst>
                <a:path w="152400" h="794385">
                  <a:moveTo>
                    <a:pt x="152400" y="0"/>
                  </a:moveTo>
                  <a:lnTo>
                    <a:pt x="0" y="0"/>
                  </a:lnTo>
                  <a:lnTo>
                    <a:pt x="0" y="794004"/>
                  </a:lnTo>
                  <a:lnTo>
                    <a:pt x="152400" y="794004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6" name="object 78"/>
            <p:cNvSpPr/>
            <p:nvPr/>
          </p:nvSpPr>
          <p:spPr>
            <a:xfrm>
              <a:off x="6111240" y="6011417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81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object 79"/>
            <p:cNvSpPr/>
            <p:nvPr/>
          </p:nvSpPr>
          <p:spPr>
            <a:xfrm>
              <a:off x="845819" y="6030467"/>
              <a:ext cx="5494020" cy="0"/>
            </a:xfrm>
            <a:custGeom>
              <a:avLst/>
              <a:gdLst/>
              <a:ahLst/>
              <a:cxnLst/>
              <a:rect l="l" t="t" r="r" b="b"/>
              <a:pathLst>
                <a:path w="5494020">
                  <a:moveTo>
                    <a:pt x="0" y="0"/>
                  </a:moveTo>
                  <a:lnTo>
                    <a:pt x="549402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8" name="object 80"/>
            <p:cNvSpPr txBox="1"/>
            <p:nvPr/>
          </p:nvSpPr>
          <p:spPr>
            <a:xfrm>
              <a:off x="887577" y="6107683"/>
              <a:ext cx="3596004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янв фев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мар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апр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май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июн</a:t>
              </a: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июл</a:t>
              </a: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авг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сен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окт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ноя</a:t>
              </a:r>
              <a:r>
                <a:rPr sz="1200" b="0" spc="6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spc="6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дек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89" name="object 81"/>
            <p:cNvSpPr txBox="1"/>
            <p:nvPr/>
          </p:nvSpPr>
          <p:spPr>
            <a:xfrm>
              <a:off x="4856098" y="6107683"/>
              <a:ext cx="147193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янв</a:t>
              </a: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фев</a:t>
              </a: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мар</a:t>
              </a: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lang="en-US"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апр</a:t>
              </a:r>
              <a:r>
                <a:rPr lang="en-US" sz="1200" b="0" spc="114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май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90" name="object 82"/>
            <p:cNvSpPr txBox="1"/>
            <p:nvPr/>
          </p:nvSpPr>
          <p:spPr>
            <a:xfrm>
              <a:off x="791870" y="4517516"/>
              <a:ext cx="5253355" cy="6889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algn="r">
                <a:lnSpc>
                  <a:spcPct val="100000"/>
                </a:lnSpc>
                <a:spcBef>
                  <a:spcPts val="100"/>
                </a:spcBef>
                <a:tabLst>
                  <a:tab pos="873760" algn="l"/>
                </a:tabLst>
              </a:pP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(до</a:t>
              </a:r>
              <a:r>
                <a:rPr sz="1400" b="0" spc="-5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4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июня)	</a:t>
              </a:r>
              <a:r>
                <a:rPr sz="14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(до</a:t>
              </a:r>
              <a:r>
                <a:rPr sz="1400" b="0" spc="-12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4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июня)</a:t>
              </a:r>
              <a:endParaRPr sz="14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120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r>
                <a:rPr sz="1800" b="0" spc="-1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Сезонность категории </a:t>
              </a:r>
              <a:r>
                <a:rPr sz="18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в </a:t>
              </a:r>
              <a:r>
                <a:rPr sz="18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медиа,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млн</a:t>
              </a:r>
              <a:r>
                <a:rPr sz="1800" b="0" spc="-2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руб</a:t>
              </a:r>
              <a:endParaRPr sz="180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</p:grpSp>
      <p:sp>
        <p:nvSpPr>
          <p:cNvPr id="185" name="object 7"/>
          <p:cNvSpPr/>
          <p:nvPr/>
        </p:nvSpPr>
        <p:spPr>
          <a:xfrm>
            <a:off x="6601255" y="1404367"/>
            <a:ext cx="6456924" cy="4822897"/>
          </a:xfrm>
          <a:custGeom>
            <a:avLst/>
            <a:gdLst/>
            <a:ahLst/>
            <a:cxnLst/>
            <a:rect l="l" t="t" r="r" b="b"/>
            <a:pathLst>
              <a:path w="6139180" h="4909185">
                <a:moveTo>
                  <a:pt x="0" y="4908804"/>
                </a:moveTo>
                <a:lnTo>
                  <a:pt x="6138672" y="4908804"/>
                </a:lnTo>
                <a:lnTo>
                  <a:pt x="6138672" y="0"/>
                </a:lnTo>
                <a:lnTo>
                  <a:pt x="0" y="0"/>
                </a:lnTo>
                <a:lnTo>
                  <a:pt x="0" y="4908804"/>
                </a:lnTo>
                <a:close/>
              </a:path>
            </a:pathLst>
          </a:custGeom>
          <a:solidFill>
            <a:srgbClr val="D0CECE">
              <a:alpha val="1215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91" name="Группа 90"/>
          <p:cNvGrpSpPr/>
          <p:nvPr/>
        </p:nvGrpSpPr>
        <p:grpSpPr>
          <a:xfrm>
            <a:off x="6800130" y="1491684"/>
            <a:ext cx="6149560" cy="4704631"/>
            <a:chOff x="993647" y="1548510"/>
            <a:chExt cx="6626160" cy="4352172"/>
          </a:xfrm>
        </p:grpSpPr>
        <p:sp>
          <p:nvSpPr>
            <p:cNvPr id="92" name="object 6"/>
            <p:cNvSpPr/>
            <p:nvPr/>
          </p:nvSpPr>
          <p:spPr>
            <a:xfrm>
              <a:off x="1123188" y="4782311"/>
              <a:ext cx="588645" cy="672465"/>
            </a:xfrm>
            <a:custGeom>
              <a:avLst/>
              <a:gdLst/>
              <a:ahLst/>
              <a:cxnLst/>
              <a:rect l="l" t="t" r="r" b="b"/>
              <a:pathLst>
                <a:path w="588644" h="672464">
                  <a:moveTo>
                    <a:pt x="588263" y="0"/>
                  </a:moveTo>
                  <a:lnTo>
                    <a:pt x="0" y="0"/>
                  </a:lnTo>
                  <a:lnTo>
                    <a:pt x="0" y="672084"/>
                  </a:lnTo>
                  <a:lnTo>
                    <a:pt x="588263" y="672084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DFC8E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3" name="object 7"/>
            <p:cNvSpPr/>
            <p:nvPr/>
          </p:nvSpPr>
          <p:spPr>
            <a:xfrm>
              <a:off x="1970532" y="5323332"/>
              <a:ext cx="588645" cy="131445"/>
            </a:xfrm>
            <a:custGeom>
              <a:avLst/>
              <a:gdLst/>
              <a:ahLst/>
              <a:cxnLst/>
              <a:rect l="l" t="t" r="r" b="b"/>
              <a:pathLst>
                <a:path w="588644" h="131445">
                  <a:moveTo>
                    <a:pt x="588263" y="0"/>
                  </a:moveTo>
                  <a:lnTo>
                    <a:pt x="0" y="0"/>
                  </a:lnTo>
                  <a:lnTo>
                    <a:pt x="0" y="131064"/>
                  </a:lnTo>
                  <a:lnTo>
                    <a:pt x="588263" y="131064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DFC8E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4" name="object 8"/>
            <p:cNvSpPr/>
            <p:nvPr/>
          </p:nvSpPr>
          <p:spPr>
            <a:xfrm>
              <a:off x="2817876" y="4928615"/>
              <a:ext cx="588645" cy="525780"/>
            </a:xfrm>
            <a:custGeom>
              <a:avLst/>
              <a:gdLst/>
              <a:ahLst/>
              <a:cxnLst/>
              <a:rect l="l" t="t" r="r" b="b"/>
              <a:pathLst>
                <a:path w="588645" h="525779">
                  <a:moveTo>
                    <a:pt x="588263" y="0"/>
                  </a:moveTo>
                  <a:lnTo>
                    <a:pt x="0" y="0"/>
                  </a:lnTo>
                  <a:lnTo>
                    <a:pt x="0" y="525779"/>
                  </a:lnTo>
                  <a:lnTo>
                    <a:pt x="588263" y="525779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DFC8E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5" name="object 9"/>
            <p:cNvSpPr/>
            <p:nvPr/>
          </p:nvSpPr>
          <p:spPr>
            <a:xfrm>
              <a:off x="4512564" y="5425440"/>
              <a:ext cx="588645" cy="29209"/>
            </a:xfrm>
            <a:custGeom>
              <a:avLst/>
              <a:gdLst/>
              <a:ahLst/>
              <a:cxnLst/>
              <a:rect l="l" t="t" r="r" b="b"/>
              <a:pathLst>
                <a:path w="588645" h="29210">
                  <a:moveTo>
                    <a:pt x="0" y="28956"/>
                  </a:moveTo>
                  <a:lnTo>
                    <a:pt x="588263" y="28956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28956"/>
                  </a:lnTo>
                  <a:close/>
                </a:path>
              </a:pathLst>
            </a:custGeom>
            <a:solidFill>
              <a:srgbClr val="DFC8E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6" name="object 10"/>
            <p:cNvSpPr/>
            <p:nvPr/>
          </p:nvSpPr>
          <p:spPr>
            <a:xfrm>
              <a:off x="1123188" y="4440935"/>
              <a:ext cx="588645" cy="341630"/>
            </a:xfrm>
            <a:custGeom>
              <a:avLst/>
              <a:gdLst/>
              <a:ahLst/>
              <a:cxnLst/>
              <a:rect l="l" t="t" r="r" b="b"/>
              <a:pathLst>
                <a:path w="588644" h="341629">
                  <a:moveTo>
                    <a:pt x="588263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588263" y="341375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7" name="object 11"/>
            <p:cNvSpPr/>
            <p:nvPr/>
          </p:nvSpPr>
          <p:spPr>
            <a:xfrm>
              <a:off x="1970532" y="5012435"/>
              <a:ext cx="588645" cy="311150"/>
            </a:xfrm>
            <a:custGeom>
              <a:avLst/>
              <a:gdLst/>
              <a:ahLst/>
              <a:cxnLst/>
              <a:rect l="l" t="t" r="r" b="b"/>
              <a:pathLst>
                <a:path w="588644" h="311150">
                  <a:moveTo>
                    <a:pt x="588263" y="0"/>
                  </a:moveTo>
                  <a:lnTo>
                    <a:pt x="0" y="0"/>
                  </a:lnTo>
                  <a:lnTo>
                    <a:pt x="0" y="310895"/>
                  </a:lnTo>
                  <a:lnTo>
                    <a:pt x="588263" y="310895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8" name="object 12"/>
            <p:cNvSpPr/>
            <p:nvPr/>
          </p:nvSpPr>
          <p:spPr>
            <a:xfrm>
              <a:off x="2817876" y="4494276"/>
              <a:ext cx="588645" cy="434340"/>
            </a:xfrm>
            <a:custGeom>
              <a:avLst/>
              <a:gdLst/>
              <a:ahLst/>
              <a:cxnLst/>
              <a:rect l="l" t="t" r="r" b="b"/>
              <a:pathLst>
                <a:path w="588645" h="434339">
                  <a:moveTo>
                    <a:pt x="588263" y="0"/>
                  </a:moveTo>
                  <a:lnTo>
                    <a:pt x="0" y="0"/>
                  </a:lnTo>
                  <a:lnTo>
                    <a:pt x="0" y="434340"/>
                  </a:lnTo>
                  <a:lnTo>
                    <a:pt x="588263" y="434340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9" name="object 13"/>
            <p:cNvSpPr/>
            <p:nvPr/>
          </p:nvSpPr>
          <p:spPr>
            <a:xfrm>
              <a:off x="4512564" y="5306567"/>
              <a:ext cx="588645" cy="119380"/>
            </a:xfrm>
            <a:custGeom>
              <a:avLst/>
              <a:gdLst/>
              <a:ahLst/>
              <a:cxnLst/>
              <a:rect l="l" t="t" r="r" b="b"/>
              <a:pathLst>
                <a:path w="588645" h="119379">
                  <a:moveTo>
                    <a:pt x="588263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588263" y="118871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0" name="object 14"/>
            <p:cNvSpPr/>
            <p:nvPr/>
          </p:nvSpPr>
          <p:spPr>
            <a:xfrm>
              <a:off x="5359908" y="3110483"/>
              <a:ext cx="588645" cy="2342515"/>
            </a:xfrm>
            <a:custGeom>
              <a:avLst/>
              <a:gdLst/>
              <a:ahLst/>
              <a:cxnLst/>
              <a:rect l="l" t="t" r="r" b="b"/>
              <a:pathLst>
                <a:path w="588645" h="2342515">
                  <a:moveTo>
                    <a:pt x="588263" y="0"/>
                  </a:moveTo>
                  <a:lnTo>
                    <a:pt x="0" y="0"/>
                  </a:lnTo>
                  <a:lnTo>
                    <a:pt x="0" y="2342388"/>
                  </a:lnTo>
                  <a:lnTo>
                    <a:pt x="588263" y="2342388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1" name="object 15"/>
            <p:cNvSpPr/>
            <p:nvPr/>
          </p:nvSpPr>
          <p:spPr>
            <a:xfrm>
              <a:off x="1123188" y="4367784"/>
              <a:ext cx="588645" cy="73660"/>
            </a:xfrm>
            <a:custGeom>
              <a:avLst/>
              <a:gdLst/>
              <a:ahLst/>
              <a:cxnLst/>
              <a:rect l="l" t="t" r="r" b="b"/>
              <a:pathLst>
                <a:path w="588644" h="73660">
                  <a:moveTo>
                    <a:pt x="0" y="73151"/>
                  </a:moveTo>
                  <a:lnTo>
                    <a:pt x="588263" y="73151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73151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2" name="object 16"/>
            <p:cNvSpPr/>
            <p:nvPr/>
          </p:nvSpPr>
          <p:spPr>
            <a:xfrm>
              <a:off x="1970532" y="4971288"/>
              <a:ext cx="588645" cy="41275"/>
            </a:xfrm>
            <a:custGeom>
              <a:avLst/>
              <a:gdLst/>
              <a:ahLst/>
              <a:cxnLst/>
              <a:rect l="l" t="t" r="r" b="b"/>
              <a:pathLst>
                <a:path w="588644" h="41275">
                  <a:moveTo>
                    <a:pt x="0" y="41148"/>
                  </a:moveTo>
                  <a:lnTo>
                    <a:pt x="588263" y="41148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1148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3" name="object 17"/>
            <p:cNvSpPr/>
            <p:nvPr/>
          </p:nvSpPr>
          <p:spPr>
            <a:xfrm>
              <a:off x="2817876" y="4451603"/>
              <a:ext cx="588645" cy="43180"/>
            </a:xfrm>
            <a:custGeom>
              <a:avLst/>
              <a:gdLst/>
              <a:ahLst/>
              <a:cxnLst/>
              <a:rect l="l" t="t" r="r" b="b"/>
              <a:pathLst>
                <a:path w="588645" h="43179">
                  <a:moveTo>
                    <a:pt x="0" y="42672"/>
                  </a:moveTo>
                  <a:lnTo>
                    <a:pt x="588263" y="4267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" name="object 18"/>
            <p:cNvSpPr/>
            <p:nvPr/>
          </p:nvSpPr>
          <p:spPr>
            <a:xfrm>
              <a:off x="5359908" y="2555748"/>
              <a:ext cx="588645" cy="554990"/>
            </a:xfrm>
            <a:custGeom>
              <a:avLst/>
              <a:gdLst/>
              <a:ahLst/>
              <a:cxnLst/>
              <a:rect l="l" t="t" r="r" b="b"/>
              <a:pathLst>
                <a:path w="588645" h="554989">
                  <a:moveTo>
                    <a:pt x="588263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588263" y="554736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5" name="object 19"/>
            <p:cNvSpPr/>
            <p:nvPr/>
          </p:nvSpPr>
          <p:spPr>
            <a:xfrm>
              <a:off x="5359908" y="2484120"/>
              <a:ext cx="588645" cy="71755"/>
            </a:xfrm>
            <a:custGeom>
              <a:avLst/>
              <a:gdLst/>
              <a:ahLst/>
              <a:cxnLst/>
              <a:rect l="l" t="t" r="r" b="b"/>
              <a:pathLst>
                <a:path w="588645" h="71755">
                  <a:moveTo>
                    <a:pt x="0" y="71627"/>
                  </a:moveTo>
                  <a:lnTo>
                    <a:pt x="588263" y="71627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71627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object 20"/>
            <p:cNvSpPr/>
            <p:nvPr/>
          </p:nvSpPr>
          <p:spPr>
            <a:xfrm>
              <a:off x="1123188" y="4319015"/>
              <a:ext cx="588645" cy="48895"/>
            </a:xfrm>
            <a:custGeom>
              <a:avLst/>
              <a:gdLst/>
              <a:ahLst/>
              <a:cxnLst/>
              <a:rect l="l" t="t" r="r" b="b"/>
              <a:pathLst>
                <a:path w="588644" h="48895">
                  <a:moveTo>
                    <a:pt x="0" y="48767"/>
                  </a:moveTo>
                  <a:lnTo>
                    <a:pt x="588263" y="48767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8767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7" name="object 21"/>
            <p:cNvSpPr/>
            <p:nvPr/>
          </p:nvSpPr>
          <p:spPr>
            <a:xfrm>
              <a:off x="1970532" y="4924044"/>
              <a:ext cx="588645" cy="47625"/>
            </a:xfrm>
            <a:custGeom>
              <a:avLst/>
              <a:gdLst/>
              <a:ahLst/>
              <a:cxnLst/>
              <a:rect l="l" t="t" r="r" b="b"/>
              <a:pathLst>
                <a:path w="588644" h="47625">
                  <a:moveTo>
                    <a:pt x="0" y="47244"/>
                  </a:moveTo>
                  <a:lnTo>
                    <a:pt x="588263" y="47244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8" name="object 22"/>
            <p:cNvSpPr/>
            <p:nvPr/>
          </p:nvSpPr>
          <p:spPr>
            <a:xfrm>
              <a:off x="2817876" y="4446270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5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10668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9" name="object 23"/>
            <p:cNvSpPr/>
            <p:nvPr/>
          </p:nvSpPr>
          <p:spPr>
            <a:xfrm>
              <a:off x="4512564" y="5302758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5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7620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0" name="object 24"/>
            <p:cNvSpPr/>
            <p:nvPr/>
          </p:nvSpPr>
          <p:spPr>
            <a:xfrm>
              <a:off x="5359908" y="2471927"/>
              <a:ext cx="588645" cy="12700"/>
            </a:xfrm>
            <a:custGeom>
              <a:avLst/>
              <a:gdLst/>
              <a:ahLst/>
              <a:cxnLst/>
              <a:rect l="l" t="t" r="r" b="b"/>
              <a:pathLst>
                <a:path w="588645" h="12700">
                  <a:moveTo>
                    <a:pt x="0" y="12192"/>
                  </a:moveTo>
                  <a:lnTo>
                    <a:pt x="588263" y="1219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1" name="object 25"/>
            <p:cNvSpPr/>
            <p:nvPr/>
          </p:nvSpPr>
          <p:spPr>
            <a:xfrm>
              <a:off x="1123188" y="4253484"/>
              <a:ext cx="588645" cy="66040"/>
            </a:xfrm>
            <a:custGeom>
              <a:avLst/>
              <a:gdLst/>
              <a:ahLst/>
              <a:cxnLst/>
              <a:rect l="l" t="t" r="r" b="b"/>
              <a:pathLst>
                <a:path w="588644" h="66039">
                  <a:moveTo>
                    <a:pt x="0" y="65532"/>
                  </a:moveTo>
                  <a:lnTo>
                    <a:pt x="588263" y="6553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6553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2" name="object 26"/>
            <p:cNvSpPr/>
            <p:nvPr/>
          </p:nvSpPr>
          <p:spPr>
            <a:xfrm>
              <a:off x="1970532" y="4876800"/>
              <a:ext cx="588645" cy="47625"/>
            </a:xfrm>
            <a:custGeom>
              <a:avLst/>
              <a:gdLst/>
              <a:ahLst/>
              <a:cxnLst/>
              <a:rect l="l" t="t" r="r" b="b"/>
              <a:pathLst>
                <a:path w="588644" h="47625">
                  <a:moveTo>
                    <a:pt x="0" y="47244"/>
                  </a:moveTo>
                  <a:lnTo>
                    <a:pt x="588263" y="47244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7244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3" name="object 27"/>
            <p:cNvSpPr/>
            <p:nvPr/>
          </p:nvSpPr>
          <p:spPr>
            <a:xfrm>
              <a:off x="2817876" y="4438650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5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457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4" name="object 28"/>
            <p:cNvSpPr/>
            <p:nvPr/>
          </p:nvSpPr>
          <p:spPr>
            <a:xfrm>
              <a:off x="5359908" y="2468879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5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609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5" name="object 29"/>
            <p:cNvSpPr/>
            <p:nvPr/>
          </p:nvSpPr>
          <p:spPr>
            <a:xfrm>
              <a:off x="1123188" y="4175759"/>
              <a:ext cx="588645" cy="78105"/>
            </a:xfrm>
            <a:custGeom>
              <a:avLst/>
              <a:gdLst/>
              <a:ahLst/>
              <a:cxnLst/>
              <a:rect l="l" t="t" r="r" b="b"/>
              <a:pathLst>
                <a:path w="588644" h="78104">
                  <a:moveTo>
                    <a:pt x="0" y="77724"/>
                  </a:moveTo>
                  <a:lnTo>
                    <a:pt x="588263" y="77724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77724"/>
                  </a:lnTo>
                  <a:close/>
                </a:path>
              </a:pathLst>
            </a:custGeom>
            <a:solidFill>
              <a:srgbClr val="698ED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6" name="object 30"/>
            <p:cNvSpPr/>
            <p:nvPr/>
          </p:nvSpPr>
          <p:spPr>
            <a:xfrm>
              <a:off x="1970532" y="4863084"/>
              <a:ext cx="588645" cy="13970"/>
            </a:xfrm>
            <a:custGeom>
              <a:avLst/>
              <a:gdLst/>
              <a:ahLst/>
              <a:cxnLst/>
              <a:rect l="l" t="t" r="r" b="b"/>
              <a:pathLst>
                <a:path w="588644" h="13970">
                  <a:moveTo>
                    <a:pt x="0" y="13716"/>
                  </a:moveTo>
                  <a:lnTo>
                    <a:pt x="588263" y="13716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698ED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7" name="object 31"/>
            <p:cNvSpPr/>
            <p:nvPr/>
          </p:nvSpPr>
          <p:spPr>
            <a:xfrm>
              <a:off x="1123188" y="4070603"/>
              <a:ext cx="588645" cy="105410"/>
            </a:xfrm>
            <a:custGeom>
              <a:avLst/>
              <a:gdLst/>
              <a:ahLst/>
              <a:cxnLst/>
              <a:rect l="l" t="t" r="r" b="b"/>
              <a:pathLst>
                <a:path w="588644" h="105410">
                  <a:moveTo>
                    <a:pt x="588263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588263" y="105156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8" name="object 32"/>
            <p:cNvSpPr/>
            <p:nvPr/>
          </p:nvSpPr>
          <p:spPr>
            <a:xfrm>
              <a:off x="1970532" y="4765547"/>
              <a:ext cx="588645" cy="97790"/>
            </a:xfrm>
            <a:custGeom>
              <a:avLst/>
              <a:gdLst/>
              <a:ahLst/>
              <a:cxnLst/>
              <a:rect l="l" t="t" r="r" b="b"/>
              <a:pathLst>
                <a:path w="588644" h="97789">
                  <a:moveTo>
                    <a:pt x="588263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588263" y="97535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9" name="object 33"/>
            <p:cNvSpPr/>
            <p:nvPr/>
          </p:nvSpPr>
          <p:spPr>
            <a:xfrm>
              <a:off x="2817876" y="4433315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5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6095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0" name="object 34"/>
            <p:cNvSpPr/>
            <p:nvPr/>
          </p:nvSpPr>
          <p:spPr>
            <a:xfrm>
              <a:off x="1123188" y="4069841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4">
                  <a:moveTo>
                    <a:pt x="0" y="0"/>
                  </a:moveTo>
                  <a:lnTo>
                    <a:pt x="588263" y="0"/>
                  </a:lnTo>
                </a:path>
              </a:pathLst>
            </a:custGeom>
            <a:ln w="3175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1" name="object 35"/>
            <p:cNvSpPr/>
            <p:nvPr/>
          </p:nvSpPr>
          <p:spPr>
            <a:xfrm>
              <a:off x="1970532" y="4645152"/>
              <a:ext cx="588645" cy="120650"/>
            </a:xfrm>
            <a:custGeom>
              <a:avLst/>
              <a:gdLst/>
              <a:ahLst/>
              <a:cxnLst/>
              <a:rect l="l" t="t" r="r" b="b"/>
              <a:pathLst>
                <a:path w="588644" h="120650">
                  <a:moveTo>
                    <a:pt x="588263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588263" y="120396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2" name="object 36"/>
            <p:cNvSpPr/>
            <p:nvPr/>
          </p:nvSpPr>
          <p:spPr>
            <a:xfrm>
              <a:off x="2817876" y="4363211"/>
              <a:ext cx="588645" cy="67310"/>
            </a:xfrm>
            <a:custGeom>
              <a:avLst/>
              <a:gdLst/>
              <a:ahLst/>
              <a:cxnLst/>
              <a:rect l="l" t="t" r="r" b="b"/>
              <a:pathLst>
                <a:path w="588645" h="67310">
                  <a:moveTo>
                    <a:pt x="0" y="67055"/>
                  </a:moveTo>
                  <a:lnTo>
                    <a:pt x="588263" y="67055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67055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3" name="object 37"/>
            <p:cNvSpPr/>
            <p:nvPr/>
          </p:nvSpPr>
          <p:spPr>
            <a:xfrm>
              <a:off x="4512564" y="5230367"/>
              <a:ext cx="588645" cy="67310"/>
            </a:xfrm>
            <a:custGeom>
              <a:avLst/>
              <a:gdLst/>
              <a:ahLst/>
              <a:cxnLst/>
              <a:rect l="l" t="t" r="r" b="b"/>
              <a:pathLst>
                <a:path w="588645" h="67310">
                  <a:moveTo>
                    <a:pt x="0" y="67055"/>
                  </a:moveTo>
                  <a:lnTo>
                    <a:pt x="588263" y="67055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67055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4" name="object 38"/>
            <p:cNvSpPr/>
            <p:nvPr/>
          </p:nvSpPr>
          <p:spPr>
            <a:xfrm>
              <a:off x="1970532" y="4543044"/>
              <a:ext cx="588645" cy="102235"/>
            </a:xfrm>
            <a:custGeom>
              <a:avLst/>
              <a:gdLst/>
              <a:ahLst/>
              <a:cxnLst/>
              <a:rect l="l" t="t" r="r" b="b"/>
              <a:pathLst>
                <a:path w="588644" h="102235">
                  <a:moveTo>
                    <a:pt x="588263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588263" y="102107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5" name="object 39"/>
            <p:cNvSpPr/>
            <p:nvPr/>
          </p:nvSpPr>
          <p:spPr>
            <a:xfrm>
              <a:off x="2817876" y="4317491"/>
              <a:ext cx="588645" cy="45720"/>
            </a:xfrm>
            <a:custGeom>
              <a:avLst/>
              <a:gdLst/>
              <a:ahLst/>
              <a:cxnLst/>
              <a:rect l="l" t="t" r="r" b="b"/>
              <a:pathLst>
                <a:path w="588645" h="45720">
                  <a:moveTo>
                    <a:pt x="0" y="45720"/>
                  </a:moveTo>
                  <a:lnTo>
                    <a:pt x="588263" y="45720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6" name="object 40"/>
            <p:cNvSpPr/>
            <p:nvPr/>
          </p:nvSpPr>
          <p:spPr>
            <a:xfrm>
              <a:off x="4512564" y="5184647"/>
              <a:ext cx="588645" cy="45720"/>
            </a:xfrm>
            <a:custGeom>
              <a:avLst/>
              <a:gdLst/>
              <a:ahLst/>
              <a:cxnLst/>
              <a:rect l="l" t="t" r="r" b="b"/>
              <a:pathLst>
                <a:path w="588645" h="45720">
                  <a:moveTo>
                    <a:pt x="0" y="45720"/>
                  </a:moveTo>
                  <a:lnTo>
                    <a:pt x="588263" y="45720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7" name="object 41"/>
            <p:cNvSpPr/>
            <p:nvPr/>
          </p:nvSpPr>
          <p:spPr>
            <a:xfrm>
              <a:off x="1123188" y="4055364"/>
              <a:ext cx="588645" cy="13970"/>
            </a:xfrm>
            <a:custGeom>
              <a:avLst/>
              <a:gdLst/>
              <a:ahLst/>
              <a:cxnLst/>
              <a:rect l="l" t="t" r="r" b="b"/>
              <a:pathLst>
                <a:path w="588644" h="13970">
                  <a:moveTo>
                    <a:pt x="0" y="13716"/>
                  </a:moveTo>
                  <a:lnTo>
                    <a:pt x="588263" y="13716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8" name="object 42"/>
            <p:cNvSpPr/>
            <p:nvPr/>
          </p:nvSpPr>
          <p:spPr>
            <a:xfrm>
              <a:off x="1970532" y="4477511"/>
              <a:ext cx="588645" cy="66040"/>
            </a:xfrm>
            <a:custGeom>
              <a:avLst/>
              <a:gdLst/>
              <a:ahLst/>
              <a:cxnLst/>
              <a:rect l="l" t="t" r="r" b="b"/>
              <a:pathLst>
                <a:path w="588644" h="66039">
                  <a:moveTo>
                    <a:pt x="0" y="65531"/>
                  </a:moveTo>
                  <a:lnTo>
                    <a:pt x="588263" y="65531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65531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9" name="object 43"/>
            <p:cNvSpPr/>
            <p:nvPr/>
          </p:nvSpPr>
          <p:spPr>
            <a:xfrm>
              <a:off x="2817876" y="4290059"/>
              <a:ext cx="588645" cy="27940"/>
            </a:xfrm>
            <a:custGeom>
              <a:avLst/>
              <a:gdLst/>
              <a:ahLst/>
              <a:cxnLst/>
              <a:rect l="l" t="t" r="r" b="b"/>
              <a:pathLst>
                <a:path w="588645" h="27939">
                  <a:moveTo>
                    <a:pt x="0" y="27431"/>
                  </a:moveTo>
                  <a:lnTo>
                    <a:pt x="588263" y="27431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27431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0" name="object 44"/>
            <p:cNvSpPr/>
            <p:nvPr/>
          </p:nvSpPr>
          <p:spPr>
            <a:xfrm>
              <a:off x="5359908" y="2453639"/>
              <a:ext cx="588645" cy="12700"/>
            </a:xfrm>
            <a:custGeom>
              <a:avLst/>
              <a:gdLst/>
              <a:ahLst/>
              <a:cxnLst/>
              <a:rect l="l" t="t" r="r" b="b"/>
              <a:pathLst>
                <a:path w="588645" h="12700">
                  <a:moveTo>
                    <a:pt x="0" y="12192"/>
                  </a:moveTo>
                  <a:lnTo>
                    <a:pt x="588263" y="1219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1" name="object 45"/>
            <p:cNvSpPr/>
            <p:nvPr/>
          </p:nvSpPr>
          <p:spPr>
            <a:xfrm>
              <a:off x="2817876" y="4052315"/>
              <a:ext cx="588645" cy="238125"/>
            </a:xfrm>
            <a:custGeom>
              <a:avLst/>
              <a:gdLst/>
              <a:ahLst/>
              <a:cxnLst/>
              <a:rect l="l" t="t" r="r" b="b"/>
              <a:pathLst>
                <a:path w="588645" h="238125">
                  <a:moveTo>
                    <a:pt x="588263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588263" y="237743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317CC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2" name="object 46"/>
            <p:cNvSpPr/>
            <p:nvPr/>
          </p:nvSpPr>
          <p:spPr>
            <a:xfrm>
              <a:off x="5359908" y="2441448"/>
              <a:ext cx="588645" cy="12700"/>
            </a:xfrm>
            <a:custGeom>
              <a:avLst/>
              <a:gdLst/>
              <a:ahLst/>
              <a:cxnLst/>
              <a:rect l="l" t="t" r="r" b="b"/>
              <a:pathLst>
                <a:path w="588645" h="12700">
                  <a:moveTo>
                    <a:pt x="0" y="12192"/>
                  </a:moveTo>
                  <a:lnTo>
                    <a:pt x="588263" y="1219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317CC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3" name="object 47"/>
            <p:cNvSpPr/>
            <p:nvPr/>
          </p:nvSpPr>
          <p:spPr>
            <a:xfrm>
              <a:off x="2817876" y="3898391"/>
              <a:ext cx="588645" cy="154305"/>
            </a:xfrm>
            <a:custGeom>
              <a:avLst/>
              <a:gdLst/>
              <a:ahLst/>
              <a:cxnLst/>
              <a:rect l="l" t="t" r="r" b="b"/>
              <a:pathLst>
                <a:path w="588645" h="154304">
                  <a:moveTo>
                    <a:pt x="588263" y="0"/>
                  </a:moveTo>
                  <a:lnTo>
                    <a:pt x="0" y="0"/>
                  </a:lnTo>
                  <a:lnTo>
                    <a:pt x="0" y="153923"/>
                  </a:lnTo>
                  <a:lnTo>
                    <a:pt x="588263" y="153923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4" name="object 48"/>
            <p:cNvSpPr/>
            <p:nvPr/>
          </p:nvSpPr>
          <p:spPr>
            <a:xfrm>
              <a:off x="4512564" y="5050535"/>
              <a:ext cx="588645" cy="132715"/>
            </a:xfrm>
            <a:custGeom>
              <a:avLst/>
              <a:gdLst/>
              <a:ahLst/>
              <a:cxnLst/>
              <a:rect l="l" t="t" r="r" b="b"/>
              <a:pathLst>
                <a:path w="588645" h="132714">
                  <a:moveTo>
                    <a:pt x="588263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588263" y="132587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5" name="object 49"/>
            <p:cNvSpPr/>
            <p:nvPr/>
          </p:nvSpPr>
          <p:spPr>
            <a:xfrm>
              <a:off x="5359908" y="2429255"/>
              <a:ext cx="588645" cy="12700"/>
            </a:xfrm>
            <a:custGeom>
              <a:avLst/>
              <a:gdLst/>
              <a:ahLst/>
              <a:cxnLst/>
              <a:rect l="l" t="t" r="r" b="b"/>
              <a:pathLst>
                <a:path w="588645" h="12700">
                  <a:moveTo>
                    <a:pt x="0" y="12192"/>
                  </a:moveTo>
                  <a:lnTo>
                    <a:pt x="588263" y="12192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6" name="object 50"/>
            <p:cNvSpPr/>
            <p:nvPr/>
          </p:nvSpPr>
          <p:spPr>
            <a:xfrm>
              <a:off x="2817876" y="3461003"/>
              <a:ext cx="588645" cy="437515"/>
            </a:xfrm>
            <a:custGeom>
              <a:avLst/>
              <a:gdLst/>
              <a:ahLst/>
              <a:cxnLst/>
              <a:rect l="l" t="t" r="r" b="b"/>
              <a:pathLst>
                <a:path w="588645" h="437514">
                  <a:moveTo>
                    <a:pt x="588263" y="0"/>
                  </a:moveTo>
                  <a:lnTo>
                    <a:pt x="0" y="0"/>
                  </a:lnTo>
                  <a:lnTo>
                    <a:pt x="0" y="437388"/>
                  </a:lnTo>
                  <a:lnTo>
                    <a:pt x="588263" y="437388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7" name="object 51"/>
            <p:cNvSpPr/>
            <p:nvPr/>
          </p:nvSpPr>
          <p:spPr>
            <a:xfrm>
              <a:off x="4512564" y="4925567"/>
              <a:ext cx="588645" cy="125095"/>
            </a:xfrm>
            <a:custGeom>
              <a:avLst/>
              <a:gdLst/>
              <a:ahLst/>
              <a:cxnLst/>
              <a:rect l="l" t="t" r="r" b="b"/>
              <a:pathLst>
                <a:path w="588645" h="125095">
                  <a:moveTo>
                    <a:pt x="588263" y="0"/>
                  </a:moveTo>
                  <a:lnTo>
                    <a:pt x="0" y="0"/>
                  </a:lnTo>
                  <a:lnTo>
                    <a:pt x="0" y="124967"/>
                  </a:lnTo>
                  <a:lnTo>
                    <a:pt x="588263" y="124967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8" name="object 52"/>
            <p:cNvSpPr/>
            <p:nvPr/>
          </p:nvSpPr>
          <p:spPr>
            <a:xfrm>
              <a:off x="1123188" y="3954779"/>
              <a:ext cx="588645" cy="100965"/>
            </a:xfrm>
            <a:custGeom>
              <a:avLst/>
              <a:gdLst/>
              <a:ahLst/>
              <a:cxnLst/>
              <a:rect l="l" t="t" r="r" b="b"/>
              <a:pathLst>
                <a:path w="588644" h="100964">
                  <a:moveTo>
                    <a:pt x="0" y="100584"/>
                  </a:moveTo>
                  <a:lnTo>
                    <a:pt x="588263" y="100584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100584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9" name="object 53"/>
            <p:cNvSpPr/>
            <p:nvPr/>
          </p:nvSpPr>
          <p:spPr>
            <a:xfrm>
              <a:off x="1123188" y="3688079"/>
              <a:ext cx="588645" cy="266700"/>
            </a:xfrm>
            <a:custGeom>
              <a:avLst/>
              <a:gdLst/>
              <a:ahLst/>
              <a:cxnLst/>
              <a:rect l="l" t="t" r="r" b="b"/>
              <a:pathLst>
                <a:path w="588644" h="266700">
                  <a:moveTo>
                    <a:pt x="588263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588263" y="266700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0" name="object 54"/>
            <p:cNvSpPr/>
            <p:nvPr/>
          </p:nvSpPr>
          <p:spPr>
            <a:xfrm>
              <a:off x="1970532" y="4247388"/>
              <a:ext cx="588645" cy="230504"/>
            </a:xfrm>
            <a:custGeom>
              <a:avLst/>
              <a:gdLst/>
              <a:ahLst/>
              <a:cxnLst/>
              <a:rect l="l" t="t" r="r" b="b"/>
              <a:pathLst>
                <a:path w="588644" h="230504">
                  <a:moveTo>
                    <a:pt x="588263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588263" y="230124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1" name="object 55"/>
            <p:cNvSpPr/>
            <p:nvPr/>
          </p:nvSpPr>
          <p:spPr>
            <a:xfrm>
              <a:off x="2817876" y="3288791"/>
              <a:ext cx="588645" cy="172720"/>
            </a:xfrm>
            <a:custGeom>
              <a:avLst/>
              <a:gdLst/>
              <a:ahLst/>
              <a:cxnLst/>
              <a:rect l="l" t="t" r="r" b="b"/>
              <a:pathLst>
                <a:path w="588645" h="172720">
                  <a:moveTo>
                    <a:pt x="588263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588263" y="172212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2" name="object 56"/>
            <p:cNvSpPr/>
            <p:nvPr/>
          </p:nvSpPr>
          <p:spPr>
            <a:xfrm>
              <a:off x="4512564" y="4847844"/>
              <a:ext cx="588645" cy="78105"/>
            </a:xfrm>
            <a:custGeom>
              <a:avLst/>
              <a:gdLst/>
              <a:ahLst/>
              <a:cxnLst/>
              <a:rect l="l" t="t" r="r" b="b"/>
              <a:pathLst>
                <a:path w="588645" h="78104">
                  <a:moveTo>
                    <a:pt x="0" y="77723"/>
                  </a:moveTo>
                  <a:lnTo>
                    <a:pt x="588263" y="77723"/>
                  </a:lnTo>
                  <a:lnTo>
                    <a:pt x="588263" y="0"/>
                  </a:lnTo>
                  <a:lnTo>
                    <a:pt x="0" y="0"/>
                  </a:lnTo>
                  <a:lnTo>
                    <a:pt x="0" y="77723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3" name="object 57"/>
            <p:cNvSpPr/>
            <p:nvPr/>
          </p:nvSpPr>
          <p:spPr>
            <a:xfrm>
              <a:off x="5359908" y="2269235"/>
              <a:ext cx="588645" cy="160020"/>
            </a:xfrm>
            <a:custGeom>
              <a:avLst/>
              <a:gdLst/>
              <a:ahLst/>
              <a:cxnLst/>
              <a:rect l="l" t="t" r="r" b="b"/>
              <a:pathLst>
                <a:path w="588645" h="160019">
                  <a:moveTo>
                    <a:pt x="588263" y="0"/>
                  </a:moveTo>
                  <a:lnTo>
                    <a:pt x="0" y="0"/>
                  </a:lnTo>
                  <a:lnTo>
                    <a:pt x="0" y="160019"/>
                  </a:lnTo>
                  <a:lnTo>
                    <a:pt x="588263" y="160019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4" name="object 58"/>
            <p:cNvSpPr/>
            <p:nvPr/>
          </p:nvSpPr>
          <p:spPr>
            <a:xfrm>
              <a:off x="993647" y="5454396"/>
              <a:ext cx="5084445" cy="0"/>
            </a:xfrm>
            <a:custGeom>
              <a:avLst/>
              <a:gdLst/>
              <a:ahLst/>
              <a:cxnLst/>
              <a:rect l="l" t="t" r="r" b="b"/>
              <a:pathLst>
                <a:path w="5084445">
                  <a:moveTo>
                    <a:pt x="0" y="0"/>
                  </a:moveTo>
                  <a:lnTo>
                    <a:pt x="508406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5" name="object 59"/>
            <p:cNvSpPr txBox="1"/>
            <p:nvPr/>
          </p:nvSpPr>
          <p:spPr>
            <a:xfrm>
              <a:off x="1356105" y="5007102"/>
              <a:ext cx="1682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15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6" name="object 60"/>
            <p:cNvSpPr txBox="1"/>
            <p:nvPr/>
          </p:nvSpPr>
          <p:spPr>
            <a:xfrm>
              <a:off x="3051301" y="5079619"/>
              <a:ext cx="1682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12</a:t>
              </a:r>
            </a:p>
          </p:txBody>
        </p:sp>
        <p:sp>
          <p:nvSpPr>
            <p:cNvPr id="147" name="object 61"/>
            <p:cNvSpPr txBox="1"/>
            <p:nvPr/>
          </p:nvSpPr>
          <p:spPr>
            <a:xfrm>
              <a:off x="1395730" y="4500117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8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8" name="object 62"/>
            <p:cNvSpPr txBox="1"/>
            <p:nvPr/>
          </p:nvSpPr>
          <p:spPr>
            <a:xfrm>
              <a:off x="4785995" y="5254244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3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9" name="object 63"/>
            <p:cNvSpPr txBox="1"/>
            <p:nvPr/>
          </p:nvSpPr>
          <p:spPr>
            <a:xfrm>
              <a:off x="5359908" y="5254244"/>
              <a:ext cx="63309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tabLst>
                  <a:tab pos="619760" algn="l"/>
                </a:tabLst>
              </a:pPr>
              <a:r>
                <a:rPr sz="1200" u="sng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DFC8EE"/>
                    </a:solidFill>
                  </a:uFill>
                  <a:latin typeface="Calibri"/>
                  <a:cs typeface="Calibri"/>
                </a:rPr>
                <a:t> 	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0" name="object 64"/>
            <p:cNvSpPr txBox="1"/>
            <p:nvPr/>
          </p:nvSpPr>
          <p:spPr>
            <a:xfrm>
              <a:off x="5486633" y="4170045"/>
              <a:ext cx="275612" cy="1826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265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1" name="object 65"/>
            <p:cNvSpPr txBox="1"/>
            <p:nvPr/>
          </p:nvSpPr>
          <p:spPr>
            <a:xfrm>
              <a:off x="1123188" y="4355591"/>
              <a:ext cx="588645" cy="79124"/>
            </a:xfrm>
            <a:prstGeom prst="rect">
              <a:avLst/>
            </a:prstGeom>
            <a:solidFill>
              <a:srgbClr val="EC7C3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33655" algn="ctr">
                <a:lnSpc>
                  <a:spcPts val="385"/>
                </a:lnSpc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2" name="object 66"/>
            <p:cNvSpPr txBox="1"/>
            <p:nvPr/>
          </p:nvSpPr>
          <p:spPr>
            <a:xfrm>
              <a:off x="3051301" y="4305325"/>
              <a:ext cx="168275" cy="502920"/>
            </a:xfrm>
            <a:prstGeom prst="rect">
              <a:avLst/>
            </a:prstGeom>
          </p:spPr>
          <p:txBody>
            <a:bodyPr vert="horz" wrap="square" lIns="0" tIns="68580" rIns="0" bIns="0" rtlCol="0">
              <a:spAutoFit/>
            </a:bodyPr>
            <a:lstStyle/>
            <a:p>
              <a:pPr marL="39370">
                <a:lnSpc>
                  <a:spcPct val="100000"/>
                </a:lnSpc>
                <a:spcBef>
                  <a:spcPts val="54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434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10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3" name="object 67"/>
            <p:cNvSpPr txBox="1"/>
            <p:nvPr/>
          </p:nvSpPr>
          <p:spPr>
            <a:xfrm>
              <a:off x="2817876" y="4284345"/>
              <a:ext cx="60134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tabLst>
                  <a:tab pos="272415" algn="l"/>
                  <a:tab pos="588010" algn="l"/>
                </a:tabLst>
              </a:pPr>
              <a:r>
                <a:rPr sz="1200" u="sng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698ED0"/>
                    </a:solidFill>
                  </a:uFill>
                  <a:latin typeface="Calibri"/>
                  <a:cs typeface="Calibri"/>
                </a:rPr>
                <a:t> 	2	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4" name="object 68"/>
            <p:cNvSpPr txBox="1"/>
            <p:nvPr/>
          </p:nvSpPr>
          <p:spPr>
            <a:xfrm>
              <a:off x="2258567" y="4365117"/>
              <a:ext cx="4699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-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5" name="object 69"/>
            <p:cNvSpPr txBox="1"/>
            <p:nvPr/>
          </p:nvSpPr>
          <p:spPr>
            <a:xfrm>
              <a:off x="3090926" y="3851021"/>
              <a:ext cx="90170" cy="416559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95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4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5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6" name="object 70"/>
            <p:cNvSpPr txBox="1"/>
            <p:nvPr/>
          </p:nvSpPr>
          <p:spPr>
            <a:xfrm>
              <a:off x="4512564" y="4876292"/>
              <a:ext cx="601345" cy="6999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2860" algn="ctr">
                <a:lnSpc>
                  <a:spcPts val="1225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3</a:t>
              </a:r>
            </a:p>
            <a:p>
              <a:pPr marR="5080" algn="ctr">
                <a:lnSpc>
                  <a:spcPts val="1085"/>
                </a:lnSpc>
                <a:tabLst>
                  <a:tab pos="273050" algn="l"/>
                  <a:tab pos="588010" algn="l"/>
                </a:tabLst>
              </a:pPr>
              <a:r>
                <a:rPr sz="1200" u="sng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848484"/>
                    </a:solidFill>
                  </a:uFill>
                  <a:latin typeface="Calibri"/>
                  <a:cs typeface="Calibri"/>
                </a:rPr>
                <a:t> 	3	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 algn="ctr">
                <a:lnSpc>
                  <a:spcPts val="1300"/>
                </a:lnSpc>
                <a:tabLst>
                  <a:tab pos="273050" algn="l"/>
                  <a:tab pos="588010" algn="l"/>
                </a:tabLst>
              </a:pPr>
              <a:r>
                <a:rPr sz="1200" u="dbl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EC7C30"/>
                    </a:solidFill>
                  </a:uFill>
                  <a:latin typeface="Calibri"/>
                  <a:cs typeface="Calibri"/>
                </a:rPr>
                <a:t> 2	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7" name="object 71"/>
            <p:cNvSpPr txBox="1"/>
            <p:nvPr/>
          </p:nvSpPr>
          <p:spPr>
            <a:xfrm>
              <a:off x="1370330" y="3657625"/>
              <a:ext cx="140970" cy="494030"/>
            </a:xfrm>
            <a:prstGeom prst="rect">
              <a:avLst/>
            </a:prstGeom>
          </p:spPr>
          <p:txBody>
            <a:bodyPr vert="horz" wrap="square" lIns="0" tIns="63500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5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6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L="25400">
                <a:lnSpc>
                  <a:spcPct val="100000"/>
                </a:lnSpc>
                <a:spcBef>
                  <a:spcPts val="405"/>
                </a:spcBef>
              </a:pPr>
              <a:r>
                <a:rPr sz="1800" spc="-367" baseline="-25462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</a:t>
              </a:r>
              <a:r>
                <a:rPr sz="1200" spc="-24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-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8" name="object 72"/>
            <p:cNvSpPr txBox="1"/>
            <p:nvPr/>
          </p:nvSpPr>
          <p:spPr>
            <a:xfrm>
              <a:off x="2243327" y="4250182"/>
              <a:ext cx="774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5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9" name="object 73"/>
            <p:cNvSpPr txBox="1"/>
            <p:nvPr/>
          </p:nvSpPr>
          <p:spPr>
            <a:xfrm>
              <a:off x="3051301" y="3262629"/>
              <a:ext cx="168275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937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4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96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10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0" name="object 74"/>
            <p:cNvSpPr txBox="1"/>
            <p:nvPr/>
          </p:nvSpPr>
          <p:spPr>
            <a:xfrm>
              <a:off x="4785995" y="4622419"/>
              <a:ext cx="901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</a:t>
              </a:r>
              <a:endParaRPr sz="120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1" name="object 75"/>
            <p:cNvSpPr txBox="1"/>
            <p:nvPr/>
          </p:nvSpPr>
          <p:spPr>
            <a:xfrm>
              <a:off x="5568569" y="2236723"/>
              <a:ext cx="306006" cy="6453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4769">
                <a:lnSpc>
                  <a:spcPts val="1180"/>
                </a:lnSpc>
                <a:spcBef>
                  <a:spcPts val="10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25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L="64769">
                <a:lnSpc>
                  <a:spcPts val="1180"/>
                </a:lnSpc>
              </a:pPr>
              <a:r>
                <a:rPr lang="en-US" sz="1800" spc="-367" baseline="-18518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13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250" dirty="0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endParaRPr>
            </a:p>
            <a:p>
              <a:pPr marL="25400">
                <a:lnSpc>
                  <a:spcPct val="100000"/>
                </a:lnSpc>
                <a:spcBef>
                  <a:spcPts val="5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41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2" name="object 76"/>
            <p:cNvSpPr txBox="1"/>
            <p:nvPr/>
          </p:nvSpPr>
          <p:spPr>
            <a:xfrm>
              <a:off x="1240232" y="5547156"/>
              <a:ext cx="36639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2017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3" name="object 77"/>
            <p:cNvSpPr txBox="1"/>
            <p:nvPr/>
          </p:nvSpPr>
          <p:spPr>
            <a:xfrm>
              <a:off x="2087626" y="4675037"/>
              <a:ext cx="355600" cy="11925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020" algn="ctr">
                <a:lnSpc>
                  <a:spcPts val="1145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3</a:t>
              </a:r>
            </a:p>
            <a:p>
              <a:pPr marL="33020" algn="ctr">
                <a:lnSpc>
                  <a:spcPts val="1125"/>
                </a:lnSpc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2</a:t>
              </a:r>
            </a:p>
            <a:p>
              <a:pPr marL="33020" algn="ctr">
                <a:lnSpc>
                  <a:spcPts val="1390"/>
                </a:lnSpc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1</a:t>
              </a:r>
            </a:p>
            <a:p>
              <a:pPr marL="33020" algn="ctr">
                <a:lnSpc>
                  <a:spcPts val="1410"/>
                </a:lnSpc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7</a:t>
              </a:r>
            </a:p>
            <a:p>
              <a:pPr marL="33020" algn="ctr">
                <a:lnSpc>
                  <a:spcPct val="100000"/>
                </a:lnSpc>
                <a:spcBef>
                  <a:spcPts val="30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3</a:t>
              </a:r>
            </a:p>
            <a:p>
              <a:pPr algn="ctr">
                <a:lnSpc>
                  <a:spcPct val="100000"/>
                </a:lnSpc>
                <a:spcBef>
                  <a:spcPts val="690"/>
                </a:spcBef>
              </a:pPr>
              <a:r>
                <a:rPr sz="12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2018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4" name="object 78"/>
            <p:cNvSpPr txBox="1"/>
            <p:nvPr/>
          </p:nvSpPr>
          <p:spPr>
            <a:xfrm>
              <a:off x="2935223" y="5547156"/>
              <a:ext cx="36639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2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2019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5" name="object 79"/>
            <p:cNvSpPr txBox="1"/>
            <p:nvPr/>
          </p:nvSpPr>
          <p:spPr>
            <a:xfrm>
              <a:off x="4446142" y="5534501"/>
              <a:ext cx="737235" cy="3653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715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201</a:t>
              </a:r>
              <a:r>
                <a:rPr lang="ru-RU"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9</a:t>
              </a:r>
            </a:p>
            <a:p>
              <a:pPr marR="5715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(</a:t>
              </a:r>
              <a:r>
                <a:rPr sz="1200" b="0" dirty="0" err="1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до</a:t>
              </a:r>
              <a:r>
                <a:rPr sz="1200" b="0" spc="-13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июня)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6" name="object 80"/>
            <p:cNvSpPr txBox="1"/>
            <p:nvPr/>
          </p:nvSpPr>
          <p:spPr>
            <a:xfrm>
              <a:off x="5293740" y="5547156"/>
              <a:ext cx="737235" cy="35352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715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2020</a:t>
              </a: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  <a:p>
              <a:pPr marR="5080" algn="ctr">
                <a:lnSpc>
                  <a:spcPct val="100000"/>
                </a:lnSpc>
                <a:spcBef>
                  <a:spcPts val="40"/>
                </a:spcBef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7" name="object 81"/>
            <p:cNvSpPr/>
            <p:nvPr/>
          </p:nvSpPr>
          <p:spPr>
            <a:xfrm>
              <a:off x="6424201" y="2106167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8" name="object 82"/>
            <p:cNvSpPr/>
            <p:nvPr/>
          </p:nvSpPr>
          <p:spPr>
            <a:xfrm>
              <a:off x="6424201" y="2350007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82296"/>
                  </a:moveTo>
                  <a:lnTo>
                    <a:pt x="82296" y="82296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2296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9" name="object 83"/>
            <p:cNvSpPr/>
            <p:nvPr/>
          </p:nvSpPr>
          <p:spPr>
            <a:xfrm>
              <a:off x="6424201" y="2592323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0" name="object 84"/>
            <p:cNvSpPr/>
            <p:nvPr/>
          </p:nvSpPr>
          <p:spPr>
            <a:xfrm>
              <a:off x="6424201" y="2836164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object 85"/>
            <p:cNvSpPr/>
            <p:nvPr/>
          </p:nvSpPr>
          <p:spPr>
            <a:xfrm>
              <a:off x="6424201" y="305260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317CC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2" name="object 86"/>
            <p:cNvSpPr/>
            <p:nvPr/>
          </p:nvSpPr>
          <p:spPr>
            <a:xfrm>
              <a:off x="6424201" y="325244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3" name="object 87"/>
            <p:cNvSpPr/>
            <p:nvPr/>
          </p:nvSpPr>
          <p:spPr>
            <a:xfrm>
              <a:off x="6424201" y="345228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4" name="object 88"/>
            <p:cNvSpPr/>
            <p:nvPr/>
          </p:nvSpPr>
          <p:spPr>
            <a:xfrm>
              <a:off x="6424201" y="3669327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5" name="object 89"/>
            <p:cNvSpPr/>
            <p:nvPr/>
          </p:nvSpPr>
          <p:spPr>
            <a:xfrm>
              <a:off x="6424201" y="3869167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6" name="object 90"/>
            <p:cNvSpPr/>
            <p:nvPr/>
          </p:nvSpPr>
          <p:spPr>
            <a:xfrm>
              <a:off x="6424201" y="413562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0" y="82296"/>
                  </a:moveTo>
                  <a:lnTo>
                    <a:pt x="82296" y="82296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2296"/>
                  </a:lnTo>
                  <a:close/>
                </a:path>
              </a:pathLst>
            </a:custGeom>
            <a:solidFill>
              <a:srgbClr val="698ED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7" name="object 91"/>
            <p:cNvSpPr/>
            <p:nvPr/>
          </p:nvSpPr>
          <p:spPr>
            <a:xfrm>
              <a:off x="6424201" y="433546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8" name="object 92"/>
            <p:cNvSpPr/>
            <p:nvPr/>
          </p:nvSpPr>
          <p:spPr>
            <a:xfrm>
              <a:off x="6424201" y="4601914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9" name="object 93"/>
            <p:cNvSpPr/>
            <p:nvPr/>
          </p:nvSpPr>
          <p:spPr>
            <a:xfrm>
              <a:off x="6424201" y="485116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20">
                  <a:moveTo>
                    <a:pt x="0" y="83819"/>
                  </a:moveTo>
                  <a:lnTo>
                    <a:pt x="82296" y="83819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3" name="object 97"/>
            <p:cNvSpPr txBox="1"/>
            <p:nvPr/>
          </p:nvSpPr>
          <p:spPr>
            <a:xfrm>
              <a:off x="6650462" y="2009245"/>
              <a:ext cx="969345" cy="373218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sz="1200" spc="-5" dirty="0" err="1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Другие</a:t>
              </a: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endParaRPr lang="en-US" sz="1200"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EL</a:t>
              </a:r>
              <a:r>
                <a:rPr sz="1200" spc="-1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E</a:t>
              </a:r>
              <a:r>
                <a:rPr sz="1200" spc="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C</a:t>
              </a:r>
              <a:r>
                <a:rPr sz="1200" spc="-1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T</a:t>
              </a: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R</a:t>
              </a:r>
              <a:r>
                <a:rPr sz="1200" spc="-1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O</a:t>
              </a: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LUX  </a:t>
              </a:r>
              <a:r>
                <a:rPr sz="1200" spc="-1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SUZUKI  </a:t>
              </a: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KARCHER  NATURAL  BORK  AQUACOM  SHARP  </a:t>
              </a:r>
              <a:r>
                <a:rPr lang="en-US"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DYSON</a:t>
              </a: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BALLU  </a:t>
              </a:r>
              <a:endParaRPr lang="en-US" sz="1200"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lang="en-US"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LG</a:t>
              </a: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 </a:t>
              </a:r>
              <a:endParaRPr lang="en-US" sz="1200"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ZANUSSI</a:t>
              </a:r>
              <a:endParaRPr lang="en-US" sz="1200"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r>
                <a:rPr lang="en-US"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POLARIS</a:t>
              </a:r>
              <a:r>
                <a:rPr sz="1200" spc="-5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 </a:t>
              </a: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Calibri"/>
                </a:rPr>
                <a:t>  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endParaRPr lang="en-US" sz="1200" spc="-5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>
                <a:lnSpc>
                  <a:spcPct val="133300"/>
                </a:lnSpc>
                <a:spcBef>
                  <a:spcPts val="95"/>
                </a:spcBef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480"/>
                </a:spcBef>
              </a:pPr>
              <a:endParaRPr sz="1200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4" name="object 98"/>
            <p:cNvSpPr txBox="1"/>
            <p:nvPr/>
          </p:nvSpPr>
          <p:spPr>
            <a:xfrm>
              <a:off x="1219251" y="1548510"/>
              <a:ext cx="51323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800" b="0" spc="-1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Инвестиции категории,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млн</a:t>
              </a:r>
              <a:r>
                <a:rPr sz="1800" b="0" spc="-18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 </a:t>
              </a:r>
              <a:r>
                <a:rPr sz="1800" b="0" spc="-5" dirty="0">
                  <a:solidFill>
                    <a:schemeClr val="bg1">
                      <a:lumMod val="95000"/>
                    </a:schemeClr>
                  </a:solidFill>
                  <a:latin typeface="Calibri Light"/>
                  <a:cs typeface="Calibri Light"/>
                </a:rPr>
                <a:t>руб</a:t>
              </a:r>
              <a:endParaRPr sz="1800" dirty="0">
                <a:solidFill>
                  <a:schemeClr val="bg1">
                    <a:lumMod val="95000"/>
                  </a:schemeClr>
                </a:solidFill>
                <a:latin typeface="Calibri Light"/>
                <a:cs typeface="Calibri Light"/>
              </a:endParaRPr>
            </a:p>
          </p:txBody>
        </p:sp>
      </p:grpSp>
      <p:sp>
        <p:nvSpPr>
          <p:cNvPr id="186" name="object 5">
            <a:extLst>
              <a:ext uri="{FF2B5EF4-FFF2-40B4-BE49-F238E27FC236}">
                <a16:creationId xmlns:a16="http://schemas.microsoft.com/office/drawing/2014/main" xmlns="" id="{ABF34031-7334-D848-890A-92F9A802C73F}"/>
              </a:ext>
            </a:extLst>
          </p:cNvPr>
          <p:cNvSpPr txBox="1"/>
          <p:nvPr/>
        </p:nvSpPr>
        <p:spPr>
          <a:xfrm>
            <a:off x="330511" y="6392431"/>
            <a:ext cx="12727668" cy="1099596"/>
          </a:xfrm>
          <a:prstGeom prst="rect">
            <a:avLst/>
          </a:prstGeom>
          <a:noFill/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По данным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Mediascope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бюджет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Dyson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в продвижение категории составил 265 млн рублей, без контекстной рекламы и спонсорства. Бюджет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LG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– 41 млн рублей.</a:t>
            </a:r>
          </a:p>
          <a:p>
            <a:pPr marR="5080">
              <a:lnSpc>
                <a:spcPts val="1400"/>
              </a:lnSpc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Electrolux Sans" panose="020B0500020000000000" pitchFamily="34" charset="0"/>
            </a:endParaRPr>
          </a:p>
          <a:p>
            <a:pPr marR="5080">
              <a:lnSpc>
                <a:spcPts val="14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Сезонность инвестиций в медиа апрель-  июль, ноябрь- январь. Связано с летним периодом и отопительным сезоном.</a:t>
            </a:r>
          </a:p>
          <a:p>
            <a:pPr marR="5080">
              <a:lnSpc>
                <a:spcPts val="1400"/>
              </a:lnSpc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Electrolux Sans" panose="020B0500020000000000" pitchFamily="34" charset="0"/>
            </a:endParaRPr>
          </a:p>
          <a:p>
            <a:pPr marR="5080">
              <a:lnSpc>
                <a:spcPts val="14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Ключевые медиа категории: Национальное ТВ,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Digital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 (включая OLV)</a:t>
            </a:r>
          </a:p>
          <a:p>
            <a:pPr marR="5080">
              <a:lnSpc>
                <a:spcPts val="1400"/>
              </a:lnSpc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Electrolux Sans" panose="020B0500020000000000" pitchFamily="34" charset="0"/>
            </a:endParaRPr>
          </a:p>
        </p:txBody>
      </p:sp>
      <p:sp>
        <p:nvSpPr>
          <p:cNvPr id="188" name="object 102"/>
          <p:cNvSpPr txBox="1"/>
          <p:nvPr/>
        </p:nvSpPr>
        <p:spPr>
          <a:xfrm>
            <a:off x="11624984" y="6012879"/>
            <a:ext cx="143319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0" dirty="0">
                <a:latin typeface="Calibri Light"/>
                <a:cs typeface="Calibri Light"/>
              </a:rPr>
              <a:t>Источник:  </a:t>
            </a:r>
            <a:r>
              <a:rPr sz="800" b="0" spc="-5" dirty="0">
                <a:latin typeface="Calibri Light"/>
                <a:cs typeface="Calibri Light"/>
              </a:rPr>
              <a:t>Mediascope</a:t>
            </a:r>
            <a:r>
              <a:rPr sz="800" b="0" spc="-125" dirty="0">
                <a:latin typeface="Calibri Light"/>
                <a:cs typeface="Calibri Light"/>
              </a:rPr>
              <a:t> </a:t>
            </a:r>
            <a:r>
              <a:rPr sz="800" b="0" dirty="0">
                <a:latin typeface="Calibri Light"/>
                <a:cs typeface="Calibri Light"/>
              </a:rPr>
              <a:t>M’Index</a:t>
            </a:r>
            <a:endParaRPr sz="8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391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xmlns="" id="{ED3F1B94-95AF-4D48-9AC2-0F4695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284" y="-31706"/>
            <a:ext cx="13562236" cy="762876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E4570742-0817-F34B-BB25-786056BBD1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984" y="-60296"/>
            <a:ext cx="5740858" cy="232077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43E6605C-B51E-F44D-BCB8-161834FC0F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5" b="34248"/>
          <a:stretch/>
        </p:blipFill>
        <p:spPr>
          <a:xfrm>
            <a:off x="-165984" y="3639365"/>
            <a:ext cx="13608935" cy="3977613"/>
          </a:xfrm>
          <a:prstGeom prst="rect">
            <a:avLst/>
          </a:prstGeom>
        </p:spPr>
      </p:pic>
      <p:sp>
        <p:nvSpPr>
          <p:cNvPr id="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3757346" y="2722013"/>
            <a:ext cx="5928259" cy="2434821"/>
          </a:xfrm>
          <a:prstGeom prst="rect">
            <a:avLst/>
          </a:prstGeom>
          <a:solidFill>
            <a:srgbClr val="000C4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8" name="Прямоугольник 7"/>
          <p:cNvSpPr/>
          <p:nvPr/>
        </p:nvSpPr>
        <p:spPr>
          <a:xfrm>
            <a:off x="3863208" y="3132133"/>
            <a:ext cx="5716535" cy="1512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20"/>
              </a:lnSpc>
            </a:pPr>
            <a:r>
              <a:rPr lang="ru-RU" sz="3600" dirty="0">
                <a:solidFill>
                  <a:schemeClr val="bg1"/>
                </a:solidFill>
                <a:latin typeface="Electrolux Sans SemBd" pitchFamily="34" charset="-52"/>
              </a:rPr>
              <a:t>ЦЕЛЕВАЯ АУДИТОРИЯ: </a:t>
            </a:r>
            <a:r>
              <a:rPr lang="ru-RU" sz="2500" dirty="0">
                <a:solidFill>
                  <a:schemeClr val="bg1"/>
                </a:solidFill>
                <a:latin typeface="Electrolux Sans SemBd" pitchFamily="34" charset="-52"/>
              </a:rPr>
              <a:t>ТРИГГЕРЫ,  СЕГМЕНТЫ </a:t>
            </a:r>
          </a:p>
          <a:p>
            <a:pPr algn="ctr">
              <a:lnSpc>
                <a:spcPts val="3820"/>
              </a:lnSpc>
            </a:pPr>
            <a:r>
              <a:rPr lang="ru-RU" sz="2500" dirty="0">
                <a:solidFill>
                  <a:schemeClr val="bg1"/>
                </a:solidFill>
                <a:latin typeface="Electrolux Sans SemBd" pitchFamily="34" charset="-52"/>
              </a:rPr>
              <a:t>И МЕДИАПОТРЕБЛЕНИЕ</a:t>
            </a:r>
          </a:p>
        </p:txBody>
      </p:sp>
    </p:spTree>
    <p:extLst>
      <p:ext uri="{BB962C8B-B14F-4D97-AF65-F5344CB8AC3E}">
        <p14:creationId xmlns:p14="http://schemas.microsoft.com/office/powerpoint/2010/main" val="9668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Placeholder 8">
            <a:extLst>
              <a:ext uri="{FF2B5EF4-FFF2-40B4-BE49-F238E27FC236}">
                <a16:creationId xmlns:a16="http://schemas.microsoft.com/office/drawing/2014/main" xmlns="" id="{ED3F1B94-95AF-4D48-9AC2-0F4695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05"/>
            <a:ext cx="13562236" cy="7628761"/>
          </a:xfrm>
          <a:prstGeom prst="rect">
            <a:avLst/>
          </a:prstGeom>
        </p:spPr>
      </p:pic>
      <p:sp>
        <p:nvSpPr>
          <p:cNvPr id="9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304958" y="36215"/>
            <a:ext cx="13980857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99098" y="1268083"/>
            <a:ext cx="13033447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8549114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Целевая аудитория</a:t>
            </a:r>
          </a:p>
        </p:txBody>
      </p:sp>
      <p:sp>
        <p:nvSpPr>
          <p:cNvPr id="14" name="Объект 4">
            <a:extLst>
              <a:ext uri="{FF2B5EF4-FFF2-40B4-BE49-F238E27FC236}">
                <a16:creationId xmlns:a16="http://schemas.microsoft.com/office/drawing/2014/main" xmlns="" id="{D82371E0-8663-124D-9ED5-9833CB371A91}"/>
              </a:ext>
            </a:extLst>
          </p:cNvPr>
          <p:cNvSpPr txBox="1">
            <a:spLocks/>
          </p:cNvSpPr>
          <p:nvPr/>
        </p:nvSpPr>
        <p:spPr bwMode="auto">
          <a:xfrm>
            <a:off x="600795" y="1454571"/>
            <a:ext cx="12385376" cy="59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SzPct val="100000"/>
              <a:buFont typeface="+mj-lt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975" indent="-1809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SzPct val="80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77"/>
              </a:spcAft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Times New Roman" panose="02020603050405020304" pitchFamily="18" charset="0"/>
              </a:rPr>
              <a:t>ОПРЕДЕЛЕНИЕ НА БАЗЕ ПОКУПКИ КЛИМ.ТЕХНИКИ ЗА ПОСЛЕДНИЙ ГОД И  НАМЕРЕНИЯ ПО ПРИОБРЕТЕНИЮ В БЛИЖАЙШИЕ ПОЛГОДА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object 5"/>
          <p:cNvSpPr txBox="1"/>
          <p:nvPr/>
        </p:nvSpPr>
        <p:spPr>
          <a:xfrm>
            <a:off x="405510" y="6945988"/>
            <a:ext cx="216408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Источник:</a:t>
            </a:r>
            <a:r>
              <a:rPr sz="800" b="0" spc="-4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1)</a:t>
            </a:r>
            <a:r>
              <a:rPr sz="800" b="0" spc="-2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spc="-5" dirty="0">
                <a:solidFill>
                  <a:schemeClr val="bg1"/>
                </a:solidFill>
                <a:latin typeface="Calibri Light"/>
                <a:cs typeface="Calibri Light"/>
              </a:rPr>
              <a:t>Mediascope</a:t>
            </a:r>
            <a:r>
              <a:rPr sz="800" b="0" spc="-4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M’Index,</a:t>
            </a:r>
            <a:r>
              <a:rPr sz="800" b="0" spc="-1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Россия,</a:t>
            </a:r>
            <a:r>
              <a:rPr sz="800" b="0" spc="-3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2П</a:t>
            </a:r>
            <a:r>
              <a:rPr sz="800" b="0" spc="-1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00" b="0" dirty="0">
                <a:solidFill>
                  <a:schemeClr val="bg1"/>
                </a:solidFill>
                <a:latin typeface="Calibri Light"/>
                <a:cs typeface="Calibri Light"/>
              </a:rPr>
              <a:t>2019</a:t>
            </a:r>
            <a:endParaRPr sz="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9" name="object 6"/>
          <p:cNvSpPr/>
          <p:nvPr/>
        </p:nvSpPr>
        <p:spPr>
          <a:xfrm>
            <a:off x="1595355" y="6308144"/>
            <a:ext cx="1240790" cy="161925"/>
          </a:xfrm>
          <a:custGeom>
            <a:avLst/>
            <a:gdLst/>
            <a:ahLst/>
            <a:cxnLst/>
            <a:rect l="l" t="t" r="r" b="b"/>
            <a:pathLst>
              <a:path w="1240789" h="161925">
                <a:moveTo>
                  <a:pt x="0" y="161543"/>
                </a:moveTo>
                <a:lnTo>
                  <a:pt x="1240536" y="161543"/>
                </a:lnTo>
                <a:lnTo>
                  <a:pt x="1240536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0" name="object 7"/>
          <p:cNvSpPr/>
          <p:nvPr/>
        </p:nvSpPr>
        <p:spPr>
          <a:xfrm>
            <a:off x="1595355" y="4983788"/>
            <a:ext cx="236220" cy="161925"/>
          </a:xfrm>
          <a:custGeom>
            <a:avLst/>
            <a:gdLst/>
            <a:ahLst/>
            <a:cxnLst/>
            <a:rect l="l" t="t" r="r" b="b"/>
            <a:pathLst>
              <a:path w="236219" h="161925">
                <a:moveTo>
                  <a:pt x="0" y="161543"/>
                </a:moveTo>
                <a:lnTo>
                  <a:pt x="236219" y="161543"/>
                </a:lnTo>
                <a:lnTo>
                  <a:pt x="236219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1" name="object 8"/>
          <p:cNvSpPr/>
          <p:nvPr/>
        </p:nvSpPr>
        <p:spPr>
          <a:xfrm>
            <a:off x="1595355" y="4762808"/>
            <a:ext cx="304800" cy="161925"/>
          </a:xfrm>
          <a:custGeom>
            <a:avLst/>
            <a:gdLst/>
            <a:ahLst/>
            <a:cxnLst/>
            <a:rect l="l" t="t" r="r" b="b"/>
            <a:pathLst>
              <a:path w="304800" h="161925">
                <a:moveTo>
                  <a:pt x="0" y="161544"/>
                </a:moveTo>
                <a:lnTo>
                  <a:pt x="304800" y="161544"/>
                </a:lnTo>
                <a:lnTo>
                  <a:pt x="30480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2" name="object 9"/>
          <p:cNvSpPr/>
          <p:nvPr/>
        </p:nvSpPr>
        <p:spPr>
          <a:xfrm>
            <a:off x="1595355" y="4320849"/>
            <a:ext cx="376555" cy="161925"/>
          </a:xfrm>
          <a:custGeom>
            <a:avLst/>
            <a:gdLst/>
            <a:ahLst/>
            <a:cxnLst/>
            <a:rect l="l" t="t" r="r" b="b"/>
            <a:pathLst>
              <a:path w="376555" h="161925">
                <a:moveTo>
                  <a:pt x="0" y="161544"/>
                </a:moveTo>
                <a:lnTo>
                  <a:pt x="376428" y="161544"/>
                </a:lnTo>
                <a:lnTo>
                  <a:pt x="376428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3" name="object 10"/>
          <p:cNvSpPr/>
          <p:nvPr/>
        </p:nvSpPr>
        <p:spPr>
          <a:xfrm>
            <a:off x="1595355" y="3215949"/>
            <a:ext cx="1390015" cy="163195"/>
          </a:xfrm>
          <a:custGeom>
            <a:avLst/>
            <a:gdLst/>
            <a:ahLst/>
            <a:cxnLst/>
            <a:rect l="l" t="t" r="r" b="b"/>
            <a:pathLst>
              <a:path w="1390014" h="163194">
                <a:moveTo>
                  <a:pt x="0" y="163067"/>
                </a:moveTo>
                <a:lnTo>
                  <a:pt x="1389888" y="163067"/>
                </a:lnTo>
                <a:lnTo>
                  <a:pt x="1389888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4" name="object 11"/>
          <p:cNvSpPr/>
          <p:nvPr/>
        </p:nvSpPr>
        <p:spPr>
          <a:xfrm>
            <a:off x="1595355" y="6087164"/>
            <a:ext cx="515620" cy="163195"/>
          </a:xfrm>
          <a:custGeom>
            <a:avLst/>
            <a:gdLst/>
            <a:ahLst/>
            <a:cxnLst/>
            <a:rect l="l" t="t" r="r" b="b"/>
            <a:pathLst>
              <a:path w="515619" h="163195">
                <a:moveTo>
                  <a:pt x="515112" y="0"/>
                </a:moveTo>
                <a:lnTo>
                  <a:pt x="0" y="0"/>
                </a:lnTo>
                <a:lnTo>
                  <a:pt x="0" y="163068"/>
                </a:lnTo>
                <a:lnTo>
                  <a:pt x="515112" y="163068"/>
                </a:lnTo>
                <a:lnTo>
                  <a:pt x="51511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5" name="object 12"/>
          <p:cNvSpPr/>
          <p:nvPr/>
        </p:nvSpPr>
        <p:spPr>
          <a:xfrm>
            <a:off x="1595355" y="5424225"/>
            <a:ext cx="144780" cy="163195"/>
          </a:xfrm>
          <a:custGeom>
            <a:avLst/>
            <a:gdLst/>
            <a:ahLst/>
            <a:cxnLst/>
            <a:rect l="l" t="t" r="r" b="b"/>
            <a:pathLst>
              <a:path w="144780" h="163195">
                <a:moveTo>
                  <a:pt x="144780" y="0"/>
                </a:moveTo>
                <a:lnTo>
                  <a:pt x="0" y="0"/>
                </a:lnTo>
                <a:lnTo>
                  <a:pt x="0" y="163068"/>
                </a:lnTo>
                <a:lnTo>
                  <a:pt x="144780" y="163068"/>
                </a:lnTo>
                <a:lnTo>
                  <a:pt x="144780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6" name="object 13"/>
          <p:cNvSpPr/>
          <p:nvPr/>
        </p:nvSpPr>
        <p:spPr>
          <a:xfrm>
            <a:off x="1595355" y="4099869"/>
            <a:ext cx="172720" cy="161925"/>
          </a:xfrm>
          <a:custGeom>
            <a:avLst/>
            <a:gdLst/>
            <a:ahLst/>
            <a:cxnLst/>
            <a:rect l="l" t="t" r="r" b="b"/>
            <a:pathLst>
              <a:path w="172719" h="161925">
                <a:moveTo>
                  <a:pt x="172212" y="0"/>
                </a:moveTo>
                <a:lnTo>
                  <a:pt x="0" y="0"/>
                </a:lnTo>
                <a:lnTo>
                  <a:pt x="0" y="161543"/>
                </a:lnTo>
                <a:lnTo>
                  <a:pt x="172212" y="161543"/>
                </a:lnTo>
                <a:lnTo>
                  <a:pt x="17221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7" name="object 14"/>
          <p:cNvSpPr/>
          <p:nvPr/>
        </p:nvSpPr>
        <p:spPr>
          <a:xfrm>
            <a:off x="1595355" y="3878888"/>
            <a:ext cx="120650" cy="163195"/>
          </a:xfrm>
          <a:custGeom>
            <a:avLst/>
            <a:gdLst/>
            <a:ahLst/>
            <a:cxnLst/>
            <a:rect l="l" t="t" r="r" b="b"/>
            <a:pathLst>
              <a:path w="120650" h="163195">
                <a:moveTo>
                  <a:pt x="120396" y="0"/>
                </a:moveTo>
                <a:lnTo>
                  <a:pt x="0" y="0"/>
                </a:lnTo>
                <a:lnTo>
                  <a:pt x="0" y="163068"/>
                </a:lnTo>
                <a:lnTo>
                  <a:pt x="120396" y="163068"/>
                </a:lnTo>
                <a:lnTo>
                  <a:pt x="120396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8" name="object 15"/>
          <p:cNvSpPr/>
          <p:nvPr/>
        </p:nvSpPr>
        <p:spPr>
          <a:xfrm>
            <a:off x="1595355" y="3186993"/>
            <a:ext cx="0" cy="3534410"/>
          </a:xfrm>
          <a:custGeom>
            <a:avLst/>
            <a:gdLst/>
            <a:ahLst/>
            <a:cxnLst/>
            <a:rect l="l" t="t" r="r" b="b"/>
            <a:pathLst>
              <a:path h="3534410">
                <a:moveTo>
                  <a:pt x="0" y="3534155"/>
                </a:moveTo>
                <a:lnTo>
                  <a:pt x="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9" name="object 16"/>
          <p:cNvSpPr/>
          <p:nvPr/>
        </p:nvSpPr>
        <p:spPr>
          <a:xfrm>
            <a:off x="4471144" y="6523028"/>
            <a:ext cx="856615" cy="163195"/>
          </a:xfrm>
          <a:custGeom>
            <a:avLst/>
            <a:gdLst/>
            <a:ahLst/>
            <a:cxnLst/>
            <a:rect l="l" t="t" r="r" b="b"/>
            <a:pathLst>
              <a:path w="856614" h="163195">
                <a:moveTo>
                  <a:pt x="0" y="163068"/>
                </a:moveTo>
                <a:lnTo>
                  <a:pt x="856488" y="163068"/>
                </a:lnTo>
                <a:lnTo>
                  <a:pt x="856488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4471144" y="6303573"/>
            <a:ext cx="471170" cy="161925"/>
          </a:xfrm>
          <a:custGeom>
            <a:avLst/>
            <a:gdLst/>
            <a:ahLst/>
            <a:cxnLst/>
            <a:rect l="l" t="t" r="r" b="b"/>
            <a:pathLst>
              <a:path w="471170" h="161925">
                <a:moveTo>
                  <a:pt x="0" y="161544"/>
                </a:moveTo>
                <a:lnTo>
                  <a:pt x="470915" y="161544"/>
                </a:lnTo>
                <a:lnTo>
                  <a:pt x="470915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1" name="object 18"/>
          <p:cNvSpPr/>
          <p:nvPr/>
        </p:nvSpPr>
        <p:spPr>
          <a:xfrm>
            <a:off x="4471144" y="6084117"/>
            <a:ext cx="629920" cy="161925"/>
          </a:xfrm>
          <a:custGeom>
            <a:avLst/>
            <a:gdLst/>
            <a:ahLst/>
            <a:cxnLst/>
            <a:rect l="l" t="t" r="r" b="b"/>
            <a:pathLst>
              <a:path w="629920" h="161925">
                <a:moveTo>
                  <a:pt x="0" y="161543"/>
                </a:moveTo>
                <a:lnTo>
                  <a:pt x="629412" y="161543"/>
                </a:lnTo>
                <a:lnTo>
                  <a:pt x="629412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2" name="object 19"/>
          <p:cNvSpPr/>
          <p:nvPr/>
        </p:nvSpPr>
        <p:spPr>
          <a:xfrm>
            <a:off x="4471144" y="4982264"/>
            <a:ext cx="629920" cy="163195"/>
          </a:xfrm>
          <a:custGeom>
            <a:avLst/>
            <a:gdLst/>
            <a:ahLst/>
            <a:cxnLst/>
            <a:rect l="l" t="t" r="r" b="b"/>
            <a:pathLst>
              <a:path w="629920" h="163195">
                <a:moveTo>
                  <a:pt x="0" y="163067"/>
                </a:moveTo>
                <a:lnTo>
                  <a:pt x="629412" y="163067"/>
                </a:lnTo>
                <a:lnTo>
                  <a:pt x="629412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3" name="object 20"/>
          <p:cNvSpPr/>
          <p:nvPr/>
        </p:nvSpPr>
        <p:spPr>
          <a:xfrm>
            <a:off x="4471144" y="4762808"/>
            <a:ext cx="742315" cy="161925"/>
          </a:xfrm>
          <a:custGeom>
            <a:avLst/>
            <a:gdLst/>
            <a:ahLst/>
            <a:cxnLst/>
            <a:rect l="l" t="t" r="r" b="b"/>
            <a:pathLst>
              <a:path w="742314" h="161925">
                <a:moveTo>
                  <a:pt x="0" y="161544"/>
                </a:moveTo>
                <a:lnTo>
                  <a:pt x="742188" y="161544"/>
                </a:lnTo>
                <a:lnTo>
                  <a:pt x="742188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4" name="object 21"/>
          <p:cNvSpPr/>
          <p:nvPr/>
        </p:nvSpPr>
        <p:spPr>
          <a:xfrm>
            <a:off x="4471144" y="4322373"/>
            <a:ext cx="1094740" cy="161925"/>
          </a:xfrm>
          <a:custGeom>
            <a:avLst/>
            <a:gdLst/>
            <a:ahLst/>
            <a:cxnLst/>
            <a:rect l="l" t="t" r="r" b="b"/>
            <a:pathLst>
              <a:path w="1094739" h="161925">
                <a:moveTo>
                  <a:pt x="0" y="161544"/>
                </a:moveTo>
                <a:lnTo>
                  <a:pt x="1094232" y="161544"/>
                </a:lnTo>
                <a:lnTo>
                  <a:pt x="109423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5" name="object 22"/>
          <p:cNvSpPr/>
          <p:nvPr/>
        </p:nvSpPr>
        <p:spPr>
          <a:xfrm>
            <a:off x="4471144" y="4102917"/>
            <a:ext cx="675640" cy="161925"/>
          </a:xfrm>
          <a:custGeom>
            <a:avLst/>
            <a:gdLst/>
            <a:ahLst/>
            <a:cxnLst/>
            <a:rect l="l" t="t" r="r" b="b"/>
            <a:pathLst>
              <a:path w="675639" h="161925">
                <a:moveTo>
                  <a:pt x="0" y="161544"/>
                </a:moveTo>
                <a:lnTo>
                  <a:pt x="675132" y="161544"/>
                </a:lnTo>
                <a:lnTo>
                  <a:pt x="67513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6" name="object 23"/>
          <p:cNvSpPr/>
          <p:nvPr/>
        </p:nvSpPr>
        <p:spPr>
          <a:xfrm>
            <a:off x="4471144" y="3222045"/>
            <a:ext cx="600710" cy="161925"/>
          </a:xfrm>
          <a:custGeom>
            <a:avLst/>
            <a:gdLst/>
            <a:ahLst/>
            <a:cxnLst/>
            <a:rect l="l" t="t" r="r" b="b"/>
            <a:pathLst>
              <a:path w="600710" h="161925">
                <a:moveTo>
                  <a:pt x="0" y="161544"/>
                </a:moveTo>
                <a:lnTo>
                  <a:pt x="600456" y="161544"/>
                </a:lnTo>
                <a:lnTo>
                  <a:pt x="600456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7" name="object 24"/>
          <p:cNvSpPr/>
          <p:nvPr/>
        </p:nvSpPr>
        <p:spPr>
          <a:xfrm>
            <a:off x="4471144" y="5422701"/>
            <a:ext cx="544195" cy="161925"/>
          </a:xfrm>
          <a:custGeom>
            <a:avLst/>
            <a:gdLst/>
            <a:ahLst/>
            <a:cxnLst/>
            <a:rect l="l" t="t" r="r" b="b"/>
            <a:pathLst>
              <a:path w="544195" h="161925">
                <a:moveTo>
                  <a:pt x="544068" y="0"/>
                </a:moveTo>
                <a:lnTo>
                  <a:pt x="0" y="0"/>
                </a:lnTo>
                <a:lnTo>
                  <a:pt x="0" y="161544"/>
                </a:lnTo>
                <a:lnTo>
                  <a:pt x="544068" y="161544"/>
                </a:lnTo>
                <a:lnTo>
                  <a:pt x="544068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8" name="object 25"/>
          <p:cNvSpPr/>
          <p:nvPr/>
        </p:nvSpPr>
        <p:spPr>
          <a:xfrm>
            <a:off x="4471144" y="3881937"/>
            <a:ext cx="669290" cy="163195"/>
          </a:xfrm>
          <a:custGeom>
            <a:avLst/>
            <a:gdLst/>
            <a:ahLst/>
            <a:cxnLst/>
            <a:rect l="l" t="t" r="r" b="b"/>
            <a:pathLst>
              <a:path w="669289" h="163195">
                <a:moveTo>
                  <a:pt x="669036" y="0"/>
                </a:moveTo>
                <a:lnTo>
                  <a:pt x="0" y="0"/>
                </a:lnTo>
                <a:lnTo>
                  <a:pt x="0" y="163068"/>
                </a:lnTo>
                <a:lnTo>
                  <a:pt x="669036" y="163068"/>
                </a:lnTo>
                <a:lnTo>
                  <a:pt x="669036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59" name="object 26"/>
          <p:cNvSpPr/>
          <p:nvPr/>
        </p:nvSpPr>
        <p:spPr>
          <a:xfrm>
            <a:off x="4471144" y="3193089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3521964"/>
                </a:moveTo>
                <a:lnTo>
                  <a:pt x="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0" name="object 27"/>
          <p:cNvSpPr/>
          <p:nvPr/>
        </p:nvSpPr>
        <p:spPr>
          <a:xfrm>
            <a:off x="7662399" y="6308144"/>
            <a:ext cx="1356360" cy="161925"/>
          </a:xfrm>
          <a:custGeom>
            <a:avLst/>
            <a:gdLst/>
            <a:ahLst/>
            <a:cxnLst/>
            <a:rect l="l" t="t" r="r" b="b"/>
            <a:pathLst>
              <a:path w="1356359" h="161925">
                <a:moveTo>
                  <a:pt x="0" y="161543"/>
                </a:moveTo>
                <a:lnTo>
                  <a:pt x="1356359" y="161543"/>
                </a:lnTo>
                <a:lnTo>
                  <a:pt x="1356359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1" name="object 28"/>
          <p:cNvSpPr/>
          <p:nvPr/>
        </p:nvSpPr>
        <p:spPr>
          <a:xfrm>
            <a:off x="7662399" y="4983788"/>
            <a:ext cx="248920" cy="161925"/>
          </a:xfrm>
          <a:custGeom>
            <a:avLst/>
            <a:gdLst/>
            <a:ahLst/>
            <a:cxnLst/>
            <a:rect l="l" t="t" r="r" b="b"/>
            <a:pathLst>
              <a:path w="248920" h="161925">
                <a:moveTo>
                  <a:pt x="0" y="161543"/>
                </a:moveTo>
                <a:lnTo>
                  <a:pt x="248411" y="161543"/>
                </a:lnTo>
                <a:lnTo>
                  <a:pt x="248411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2" name="object 29"/>
          <p:cNvSpPr/>
          <p:nvPr/>
        </p:nvSpPr>
        <p:spPr>
          <a:xfrm>
            <a:off x="7662399" y="4762808"/>
            <a:ext cx="311150" cy="161925"/>
          </a:xfrm>
          <a:custGeom>
            <a:avLst/>
            <a:gdLst/>
            <a:ahLst/>
            <a:cxnLst/>
            <a:rect l="l" t="t" r="r" b="b"/>
            <a:pathLst>
              <a:path w="311150" h="161925">
                <a:moveTo>
                  <a:pt x="0" y="161544"/>
                </a:moveTo>
                <a:lnTo>
                  <a:pt x="310896" y="161544"/>
                </a:lnTo>
                <a:lnTo>
                  <a:pt x="310896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3" name="object 30"/>
          <p:cNvSpPr/>
          <p:nvPr/>
        </p:nvSpPr>
        <p:spPr>
          <a:xfrm>
            <a:off x="7662399" y="4541828"/>
            <a:ext cx="475615" cy="161925"/>
          </a:xfrm>
          <a:custGeom>
            <a:avLst/>
            <a:gdLst/>
            <a:ahLst/>
            <a:cxnLst/>
            <a:rect l="l" t="t" r="r" b="b"/>
            <a:pathLst>
              <a:path w="475615" h="161925">
                <a:moveTo>
                  <a:pt x="0" y="161544"/>
                </a:moveTo>
                <a:lnTo>
                  <a:pt x="475487" y="161544"/>
                </a:lnTo>
                <a:lnTo>
                  <a:pt x="475487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4" name="object 31"/>
          <p:cNvSpPr/>
          <p:nvPr/>
        </p:nvSpPr>
        <p:spPr>
          <a:xfrm>
            <a:off x="7662399" y="4320849"/>
            <a:ext cx="268605" cy="161925"/>
          </a:xfrm>
          <a:custGeom>
            <a:avLst/>
            <a:gdLst/>
            <a:ahLst/>
            <a:cxnLst/>
            <a:rect l="l" t="t" r="r" b="b"/>
            <a:pathLst>
              <a:path w="268604" h="161925">
                <a:moveTo>
                  <a:pt x="0" y="161544"/>
                </a:moveTo>
                <a:lnTo>
                  <a:pt x="268224" y="161544"/>
                </a:lnTo>
                <a:lnTo>
                  <a:pt x="268224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5" name="object 32"/>
          <p:cNvSpPr/>
          <p:nvPr/>
        </p:nvSpPr>
        <p:spPr>
          <a:xfrm>
            <a:off x="7662399" y="3215949"/>
            <a:ext cx="1346200" cy="163195"/>
          </a:xfrm>
          <a:custGeom>
            <a:avLst/>
            <a:gdLst/>
            <a:ahLst/>
            <a:cxnLst/>
            <a:rect l="l" t="t" r="r" b="b"/>
            <a:pathLst>
              <a:path w="1346200" h="163194">
                <a:moveTo>
                  <a:pt x="0" y="163067"/>
                </a:moveTo>
                <a:lnTo>
                  <a:pt x="1345692" y="163067"/>
                </a:lnTo>
                <a:lnTo>
                  <a:pt x="1345692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6" name="object 33"/>
          <p:cNvSpPr/>
          <p:nvPr/>
        </p:nvSpPr>
        <p:spPr>
          <a:xfrm>
            <a:off x="7662399" y="6087164"/>
            <a:ext cx="463550" cy="163195"/>
          </a:xfrm>
          <a:custGeom>
            <a:avLst/>
            <a:gdLst/>
            <a:ahLst/>
            <a:cxnLst/>
            <a:rect l="l" t="t" r="r" b="b"/>
            <a:pathLst>
              <a:path w="463550" h="163195">
                <a:moveTo>
                  <a:pt x="463296" y="0"/>
                </a:moveTo>
                <a:lnTo>
                  <a:pt x="0" y="0"/>
                </a:lnTo>
                <a:lnTo>
                  <a:pt x="0" y="163068"/>
                </a:lnTo>
                <a:lnTo>
                  <a:pt x="463296" y="163068"/>
                </a:lnTo>
                <a:lnTo>
                  <a:pt x="463296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7" name="object 34"/>
          <p:cNvSpPr/>
          <p:nvPr/>
        </p:nvSpPr>
        <p:spPr>
          <a:xfrm>
            <a:off x="7662399" y="5645205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5" h="163195">
                <a:moveTo>
                  <a:pt x="367283" y="0"/>
                </a:moveTo>
                <a:lnTo>
                  <a:pt x="0" y="0"/>
                </a:lnTo>
                <a:lnTo>
                  <a:pt x="0" y="163068"/>
                </a:lnTo>
                <a:lnTo>
                  <a:pt x="367283" y="163068"/>
                </a:lnTo>
                <a:lnTo>
                  <a:pt x="367283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8" name="object 35"/>
          <p:cNvSpPr/>
          <p:nvPr/>
        </p:nvSpPr>
        <p:spPr>
          <a:xfrm>
            <a:off x="7662399" y="5424225"/>
            <a:ext cx="175260" cy="163195"/>
          </a:xfrm>
          <a:custGeom>
            <a:avLst/>
            <a:gdLst/>
            <a:ahLst/>
            <a:cxnLst/>
            <a:rect l="l" t="t" r="r" b="b"/>
            <a:pathLst>
              <a:path w="175259" h="163195">
                <a:moveTo>
                  <a:pt x="175259" y="0"/>
                </a:moveTo>
                <a:lnTo>
                  <a:pt x="0" y="0"/>
                </a:lnTo>
                <a:lnTo>
                  <a:pt x="0" y="163068"/>
                </a:lnTo>
                <a:lnTo>
                  <a:pt x="175259" y="163068"/>
                </a:lnTo>
                <a:lnTo>
                  <a:pt x="17525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9" name="object 36"/>
          <p:cNvSpPr/>
          <p:nvPr/>
        </p:nvSpPr>
        <p:spPr>
          <a:xfrm>
            <a:off x="7662399" y="4099869"/>
            <a:ext cx="170815" cy="161925"/>
          </a:xfrm>
          <a:custGeom>
            <a:avLst/>
            <a:gdLst/>
            <a:ahLst/>
            <a:cxnLst/>
            <a:rect l="l" t="t" r="r" b="b"/>
            <a:pathLst>
              <a:path w="170815" h="161925">
                <a:moveTo>
                  <a:pt x="170687" y="0"/>
                </a:moveTo>
                <a:lnTo>
                  <a:pt x="0" y="0"/>
                </a:lnTo>
                <a:lnTo>
                  <a:pt x="0" y="161543"/>
                </a:lnTo>
                <a:lnTo>
                  <a:pt x="170687" y="161543"/>
                </a:lnTo>
                <a:lnTo>
                  <a:pt x="17068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0" name="object 37"/>
          <p:cNvSpPr/>
          <p:nvPr/>
        </p:nvSpPr>
        <p:spPr>
          <a:xfrm>
            <a:off x="7662399" y="3878888"/>
            <a:ext cx="102235" cy="163195"/>
          </a:xfrm>
          <a:custGeom>
            <a:avLst/>
            <a:gdLst/>
            <a:ahLst/>
            <a:cxnLst/>
            <a:rect l="l" t="t" r="r" b="b"/>
            <a:pathLst>
              <a:path w="102234" h="163195">
                <a:moveTo>
                  <a:pt x="102107" y="0"/>
                </a:moveTo>
                <a:lnTo>
                  <a:pt x="0" y="0"/>
                </a:lnTo>
                <a:lnTo>
                  <a:pt x="0" y="163068"/>
                </a:lnTo>
                <a:lnTo>
                  <a:pt x="102107" y="163068"/>
                </a:lnTo>
                <a:lnTo>
                  <a:pt x="10210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1" name="object 38"/>
          <p:cNvSpPr/>
          <p:nvPr/>
        </p:nvSpPr>
        <p:spPr>
          <a:xfrm>
            <a:off x="7662399" y="3186993"/>
            <a:ext cx="0" cy="3534410"/>
          </a:xfrm>
          <a:custGeom>
            <a:avLst/>
            <a:gdLst/>
            <a:ahLst/>
            <a:cxnLst/>
            <a:rect l="l" t="t" r="r" b="b"/>
            <a:pathLst>
              <a:path h="3534410">
                <a:moveTo>
                  <a:pt x="0" y="3534155"/>
                </a:moveTo>
                <a:lnTo>
                  <a:pt x="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2" name="object 39"/>
          <p:cNvSpPr/>
          <p:nvPr/>
        </p:nvSpPr>
        <p:spPr>
          <a:xfrm>
            <a:off x="10538187" y="6303573"/>
            <a:ext cx="774700" cy="161925"/>
          </a:xfrm>
          <a:custGeom>
            <a:avLst/>
            <a:gdLst/>
            <a:ahLst/>
            <a:cxnLst/>
            <a:rect l="l" t="t" r="r" b="b"/>
            <a:pathLst>
              <a:path w="774700" h="161925">
                <a:moveTo>
                  <a:pt x="0" y="161544"/>
                </a:moveTo>
                <a:lnTo>
                  <a:pt x="774192" y="161544"/>
                </a:lnTo>
                <a:lnTo>
                  <a:pt x="77419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3" name="object 40"/>
          <p:cNvSpPr/>
          <p:nvPr/>
        </p:nvSpPr>
        <p:spPr>
          <a:xfrm>
            <a:off x="10538187" y="6084117"/>
            <a:ext cx="850900" cy="161925"/>
          </a:xfrm>
          <a:custGeom>
            <a:avLst/>
            <a:gdLst/>
            <a:ahLst/>
            <a:cxnLst/>
            <a:rect l="l" t="t" r="r" b="b"/>
            <a:pathLst>
              <a:path w="850900" h="161925">
                <a:moveTo>
                  <a:pt x="0" y="161543"/>
                </a:moveTo>
                <a:lnTo>
                  <a:pt x="850392" y="161543"/>
                </a:lnTo>
                <a:lnTo>
                  <a:pt x="850392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4" name="object 41"/>
          <p:cNvSpPr/>
          <p:nvPr/>
        </p:nvSpPr>
        <p:spPr>
          <a:xfrm>
            <a:off x="10538187" y="5422701"/>
            <a:ext cx="995680" cy="161925"/>
          </a:xfrm>
          <a:custGeom>
            <a:avLst/>
            <a:gdLst/>
            <a:ahLst/>
            <a:cxnLst/>
            <a:rect l="l" t="t" r="r" b="b"/>
            <a:pathLst>
              <a:path w="995679" h="161925">
                <a:moveTo>
                  <a:pt x="0" y="161544"/>
                </a:moveTo>
                <a:lnTo>
                  <a:pt x="995172" y="161544"/>
                </a:lnTo>
                <a:lnTo>
                  <a:pt x="99517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5" name="object 42"/>
          <p:cNvSpPr/>
          <p:nvPr/>
        </p:nvSpPr>
        <p:spPr>
          <a:xfrm>
            <a:off x="10538187" y="4982264"/>
            <a:ext cx="986155" cy="163195"/>
          </a:xfrm>
          <a:custGeom>
            <a:avLst/>
            <a:gdLst/>
            <a:ahLst/>
            <a:cxnLst/>
            <a:rect l="l" t="t" r="r" b="b"/>
            <a:pathLst>
              <a:path w="986154" h="163195">
                <a:moveTo>
                  <a:pt x="0" y="163067"/>
                </a:moveTo>
                <a:lnTo>
                  <a:pt x="986027" y="163067"/>
                </a:lnTo>
                <a:lnTo>
                  <a:pt x="986027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6" name="object 43"/>
          <p:cNvSpPr/>
          <p:nvPr/>
        </p:nvSpPr>
        <p:spPr>
          <a:xfrm>
            <a:off x="10538187" y="4762808"/>
            <a:ext cx="1140460" cy="161925"/>
          </a:xfrm>
          <a:custGeom>
            <a:avLst/>
            <a:gdLst/>
            <a:ahLst/>
            <a:cxnLst/>
            <a:rect l="l" t="t" r="r" b="b"/>
            <a:pathLst>
              <a:path w="1140459" h="161925">
                <a:moveTo>
                  <a:pt x="0" y="161544"/>
                </a:moveTo>
                <a:lnTo>
                  <a:pt x="1139952" y="161544"/>
                </a:lnTo>
                <a:lnTo>
                  <a:pt x="113995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7" name="object 44"/>
          <p:cNvSpPr/>
          <p:nvPr/>
        </p:nvSpPr>
        <p:spPr>
          <a:xfrm>
            <a:off x="10538187" y="4543352"/>
            <a:ext cx="1259205" cy="161925"/>
          </a:xfrm>
          <a:custGeom>
            <a:avLst/>
            <a:gdLst/>
            <a:ahLst/>
            <a:cxnLst/>
            <a:rect l="l" t="t" r="r" b="b"/>
            <a:pathLst>
              <a:path w="1259204" h="161925">
                <a:moveTo>
                  <a:pt x="0" y="161544"/>
                </a:moveTo>
                <a:lnTo>
                  <a:pt x="1258824" y="161544"/>
                </a:lnTo>
                <a:lnTo>
                  <a:pt x="1258824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8" name="object 45"/>
          <p:cNvSpPr/>
          <p:nvPr/>
        </p:nvSpPr>
        <p:spPr>
          <a:xfrm>
            <a:off x="10538187" y="4322373"/>
            <a:ext cx="1165860" cy="161925"/>
          </a:xfrm>
          <a:custGeom>
            <a:avLst/>
            <a:gdLst/>
            <a:ahLst/>
            <a:cxnLst/>
            <a:rect l="l" t="t" r="r" b="b"/>
            <a:pathLst>
              <a:path w="1165859" h="161925">
                <a:moveTo>
                  <a:pt x="0" y="161544"/>
                </a:moveTo>
                <a:lnTo>
                  <a:pt x="1165859" y="161544"/>
                </a:lnTo>
                <a:lnTo>
                  <a:pt x="1165859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9" name="object 46"/>
          <p:cNvSpPr/>
          <p:nvPr/>
        </p:nvSpPr>
        <p:spPr>
          <a:xfrm>
            <a:off x="10538187" y="4102917"/>
            <a:ext cx="1004569" cy="161925"/>
          </a:xfrm>
          <a:custGeom>
            <a:avLst/>
            <a:gdLst/>
            <a:ahLst/>
            <a:cxnLst/>
            <a:rect l="l" t="t" r="r" b="b"/>
            <a:pathLst>
              <a:path w="1004570" h="161925">
                <a:moveTo>
                  <a:pt x="0" y="161544"/>
                </a:moveTo>
                <a:lnTo>
                  <a:pt x="1004316" y="161544"/>
                </a:lnTo>
                <a:lnTo>
                  <a:pt x="1004316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0" name="object 47"/>
          <p:cNvSpPr/>
          <p:nvPr/>
        </p:nvSpPr>
        <p:spPr>
          <a:xfrm>
            <a:off x="10538187" y="3222045"/>
            <a:ext cx="867410" cy="161925"/>
          </a:xfrm>
          <a:custGeom>
            <a:avLst/>
            <a:gdLst/>
            <a:ahLst/>
            <a:cxnLst/>
            <a:rect l="l" t="t" r="r" b="b"/>
            <a:pathLst>
              <a:path w="867409" h="161925">
                <a:moveTo>
                  <a:pt x="0" y="161544"/>
                </a:moveTo>
                <a:lnTo>
                  <a:pt x="867155" y="161544"/>
                </a:lnTo>
                <a:lnTo>
                  <a:pt x="867155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1" name="object 48"/>
          <p:cNvSpPr/>
          <p:nvPr/>
        </p:nvSpPr>
        <p:spPr>
          <a:xfrm>
            <a:off x="10538187" y="3881937"/>
            <a:ext cx="833755" cy="163195"/>
          </a:xfrm>
          <a:custGeom>
            <a:avLst/>
            <a:gdLst/>
            <a:ahLst/>
            <a:cxnLst/>
            <a:rect l="l" t="t" r="r" b="b"/>
            <a:pathLst>
              <a:path w="833754" h="163195">
                <a:moveTo>
                  <a:pt x="833627" y="0"/>
                </a:moveTo>
                <a:lnTo>
                  <a:pt x="0" y="0"/>
                </a:lnTo>
                <a:lnTo>
                  <a:pt x="0" y="163068"/>
                </a:lnTo>
                <a:lnTo>
                  <a:pt x="833627" y="163068"/>
                </a:lnTo>
                <a:lnTo>
                  <a:pt x="83362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2" name="object 49"/>
          <p:cNvSpPr/>
          <p:nvPr/>
        </p:nvSpPr>
        <p:spPr>
          <a:xfrm>
            <a:off x="10538187" y="3193089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3521964"/>
                </a:moveTo>
                <a:lnTo>
                  <a:pt x="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graphicFrame>
        <p:nvGraphicFramePr>
          <p:cNvPr id="83" name="object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418299"/>
              </p:ext>
            </p:extLst>
          </p:nvPr>
        </p:nvGraphicFramePr>
        <p:xfrm>
          <a:off x="800386" y="6084117"/>
          <a:ext cx="11162020" cy="622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70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54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90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05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184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2415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6169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1350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7497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880109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98996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773429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7556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80034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</a:tblGrid>
              <a:tr h="218922">
                <a:tc>
                  <a:txBody>
                    <a:bodyPr/>
                    <a:lstStyle/>
                    <a:p>
                      <a:pPr marL="31750">
                        <a:lnSpc>
                          <a:spcPts val="135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7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А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21,8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2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3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А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ts val="118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5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А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19,6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2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3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А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8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00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989">
                <a:tc>
                  <a:txBody>
                    <a:bodyPr/>
                    <a:lstStyle/>
                    <a:p>
                      <a:pPr marL="35560">
                        <a:lnSpc>
                          <a:spcPts val="137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7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В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52,5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156210" algn="r">
                        <a:lnSpc>
                          <a:spcPts val="133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В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90"/>
                        </a:lnSpc>
                      </a:pPr>
                      <a:r>
                        <a:rPr sz="1000" b="0" spc="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83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54305" algn="r" defTabSz="1149492" rtl="0" eaLnBrk="1" latinLnBrk="0" hangingPunct="1">
                        <a:lnSpc>
                          <a:spcPts val="1370"/>
                        </a:lnSpc>
                      </a:pPr>
                      <a:r>
                        <a:rPr sz="1400" b="0" kern="1200" spc="-10" dirty="0">
                          <a:solidFill>
                            <a:schemeClr val="bg1"/>
                          </a:solidFill>
                          <a:latin typeface="Calibri Light"/>
                          <a:ea typeface="+mn-ea"/>
                          <a:cs typeface="Calibri Light"/>
                        </a:rPr>
                        <a:t>Доход В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57,4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ts val="133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В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9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pPr marL="35560">
                        <a:lnSpc>
                          <a:spcPts val="135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7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С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23,4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6210" algn="r">
                        <a:lnSpc>
                          <a:spcPts val="133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С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151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42620" indent="0" algn="r" defTabSz="1347788">
                        <a:lnSpc>
                          <a:spcPts val="1350"/>
                        </a:lnSpc>
                      </a:pPr>
                      <a:r>
                        <a:rPr sz="1400" b="0" spc="-10" dirty="0" err="1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С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185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20,6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ts val="133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Доход</a:t>
                      </a:r>
                      <a:r>
                        <a:rPr sz="1400" b="0" spc="-14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С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133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4" name="object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50434"/>
              </p:ext>
            </p:extLst>
          </p:nvPr>
        </p:nvGraphicFramePr>
        <p:xfrm>
          <a:off x="991801" y="5422701"/>
          <a:ext cx="11108684" cy="4006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0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03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9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68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95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438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42125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7208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5780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9179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60832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562609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19837">
                <a:tc>
                  <a:txBody>
                    <a:bodyPr/>
                    <a:lstStyle/>
                    <a:p>
                      <a:pPr marR="154940" algn="r">
                        <a:lnSpc>
                          <a:spcPts val="134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000" b="0" spc="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6</a:t>
                      </a: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,</a:t>
                      </a: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3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19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4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7,4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3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117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797">
                <a:tc>
                  <a:txBody>
                    <a:bodyPr/>
                    <a:lstStyle/>
                    <a:p>
                      <a:pPr marR="156845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55+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16,4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57480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55+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9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49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55+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15,5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156210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55+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119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5" name="object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59211"/>
              </p:ext>
            </p:extLst>
          </p:nvPr>
        </p:nvGraphicFramePr>
        <p:xfrm>
          <a:off x="991801" y="4762808"/>
          <a:ext cx="11108686" cy="6188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9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64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47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098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159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0992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6260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19201">
                <a:tc>
                  <a:txBody>
                    <a:bodyPr/>
                    <a:lstStyle/>
                    <a:p>
                      <a:pPr marL="31750">
                        <a:lnSpc>
                          <a:spcPts val="132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35-39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12,9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2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ts val="1185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13,1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2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6535">
                        <a:lnSpc>
                          <a:spcPts val="1185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134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40-44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95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3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3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40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1195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10,5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3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324">
                <a:tc>
                  <a:txBody>
                    <a:bodyPr/>
                    <a:lstStyle/>
                    <a:p>
                      <a:pPr marL="31750">
                        <a:lnSpc>
                          <a:spcPts val="131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45-49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ts val="120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7,8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1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085">
                        <a:lnSpc>
                          <a:spcPts val="1190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88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1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120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10,6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1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119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6" name="object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54416"/>
              </p:ext>
            </p:extLst>
          </p:nvPr>
        </p:nvGraphicFramePr>
        <p:xfrm>
          <a:off x="991801" y="3881937"/>
          <a:ext cx="11130274" cy="922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0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4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6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999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84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2257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0223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8579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848994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82486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36219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</a:tblGrid>
              <a:tr h="217043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16-19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 marR="12065">
                        <a:lnSpc>
                          <a:spcPts val="116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5,1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3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16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85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0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16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16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4,3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3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16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1185"/>
                        </a:lnSpc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979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20-24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90"/>
                        </a:lnSpc>
                      </a:pPr>
                      <a:r>
                        <a:rPr sz="1000" b="0" spc="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7</a:t>
                      </a: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,</a:t>
                      </a: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5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119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3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7,2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5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725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25-29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15,9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50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193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3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11,3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50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25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137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577">
                <a:tc>
                  <a:txBody>
                    <a:bodyPr/>
                    <a:lstStyle/>
                    <a:p>
                      <a:pPr marL="31750">
                        <a:lnSpc>
                          <a:spcPts val="131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30-34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18,5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315"/>
                        </a:lnSpc>
                      </a:pP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1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136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31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20,1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4305" algn="r">
                        <a:lnSpc>
                          <a:spcPts val="1315"/>
                        </a:lnSpc>
                      </a:pP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30</a:t>
                      </a: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1400" b="0" spc="-2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3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148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7" name="object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602927"/>
              </p:ext>
            </p:extLst>
          </p:nvPr>
        </p:nvGraphicFramePr>
        <p:xfrm>
          <a:off x="1057333" y="3222045"/>
          <a:ext cx="11036293" cy="397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5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57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88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64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3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331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1980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2639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90106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248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17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9469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14376">
                <a:tc>
                  <a:txBody>
                    <a:bodyPr/>
                    <a:lstStyle/>
                    <a:p>
                      <a:pPr marL="55880">
                        <a:lnSpc>
                          <a:spcPts val="1280"/>
                        </a:lnSpc>
                      </a:pPr>
                      <a:r>
                        <a:rPr sz="1400" b="0" spc="-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Жен</a:t>
                      </a:r>
                      <a:endParaRPr sz="14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4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58,8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ts val="132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Ж</a:t>
                      </a:r>
                      <a:r>
                        <a:rPr sz="1400" b="0" spc="-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ен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106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28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Ж</a:t>
                      </a:r>
                      <a:r>
                        <a:rPr sz="1400" b="0" spc="-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ен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114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56,9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32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Ж</a:t>
                      </a:r>
                      <a:r>
                        <a:rPr sz="1400" b="0" spc="-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ен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8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102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3133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b="0" spc="-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Муж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41,2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ts val="134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М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уж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93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150495" algn="r">
                        <a:lnSpc>
                          <a:spcPts val="1335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М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уж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1190"/>
                        </a:lnSpc>
                      </a:pPr>
                      <a:r>
                        <a:rPr sz="10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43,1</a:t>
                      </a:r>
                      <a:endParaRPr sz="10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ts val="1340"/>
                        </a:lnSpc>
                      </a:pPr>
                      <a:r>
                        <a:rPr sz="1400" b="0" spc="-1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М</a:t>
                      </a:r>
                      <a:r>
                        <a:rPr sz="1400" b="0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уж</a:t>
                      </a:r>
                      <a:endParaRPr sz="140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0" spc="5" dirty="0">
                          <a:solidFill>
                            <a:schemeClr val="bg1"/>
                          </a:solidFill>
                          <a:latin typeface="Calibri Light"/>
                          <a:cs typeface="Calibri Light"/>
                        </a:rPr>
                        <a:t>97</a:t>
                      </a:r>
                      <a:endParaRPr sz="1000" dirty="0">
                        <a:solidFill>
                          <a:schemeClr val="bg1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8" name="object 55"/>
          <p:cNvSpPr/>
          <p:nvPr/>
        </p:nvSpPr>
        <p:spPr>
          <a:xfrm>
            <a:off x="6501112" y="2132384"/>
            <a:ext cx="11430" cy="4600575"/>
          </a:xfrm>
          <a:custGeom>
            <a:avLst/>
            <a:gdLst/>
            <a:ahLst/>
            <a:cxnLst/>
            <a:rect l="l" t="t" r="r" b="b"/>
            <a:pathLst>
              <a:path w="11429" h="4600575">
                <a:moveTo>
                  <a:pt x="0" y="0"/>
                </a:moveTo>
                <a:lnTo>
                  <a:pt x="11175" y="4600575"/>
                </a:lnTo>
              </a:path>
            </a:pathLst>
          </a:custGeom>
          <a:ln w="12700">
            <a:solidFill>
              <a:srgbClr val="4471C4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89" name="object 56"/>
          <p:cNvSpPr txBox="1"/>
          <p:nvPr/>
        </p:nvSpPr>
        <p:spPr>
          <a:xfrm>
            <a:off x="1824082" y="2252273"/>
            <a:ext cx="361442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chemeClr val="bg1"/>
                </a:solidFill>
                <a:latin typeface="Calibri"/>
                <a:cs typeface="Calibri"/>
              </a:rPr>
              <a:t>ПРИОБРЕТАЛИ 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ЗА 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ПОСЛЕДНИЙ</a:t>
            </a:r>
            <a:r>
              <a:rPr sz="1800" b="1" spc="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chemeClr val="bg1"/>
                </a:solidFill>
                <a:latin typeface="Calibri"/>
                <a:cs typeface="Calibri"/>
              </a:rPr>
              <a:t>ГОД: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" algn="ctr">
              <a:lnSpc>
                <a:spcPts val="2030"/>
              </a:lnSpc>
            </a:pP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Ж 25-44 / 41% -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812К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96520">
              <a:lnSpc>
                <a:spcPts val="1550"/>
              </a:lnSpc>
              <a:tabLst>
                <a:tab pos="2891790" algn="l"/>
              </a:tabLst>
            </a:pP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Доля</a:t>
            </a:r>
            <a:r>
              <a:rPr sz="1400" b="0" spc="-5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chemeClr val="bg1"/>
                </a:solidFill>
                <a:latin typeface="Calibri Light"/>
                <a:cs typeface="Calibri Light"/>
              </a:rPr>
              <a:t>%	</a:t>
            </a:r>
            <a:r>
              <a:rPr sz="1400" b="0" spc="-10" dirty="0">
                <a:solidFill>
                  <a:schemeClr val="bg1"/>
                </a:solidFill>
                <a:latin typeface="Calibri Light"/>
                <a:cs typeface="Calibri Light"/>
              </a:rPr>
              <a:t>Affinity</a:t>
            </a:r>
            <a:endParaRPr sz="14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0" name="object 57"/>
          <p:cNvSpPr txBox="1"/>
          <p:nvPr/>
        </p:nvSpPr>
        <p:spPr>
          <a:xfrm>
            <a:off x="6877032" y="2252273"/>
            <a:ext cx="5029835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chemeClr val="bg1"/>
                </a:solidFill>
                <a:latin typeface="Calibri"/>
                <a:cs typeface="Calibri"/>
              </a:rPr>
              <a:t>НАМЕРЕВАЮТСЯ </a:t>
            </a:r>
            <a:r>
              <a:rPr sz="1800" b="1" spc="-10" dirty="0">
                <a:solidFill>
                  <a:schemeClr val="bg1"/>
                </a:solidFill>
                <a:latin typeface="Calibri"/>
                <a:cs typeface="Calibri"/>
              </a:rPr>
              <a:t>ПРИОБРЕСТИ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В </a:t>
            </a: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БЛИЖ.</a:t>
            </a:r>
            <a:r>
              <a:rPr sz="1800" b="1" spc="7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chemeClr val="bg1"/>
                </a:solidFill>
                <a:latin typeface="Calibri"/>
                <a:cs typeface="Calibri"/>
              </a:rPr>
              <a:t>ПОЛГОДА: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" algn="ctr">
              <a:lnSpc>
                <a:spcPts val="2030"/>
              </a:lnSpc>
            </a:pPr>
            <a:r>
              <a:rPr sz="1800" b="1" spc="-5" dirty="0">
                <a:solidFill>
                  <a:schemeClr val="bg1"/>
                </a:solidFill>
                <a:latin typeface="Calibri"/>
                <a:cs typeface="Calibri"/>
              </a:rPr>
              <a:t>ВСЕ 20-54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/ 80% -</a:t>
            </a:r>
            <a:r>
              <a:rPr sz="18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libri"/>
                <a:cs typeface="Calibri"/>
              </a:rPr>
              <a:t>4,2М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111250">
              <a:lnSpc>
                <a:spcPts val="1550"/>
              </a:lnSpc>
              <a:tabLst>
                <a:tab pos="3907154" algn="l"/>
              </a:tabLst>
            </a:pPr>
            <a:r>
              <a:rPr sz="1400" b="0" spc="-5" dirty="0">
                <a:solidFill>
                  <a:schemeClr val="bg1"/>
                </a:solidFill>
                <a:latin typeface="Calibri Light"/>
                <a:cs typeface="Calibri Light"/>
              </a:rPr>
              <a:t>Доля</a:t>
            </a:r>
            <a:r>
              <a:rPr sz="1400" b="0" spc="-4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400" b="0" dirty="0">
                <a:solidFill>
                  <a:schemeClr val="bg1"/>
                </a:solidFill>
                <a:latin typeface="Calibri Light"/>
                <a:cs typeface="Calibri Light"/>
              </a:rPr>
              <a:t>%	</a:t>
            </a:r>
            <a:r>
              <a:rPr sz="1400" b="0" spc="-10" dirty="0">
                <a:solidFill>
                  <a:schemeClr val="bg1"/>
                </a:solidFill>
                <a:latin typeface="Calibri Light"/>
                <a:cs typeface="Calibri Light"/>
              </a:rPr>
              <a:t>Affinity</a:t>
            </a:r>
            <a:endParaRPr sz="14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0386" y="4260015"/>
            <a:ext cx="2824745" cy="955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800386" y="3099672"/>
            <a:ext cx="2824745" cy="340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41597" y="6483191"/>
            <a:ext cx="2376264" cy="260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9775462" y="6465498"/>
            <a:ext cx="2788231" cy="260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6970379" y="3154772"/>
            <a:ext cx="2824745" cy="285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9795124" y="4061479"/>
            <a:ext cx="2824745" cy="1583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8016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-1" r="10229" b="12265"/>
          <a:stretch/>
        </p:blipFill>
        <p:spPr>
          <a:xfrm flipH="1">
            <a:off x="-548606" y="0"/>
            <a:ext cx="8638497" cy="7561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3477" y="860249"/>
            <a:ext cx="357803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3000" dirty="0">
                <a:solidFill>
                  <a:schemeClr val="bg1"/>
                </a:solidFill>
                <a:latin typeface="Electrolux Sans SemBd" pitchFamily="34" charset="-52"/>
              </a:rPr>
              <a:t>ДВА ТРЕНДА В </a:t>
            </a:r>
          </a:p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3000" dirty="0">
                <a:solidFill>
                  <a:schemeClr val="bg1"/>
                </a:solidFill>
                <a:latin typeface="Electrolux Sans SemBd" pitchFamily="34" charset="-52"/>
              </a:rPr>
              <a:t>ПОВЕДЕНИИ ЛЮДЕЙ</a:t>
            </a:r>
          </a:p>
          <a:p>
            <a:pPr defTabSz="1008195">
              <a:lnSpc>
                <a:spcPct val="90000"/>
              </a:lnSpc>
              <a:spcBef>
                <a:spcPct val="0"/>
              </a:spcBef>
            </a:pPr>
            <a:endParaRPr lang="ru-RU" sz="30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0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521656" y="2556496"/>
            <a:ext cx="4816443" cy="5004768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3DCD0B-E5F3-F04F-8A78-EFA4F2D58BD9}"/>
              </a:ext>
            </a:extLst>
          </p:cNvPr>
          <p:cNvSpPr/>
          <p:nvPr/>
        </p:nvSpPr>
        <p:spPr>
          <a:xfrm>
            <a:off x="7661625" y="2847443"/>
            <a:ext cx="4536503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Растет тренд на ЗДОРОВЫЙ ОБРАЗ ЖИЗНИ</a:t>
            </a:r>
          </a:p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Формируется тренд на ПОЗНАНИЕ, благодаря дальнейшему развитию социальных медиа</a:t>
            </a:r>
          </a:p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ЗДОРОВЫЙ ОБРАЗ ЖИЗНИ для людей – это ЗДОРОВОЕ ПИТАНИЕ, ФИТНЕС, ЧИСТАЯ ВОДА, ЧИСТОЕ ПОМЕЩЕНИЕ.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54A6B00-043F-48F4-9D21-4F5F01BB7431}"/>
              </a:ext>
            </a:extLst>
          </p:cNvPr>
          <p:cNvSpPr/>
          <p:nvPr/>
        </p:nvSpPr>
        <p:spPr>
          <a:xfrm>
            <a:off x="7729587" y="5482635"/>
            <a:ext cx="4536503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УВЕЛИЧЕНИЕ ДОЛИ </a:t>
            </a:r>
            <a:r>
              <a:rPr lang="en-US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SMART SHOPPERS</a:t>
            </a: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  (НЕ САМОЕ ДЕШЕВОЕ, А «ЛУЧШЕЕ ЗА ТЕ ЖЕ ДЕНЬГИ»- БАЛАНС ЦЕНА-КАЧЕСТВО).</a:t>
            </a:r>
          </a:p>
          <a:p>
            <a:pPr marL="285750" indent="-285750">
              <a:spcAft>
                <a:spcPts val="526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УВЕЛИЧЕНИЕ ПОТРЕБЛЕНИЯ  ТОВАРОВ ДЛЯ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1916483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8">
            <a:extLst>
              <a:ext uri="{FF2B5EF4-FFF2-40B4-BE49-F238E27FC236}">
                <a16:creationId xmlns:a16="http://schemas.microsoft.com/office/drawing/2014/main" xmlns="" id="{ED3F1B94-95AF-4D48-9AC2-0F4695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05"/>
            <a:ext cx="13562236" cy="7628761"/>
          </a:xfrm>
          <a:prstGeom prst="rect">
            <a:avLst/>
          </a:prstGeom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304958" y="36215"/>
            <a:ext cx="13980857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Сегменты целевых аудиторий</a:t>
            </a:r>
          </a:p>
        </p:txBody>
      </p:sp>
      <p:sp>
        <p:nvSpPr>
          <p:cNvPr id="12" name="object 5"/>
          <p:cNvSpPr/>
          <p:nvPr/>
        </p:nvSpPr>
        <p:spPr>
          <a:xfrm>
            <a:off x="10012069" y="2715485"/>
            <a:ext cx="2154871" cy="1462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3" name="object 6"/>
          <p:cNvSpPr/>
          <p:nvPr/>
        </p:nvSpPr>
        <p:spPr>
          <a:xfrm>
            <a:off x="1850315" y="2722530"/>
            <a:ext cx="2160032" cy="1465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1850170" y="1961455"/>
            <a:ext cx="2160177" cy="43088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ЗОЖ</a:t>
            </a:r>
            <a:endParaRPr dirty="0">
              <a:solidFill>
                <a:schemeClr val="bg1"/>
              </a:solidFill>
            </a:endParaRPr>
          </a:p>
          <a:p>
            <a:r>
              <a:rPr dirty="0">
                <a:solidFill>
                  <a:schemeClr val="bg1"/>
                </a:solidFill>
              </a:rPr>
              <a:t>ЯДРО: Ж</a:t>
            </a:r>
            <a:r>
              <a:rPr lang="ru-RU" dirty="0">
                <a:solidFill>
                  <a:schemeClr val="bg1"/>
                </a:solidFill>
              </a:rPr>
              <a:t>/М</a:t>
            </a:r>
            <a:r>
              <a:rPr dirty="0">
                <a:solidFill>
                  <a:schemeClr val="bg1"/>
                </a:solidFill>
              </a:rPr>
              <a:t> 25-</a:t>
            </a:r>
            <a:r>
              <a:rPr lang="ru-RU" dirty="0">
                <a:solidFill>
                  <a:schemeClr val="bg1"/>
                </a:solidFill>
              </a:rPr>
              <a:t>4</a:t>
            </a:r>
            <a:r>
              <a:rPr dirty="0">
                <a:solidFill>
                  <a:schemeClr val="bg1"/>
                </a:solidFill>
              </a:rPr>
              <a:t>5 В+С</a:t>
            </a:r>
          </a:p>
        </p:txBody>
      </p:sp>
      <p:sp>
        <p:nvSpPr>
          <p:cNvPr id="19" name="object 9"/>
          <p:cNvSpPr txBox="1"/>
          <p:nvPr/>
        </p:nvSpPr>
        <p:spPr>
          <a:xfrm>
            <a:off x="1850315" y="4249409"/>
            <a:ext cx="2160177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Ведут здоровый образ жизни, занимаются йогой, следят за питанием</a:t>
            </a:r>
          </a:p>
        </p:txBody>
      </p:sp>
      <p:sp>
        <p:nvSpPr>
          <p:cNvPr id="20" name="object 10"/>
          <p:cNvSpPr txBox="1"/>
          <p:nvPr/>
        </p:nvSpPr>
        <p:spPr>
          <a:xfrm>
            <a:off x="4612093" y="1961455"/>
            <a:ext cx="2175496" cy="412934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ПРОБЛЕМЫ СО ЗДОРОВЬЕМ</a:t>
            </a:r>
          </a:p>
          <a:p>
            <a:pPr marL="635" algn="ctr">
              <a:spcBef>
                <a:spcPts val="95"/>
              </a:spcBef>
            </a:pP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Ж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/М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35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9992792" y="1961454"/>
            <a:ext cx="2161071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РОДИТЕЛИ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ШКОЛЬНИКОВ МЛ.КЛАССОВ</a:t>
            </a:r>
          </a:p>
          <a:p>
            <a:r>
              <a:rPr lang="ru-RU" dirty="0">
                <a:solidFill>
                  <a:schemeClr val="bg1"/>
                </a:solidFill>
              </a:rPr>
              <a:t>Ж/М</a:t>
            </a:r>
            <a:r>
              <a:rPr dirty="0">
                <a:solidFill>
                  <a:schemeClr val="bg1"/>
                </a:solidFill>
              </a:rPr>
              <a:t> 2</a:t>
            </a:r>
            <a:r>
              <a:rPr lang="ru-RU" dirty="0">
                <a:solidFill>
                  <a:schemeClr val="bg1"/>
                </a:solidFill>
              </a:rPr>
              <a:t>5</a:t>
            </a:r>
            <a:r>
              <a:rPr dirty="0">
                <a:solidFill>
                  <a:schemeClr val="bg1"/>
                </a:solidFill>
              </a:rPr>
              <a:t>-</a:t>
            </a:r>
            <a:r>
              <a:rPr lang="ru-RU" dirty="0">
                <a:solidFill>
                  <a:schemeClr val="bg1"/>
                </a:solidFill>
              </a:rPr>
              <a:t>3</a:t>
            </a:r>
            <a:r>
              <a:rPr dirty="0">
                <a:solidFill>
                  <a:schemeClr val="bg1"/>
                </a:solidFill>
              </a:rPr>
              <a:t>5 В+С</a:t>
            </a:r>
          </a:p>
        </p:txBody>
      </p:sp>
      <p:sp>
        <p:nvSpPr>
          <p:cNvPr id="22" name="object 5"/>
          <p:cNvSpPr/>
          <p:nvPr/>
        </p:nvSpPr>
        <p:spPr>
          <a:xfrm>
            <a:off x="4612758" y="2740605"/>
            <a:ext cx="2126711" cy="1437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3" name="object 9"/>
          <p:cNvSpPr txBox="1"/>
          <p:nvPr/>
        </p:nvSpPr>
        <p:spPr>
          <a:xfrm>
            <a:off x="4629983" y="4246252"/>
            <a:ext cx="2123780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Аллергики, Астматики, </a:t>
            </a:r>
          </a:p>
          <a:p>
            <a:r>
              <a:rPr lang="ru-RU" dirty="0">
                <a:solidFill>
                  <a:schemeClr val="bg1"/>
                </a:solidFill>
              </a:rPr>
              <a:t>Слабый иммунитет, часто болеют</a:t>
            </a:r>
          </a:p>
        </p:txBody>
      </p:sp>
      <p:sp>
        <p:nvSpPr>
          <p:cNvPr id="24" name="Овал 23"/>
          <p:cNvSpPr/>
          <p:nvPr/>
        </p:nvSpPr>
        <p:spPr>
          <a:xfrm>
            <a:off x="2728555" y="1407896"/>
            <a:ext cx="427518" cy="4304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Овал 24"/>
          <p:cNvSpPr/>
          <p:nvPr/>
        </p:nvSpPr>
        <p:spPr>
          <a:xfrm>
            <a:off x="5476207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object 9"/>
          <p:cNvSpPr txBox="1"/>
          <p:nvPr/>
        </p:nvSpPr>
        <p:spPr>
          <a:xfrm>
            <a:off x="1856365" y="5210235"/>
            <a:ext cx="2160177" cy="778418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15" dirty="0">
                <a:solidFill>
                  <a:schemeClr val="bg1"/>
                </a:solidFill>
                <a:latin typeface="Calibri Light"/>
                <a:cs typeface="Calibri Light"/>
              </a:rPr>
              <a:t>Фильтруешь воду, фильтруй и воздух,  которым дышишь</a:t>
            </a:r>
          </a:p>
        </p:txBody>
      </p:sp>
      <p:sp>
        <p:nvSpPr>
          <p:cNvPr id="27" name="object 9"/>
          <p:cNvSpPr txBox="1"/>
          <p:nvPr/>
        </p:nvSpPr>
        <p:spPr>
          <a:xfrm>
            <a:off x="4609828" y="5195280"/>
            <a:ext cx="216017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15" dirty="0">
                <a:solidFill>
                  <a:schemeClr val="bg1"/>
                </a:solidFill>
                <a:latin typeface="Calibri Light"/>
                <a:cs typeface="Calibri Light"/>
              </a:rPr>
              <a:t>Лови вирус на фильтр,          а не на легкие</a:t>
            </a:r>
          </a:p>
        </p:txBody>
      </p:sp>
      <p:sp>
        <p:nvSpPr>
          <p:cNvPr id="28" name="object 10"/>
          <p:cNvSpPr txBox="1"/>
          <p:nvPr/>
        </p:nvSpPr>
        <p:spPr>
          <a:xfrm>
            <a:off x="7261629" y="1961455"/>
            <a:ext cx="2146236" cy="412934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БЕРЕМЕННЫЕ И КОРМЯЩИЕ</a:t>
            </a:r>
          </a:p>
          <a:p>
            <a:pPr marL="635" algn="ctr">
              <a:spcBef>
                <a:spcPts val="95"/>
              </a:spcBef>
            </a:pP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Ж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20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35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9"/>
          <p:cNvSpPr txBox="1"/>
          <p:nvPr/>
        </p:nvSpPr>
        <p:spPr>
          <a:xfrm>
            <a:off x="7330068" y="4247905"/>
            <a:ext cx="2112211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Заботятся о своем здоровье или новорожденном, о чистоте квартиры и воздуха.</a:t>
            </a:r>
          </a:p>
        </p:txBody>
      </p:sp>
      <p:sp>
        <p:nvSpPr>
          <p:cNvPr id="30" name="object 9"/>
          <p:cNvSpPr txBox="1"/>
          <p:nvPr/>
        </p:nvSpPr>
        <p:spPr>
          <a:xfrm>
            <a:off x="10018584" y="4246251"/>
            <a:ext cx="2175499" cy="1292662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Мамы не знают, что чистый и здоровый воздух влияет на успеваемость их детей. С </a:t>
            </a:r>
            <a:r>
              <a:rPr lang="en-US" dirty="0">
                <a:solidFill>
                  <a:schemeClr val="bg1"/>
                </a:solidFill>
              </a:rPr>
              <a:t>Yin-Yang</a:t>
            </a:r>
            <a:r>
              <a:rPr lang="ru-RU" dirty="0">
                <a:solidFill>
                  <a:schemeClr val="bg1"/>
                </a:solidFill>
              </a:rPr>
              <a:t> ребенок лучше развивается и улучшает успеваемость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680" y="2751481"/>
            <a:ext cx="2132186" cy="1403292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8180921" y="1405209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object 9"/>
          <p:cNvSpPr txBox="1"/>
          <p:nvPr/>
        </p:nvSpPr>
        <p:spPr>
          <a:xfrm>
            <a:off x="7340325" y="4943508"/>
            <a:ext cx="2091696" cy="1122102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Подарил жизнь, подари и здоровый воздух.</a:t>
            </a:r>
          </a:p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Чисто в квартире? А чем дышит твой ребенок?</a:t>
            </a:r>
          </a:p>
        </p:txBody>
      </p:sp>
      <p:sp>
        <p:nvSpPr>
          <p:cNvPr id="38" name="Овал 37"/>
          <p:cNvSpPr/>
          <p:nvPr/>
        </p:nvSpPr>
        <p:spPr>
          <a:xfrm>
            <a:off x="10890822" y="1416070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9" name="object 9"/>
          <p:cNvSpPr txBox="1"/>
          <p:nvPr/>
        </p:nvSpPr>
        <p:spPr>
          <a:xfrm>
            <a:off x="10043656" y="5613690"/>
            <a:ext cx="215042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Дыши на пять, учись на пять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623" y="6298606"/>
            <a:ext cx="1703269" cy="3930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478" y="6303795"/>
            <a:ext cx="1703269" cy="3930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24" y="6914871"/>
            <a:ext cx="1297697" cy="32214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863" y="6305785"/>
            <a:ext cx="1703269" cy="39306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718" y="6298606"/>
            <a:ext cx="1703269" cy="39306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992" y="6914871"/>
            <a:ext cx="1297697" cy="3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8">
            <a:extLst>
              <a:ext uri="{FF2B5EF4-FFF2-40B4-BE49-F238E27FC236}">
                <a16:creationId xmlns:a16="http://schemas.microsoft.com/office/drawing/2014/main" xmlns="" id="{ED3F1B94-95AF-4D48-9AC2-0F4695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05"/>
            <a:ext cx="13562236" cy="7628761"/>
          </a:xfrm>
          <a:prstGeom prst="rect">
            <a:avLst/>
          </a:prstGeom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304958" y="36215"/>
            <a:ext cx="13980857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Сегменты целевых аудиторий</a:t>
            </a:r>
          </a:p>
        </p:txBody>
      </p:sp>
      <p:sp>
        <p:nvSpPr>
          <p:cNvPr id="31" name="object 7"/>
          <p:cNvSpPr txBox="1"/>
          <p:nvPr/>
        </p:nvSpPr>
        <p:spPr>
          <a:xfrm>
            <a:off x="1800201" y="1971741"/>
            <a:ext cx="2160177" cy="43088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РОДИТЕЛИ ПОДРОСТКОВ</a:t>
            </a:r>
            <a:endParaRPr dirty="0">
              <a:solidFill>
                <a:schemeClr val="bg1"/>
              </a:solidFill>
            </a:endParaRPr>
          </a:p>
          <a:p>
            <a:r>
              <a:rPr dirty="0">
                <a:solidFill>
                  <a:schemeClr val="bg1"/>
                </a:solidFill>
              </a:rPr>
              <a:t>ЯДРО: Ж</a:t>
            </a:r>
            <a:r>
              <a:rPr lang="ru-RU" dirty="0">
                <a:solidFill>
                  <a:schemeClr val="bg1"/>
                </a:solidFill>
              </a:rPr>
              <a:t>/М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3</a:t>
            </a:r>
            <a:r>
              <a:rPr dirty="0">
                <a:solidFill>
                  <a:schemeClr val="bg1"/>
                </a:solidFill>
              </a:rPr>
              <a:t>5-</a:t>
            </a:r>
            <a:r>
              <a:rPr lang="ru-RU" dirty="0">
                <a:solidFill>
                  <a:schemeClr val="bg1"/>
                </a:solidFill>
              </a:rPr>
              <a:t>4</a:t>
            </a:r>
            <a:r>
              <a:rPr dirty="0">
                <a:solidFill>
                  <a:schemeClr val="bg1"/>
                </a:solidFill>
              </a:rPr>
              <a:t>5 В+С</a:t>
            </a:r>
          </a:p>
        </p:txBody>
      </p:sp>
      <p:sp>
        <p:nvSpPr>
          <p:cNvPr id="32" name="object 9"/>
          <p:cNvSpPr txBox="1"/>
          <p:nvPr/>
        </p:nvSpPr>
        <p:spPr>
          <a:xfrm>
            <a:off x="1803132" y="4289205"/>
            <a:ext cx="2160177" cy="43088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Повышение успеваемости</a:t>
            </a:r>
          </a:p>
          <a:p>
            <a:r>
              <a:rPr lang="ru-RU" dirty="0">
                <a:solidFill>
                  <a:schemeClr val="bg1"/>
                </a:solidFill>
              </a:rPr>
              <a:t>Забота о здоровье</a:t>
            </a:r>
          </a:p>
        </p:txBody>
      </p:sp>
      <p:sp>
        <p:nvSpPr>
          <p:cNvPr id="34" name="object 10"/>
          <p:cNvSpPr txBox="1"/>
          <p:nvPr/>
        </p:nvSpPr>
        <p:spPr>
          <a:xfrm>
            <a:off x="7232129" y="1971741"/>
            <a:ext cx="2175496" cy="62837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ЖИТЕЛИ ГОРОДОВ С ЗАГРЯЗНЕННЫМ ВОЗДУХОМ</a:t>
            </a:r>
          </a:p>
          <a:p>
            <a:pPr marL="635" algn="ctr">
              <a:spcBef>
                <a:spcPts val="95"/>
              </a:spcBef>
            </a:pP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Ж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/М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35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13"/>
          <p:cNvSpPr txBox="1"/>
          <p:nvPr/>
        </p:nvSpPr>
        <p:spPr>
          <a:xfrm>
            <a:off x="9773982" y="1953787"/>
            <a:ext cx="2161071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ЖИТЕЛИ МЕГАПОЛИСА ЖИВУЩИЕ В ЦЕНТРЕ ГОРОДА</a:t>
            </a:r>
          </a:p>
          <a:p>
            <a:r>
              <a:rPr lang="ru-RU" dirty="0">
                <a:solidFill>
                  <a:schemeClr val="bg1"/>
                </a:solidFill>
              </a:rPr>
              <a:t>Ж/М</a:t>
            </a:r>
            <a:r>
              <a:rPr dirty="0">
                <a:solidFill>
                  <a:schemeClr val="bg1"/>
                </a:solidFill>
              </a:rPr>
              <a:t> 20-</a:t>
            </a:r>
            <a:r>
              <a:rPr lang="ru-RU" dirty="0">
                <a:solidFill>
                  <a:schemeClr val="bg1"/>
                </a:solidFill>
              </a:rPr>
              <a:t>3</a:t>
            </a:r>
            <a:r>
              <a:rPr dirty="0">
                <a:solidFill>
                  <a:schemeClr val="bg1"/>
                </a:solidFill>
              </a:rPr>
              <a:t>5 С</a:t>
            </a:r>
          </a:p>
        </p:txBody>
      </p:sp>
      <p:sp>
        <p:nvSpPr>
          <p:cNvPr id="40" name="object 9"/>
          <p:cNvSpPr txBox="1"/>
          <p:nvPr/>
        </p:nvSpPr>
        <p:spPr>
          <a:xfrm>
            <a:off x="7252805" y="4286048"/>
            <a:ext cx="2123780" cy="646331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Защита от PM 2,5 уличная пыль, сажа на подоконниках даже при закрытых окнах</a:t>
            </a:r>
          </a:p>
        </p:txBody>
      </p:sp>
      <p:sp>
        <p:nvSpPr>
          <p:cNvPr id="42" name="Овал 41"/>
          <p:cNvSpPr/>
          <p:nvPr/>
        </p:nvSpPr>
        <p:spPr>
          <a:xfrm>
            <a:off x="2661123" y="1419024"/>
            <a:ext cx="427518" cy="4304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Овал 42"/>
          <p:cNvSpPr/>
          <p:nvPr/>
        </p:nvSpPr>
        <p:spPr>
          <a:xfrm>
            <a:off x="5392020" y="1419024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object 9"/>
          <p:cNvSpPr txBox="1"/>
          <p:nvPr/>
        </p:nvSpPr>
        <p:spPr>
          <a:xfrm>
            <a:off x="1794793" y="5628582"/>
            <a:ext cx="216017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Здоровый воздух в семье- 100% ЕГЭ</a:t>
            </a:r>
          </a:p>
        </p:txBody>
      </p:sp>
      <p:sp>
        <p:nvSpPr>
          <p:cNvPr id="45" name="object 9"/>
          <p:cNvSpPr txBox="1"/>
          <p:nvPr/>
        </p:nvSpPr>
        <p:spPr>
          <a:xfrm>
            <a:off x="7247448" y="5407952"/>
            <a:ext cx="2160177" cy="778418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Ты есть то, чем ты дышишь. Какой воздух – такое и самочувствие.</a:t>
            </a:r>
          </a:p>
        </p:txBody>
      </p:sp>
      <p:sp>
        <p:nvSpPr>
          <p:cNvPr id="46" name="object 9"/>
          <p:cNvSpPr txBox="1"/>
          <p:nvPr/>
        </p:nvSpPr>
        <p:spPr>
          <a:xfrm>
            <a:off x="9802560" y="4268094"/>
            <a:ext cx="2175499" cy="1292662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Мы не можем повлиять на воздух за окнами Вашего дома, но мы можем обеспечить Вам чистый и здоровый воздух внутри. На здоровье не экономят. Защита от PM 2,5</a:t>
            </a:r>
          </a:p>
        </p:txBody>
      </p:sp>
      <p:sp>
        <p:nvSpPr>
          <p:cNvPr id="47" name="Овал 46"/>
          <p:cNvSpPr/>
          <p:nvPr/>
        </p:nvSpPr>
        <p:spPr>
          <a:xfrm>
            <a:off x="10639006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8" name="Овал 47"/>
          <p:cNvSpPr/>
          <p:nvPr/>
        </p:nvSpPr>
        <p:spPr>
          <a:xfrm>
            <a:off x="8145460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9" name="object 9"/>
          <p:cNvSpPr txBox="1"/>
          <p:nvPr/>
        </p:nvSpPr>
        <p:spPr>
          <a:xfrm>
            <a:off x="9827632" y="5670139"/>
            <a:ext cx="215042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Качество воздуха класса </a:t>
            </a:r>
            <a:r>
              <a:rPr lang="en-US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Lux</a:t>
            </a:r>
            <a:endParaRPr lang="ru-RU" sz="1400" i="1" spc="-5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/>
          <a:srcRect l="4828" r="13638"/>
          <a:stretch/>
        </p:blipFill>
        <p:spPr>
          <a:xfrm>
            <a:off x="9768259" y="2723681"/>
            <a:ext cx="2209800" cy="1477850"/>
          </a:xfrm>
          <a:prstGeom prst="rect">
            <a:avLst/>
          </a:prstGeom>
        </p:spPr>
      </p:pic>
      <p:sp>
        <p:nvSpPr>
          <p:cNvPr id="51" name="object 13"/>
          <p:cNvSpPr txBox="1"/>
          <p:nvPr/>
        </p:nvSpPr>
        <p:spPr>
          <a:xfrm>
            <a:off x="4479481" y="1978546"/>
            <a:ext cx="2161071" cy="43088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ПОДРОСТКИ </a:t>
            </a:r>
          </a:p>
          <a:p>
            <a:r>
              <a:rPr lang="ru-RU" spc="-5" dirty="0">
                <a:solidFill>
                  <a:schemeClr val="bg1"/>
                </a:solidFill>
              </a:rPr>
              <a:t>Ж/М 12-17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2" name="object 9"/>
          <p:cNvSpPr txBox="1"/>
          <p:nvPr/>
        </p:nvSpPr>
        <p:spPr>
          <a:xfrm>
            <a:off x="4508059" y="4292853"/>
            <a:ext cx="2175499" cy="861774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Быть продвинутым в теме здоровья. </a:t>
            </a:r>
          </a:p>
          <a:p>
            <a:r>
              <a:rPr lang="ru-RU" dirty="0">
                <a:solidFill>
                  <a:schemeClr val="bg1"/>
                </a:solidFill>
              </a:rPr>
              <a:t>Следование тренду здорового образа жизни.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/>
          <a:srcRect r="1939" b="9414"/>
          <a:stretch/>
        </p:blipFill>
        <p:spPr>
          <a:xfrm>
            <a:off x="1815043" y="2722359"/>
            <a:ext cx="2172313" cy="149549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/>
          <a:srcRect l="206" t="-1648" r="5548" b="1648"/>
          <a:stretch/>
        </p:blipFill>
        <p:spPr>
          <a:xfrm>
            <a:off x="4493326" y="2672764"/>
            <a:ext cx="2242702" cy="1509980"/>
          </a:xfrm>
          <a:prstGeom prst="rect">
            <a:avLst/>
          </a:prstGeom>
        </p:spPr>
      </p:pic>
      <p:sp>
        <p:nvSpPr>
          <p:cNvPr id="55" name="object 9"/>
          <p:cNvSpPr txBox="1"/>
          <p:nvPr/>
        </p:nvSpPr>
        <p:spPr>
          <a:xfrm>
            <a:off x="4493326" y="5628582"/>
            <a:ext cx="216017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5" dirty="0">
                <a:solidFill>
                  <a:schemeClr val="bg1"/>
                </a:solidFill>
                <a:latin typeface="Calibri Light"/>
                <a:cs typeface="Calibri Light"/>
              </a:rPr>
              <a:t>Дай пять. Тебе решать, чем дышать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/>
          <a:srcRect l="4372" r="6453"/>
          <a:stretch/>
        </p:blipFill>
        <p:spPr>
          <a:xfrm>
            <a:off x="7232128" y="2672764"/>
            <a:ext cx="2176363" cy="153835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564" y="6388555"/>
            <a:ext cx="1703269" cy="393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75" y="6327572"/>
            <a:ext cx="1137295" cy="45404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060" y="6388555"/>
            <a:ext cx="1703269" cy="39306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882" y="6388555"/>
            <a:ext cx="1703269" cy="3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6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8">
            <a:extLst>
              <a:ext uri="{FF2B5EF4-FFF2-40B4-BE49-F238E27FC236}">
                <a16:creationId xmlns:a16="http://schemas.microsoft.com/office/drawing/2014/main" xmlns="" id="{ED3F1B94-95AF-4D48-9AC2-0F4695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05"/>
            <a:ext cx="13562236" cy="7628761"/>
          </a:xfrm>
          <a:prstGeom prst="rect">
            <a:avLst/>
          </a:prstGeom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304958" y="36215"/>
            <a:ext cx="13980857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Сегменты целевых аудиторий</a:t>
            </a:r>
          </a:p>
        </p:txBody>
      </p:sp>
      <p:sp>
        <p:nvSpPr>
          <p:cNvPr id="30" name="object 10"/>
          <p:cNvSpPr txBox="1"/>
          <p:nvPr/>
        </p:nvSpPr>
        <p:spPr>
          <a:xfrm>
            <a:off x="1309622" y="1995517"/>
            <a:ext cx="2175496" cy="412934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КУРЯЩИЕ</a:t>
            </a:r>
          </a:p>
          <a:p>
            <a:pPr marL="635" algn="ctr">
              <a:spcBef>
                <a:spcPts val="95"/>
              </a:spcBef>
            </a:pP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М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25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3" name="object 9"/>
          <p:cNvSpPr txBox="1"/>
          <p:nvPr/>
        </p:nvSpPr>
        <p:spPr>
          <a:xfrm>
            <a:off x="1317340" y="4106940"/>
            <a:ext cx="2152792" cy="1077218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Пассивное курение так же опасно как и курение. Минимизируй риски связанные с влиянием этого факта на близких! </a:t>
            </a:r>
          </a:p>
        </p:txBody>
      </p:sp>
      <p:sp>
        <p:nvSpPr>
          <p:cNvPr id="36" name="Овал 35"/>
          <p:cNvSpPr/>
          <p:nvPr/>
        </p:nvSpPr>
        <p:spPr>
          <a:xfrm>
            <a:off x="2181859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7" name="object 9"/>
          <p:cNvSpPr txBox="1"/>
          <p:nvPr/>
        </p:nvSpPr>
        <p:spPr>
          <a:xfrm>
            <a:off x="1317340" y="5230244"/>
            <a:ext cx="2160177" cy="562975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lang="ru-RU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Очиститель для здоровья, кури себе на здоровье*</a:t>
            </a:r>
          </a:p>
        </p:txBody>
      </p:sp>
      <p:sp>
        <p:nvSpPr>
          <p:cNvPr id="38" name="object 10"/>
          <p:cNvSpPr txBox="1"/>
          <p:nvPr/>
        </p:nvSpPr>
        <p:spPr>
          <a:xfrm>
            <a:off x="4040212" y="1957086"/>
            <a:ext cx="2146236" cy="62837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ВЛАДЕЛЬЦЫ ТЕХНИКИ </a:t>
            </a:r>
            <a:r>
              <a:rPr lang="en-US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ELECTROLUX</a:t>
            </a:r>
            <a:endParaRPr lang="ru-RU" sz="1400" spc="-65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635" algn="ctr">
              <a:spcBef>
                <a:spcPts val="95"/>
              </a:spcBef>
            </a:pP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Ж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/М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35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9" name="object 9"/>
          <p:cNvSpPr txBox="1"/>
          <p:nvPr/>
        </p:nvSpPr>
        <p:spPr>
          <a:xfrm>
            <a:off x="4058508" y="4106940"/>
            <a:ext cx="2112211" cy="861774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Остается пыль после уборки. Пыль в воздухе.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Идеальная уборка дома/квартиры.</a:t>
            </a:r>
          </a:p>
        </p:txBody>
      </p:sp>
      <p:sp>
        <p:nvSpPr>
          <p:cNvPr id="57" name="Овал 56"/>
          <p:cNvSpPr/>
          <p:nvPr/>
        </p:nvSpPr>
        <p:spPr>
          <a:xfrm>
            <a:off x="4880478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1" name="object 9"/>
          <p:cNvSpPr txBox="1"/>
          <p:nvPr/>
        </p:nvSpPr>
        <p:spPr>
          <a:xfrm>
            <a:off x="4087267" y="5143652"/>
            <a:ext cx="2091696" cy="993862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 anchor="ctr">
            <a:spAutoFit/>
          </a:bodyPr>
          <a:lstStyle/>
          <a:p>
            <a:pPr algn="ctr">
              <a:spcBef>
                <a:spcPts val="1030"/>
              </a:spcBef>
            </a:pPr>
            <a:r>
              <a:rPr lang="ru-RU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Комнату с очистителем можно убирать в 2 раза реже, чем комнату  без очистителя</a:t>
            </a:r>
          </a:p>
        </p:txBody>
      </p:sp>
      <p:sp>
        <p:nvSpPr>
          <p:cNvPr id="62" name="Овал 61"/>
          <p:cNvSpPr/>
          <p:nvPr/>
        </p:nvSpPr>
        <p:spPr>
          <a:xfrm>
            <a:off x="7734766" y="1404367"/>
            <a:ext cx="431022" cy="4340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3" name="object 10"/>
          <p:cNvSpPr txBox="1"/>
          <p:nvPr/>
        </p:nvSpPr>
        <p:spPr>
          <a:xfrm>
            <a:off x="6855593" y="1957086"/>
            <a:ext cx="2146236" cy="628377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/>
            <a:r>
              <a:rPr lang="ru-RU" sz="1400" spc="-65" dirty="0">
                <a:solidFill>
                  <a:schemeClr val="bg1"/>
                </a:solidFill>
                <a:latin typeface="Calibri Light"/>
                <a:cs typeface="Calibri Light"/>
              </a:rPr>
              <a:t>ВЛАДЕЛЬЦЫ ДОМАШНИХ ЖИВОТНЫХ</a:t>
            </a:r>
          </a:p>
          <a:p>
            <a:pPr marL="635" algn="ctr">
              <a:spcBef>
                <a:spcPts val="95"/>
              </a:spcBef>
            </a:pP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Ж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/М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35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-</a:t>
            </a:r>
            <a:r>
              <a:rPr lang="ru-RU" sz="120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5" dirty="0">
                <a:solidFill>
                  <a:schemeClr val="bg1"/>
                </a:solidFill>
                <a:latin typeface="Calibri Light"/>
                <a:cs typeface="Calibri Light"/>
              </a:rPr>
              <a:t>5</a:t>
            </a:r>
            <a:r>
              <a:rPr sz="1200" b="0" spc="-19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chemeClr val="bg1"/>
                </a:solidFill>
                <a:latin typeface="Calibri Light"/>
                <a:cs typeface="Calibri Light"/>
              </a:rPr>
              <a:t>В+С</a:t>
            </a:r>
            <a:endParaRPr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4" name="object 9"/>
          <p:cNvSpPr txBox="1"/>
          <p:nvPr/>
        </p:nvSpPr>
        <p:spPr>
          <a:xfrm>
            <a:off x="6875511" y="4106940"/>
            <a:ext cx="2112211" cy="1292662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540" algn="ctr">
              <a:defRPr sz="1400" spc="-65">
                <a:latin typeface="Calibri Light"/>
                <a:cs typeface="Calibri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Животные в квартире значительно ухудшают качество воздуха. Плохой воздух сокращает и без того короткую жизнь ваших питомцев.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6875511" y="5425139"/>
            <a:ext cx="2118966" cy="778418"/>
          </a:xfrm>
          <a:prstGeom prst="rect">
            <a:avLst/>
          </a:prstGeom>
          <a:ln w="6350">
            <a:solidFill>
              <a:srgbClr val="6FAC46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algn="ctr"/>
            <a:r>
              <a:rPr lang="ru-RU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Приобретая </a:t>
            </a:r>
            <a:r>
              <a:rPr lang="en-US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Yin-Yang</a:t>
            </a:r>
            <a:r>
              <a:rPr lang="ru-RU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,</a:t>
            </a:r>
            <a:r>
              <a:rPr lang="en-US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ru-RU" sz="1400" i="1" spc="-65" dirty="0">
                <a:solidFill>
                  <a:schemeClr val="bg1"/>
                </a:solidFill>
                <a:latin typeface="Calibri Light"/>
                <a:cs typeface="Calibri Light"/>
              </a:rPr>
              <a:t>вы улучшаете качество жизни своё и своих  любимцев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13" y="2748265"/>
            <a:ext cx="2123780" cy="132736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/>
          <a:srcRect b="8472"/>
          <a:stretch/>
        </p:blipFill>
        <p:spPr>
          <a:xfrm>
            <a:off x="4083577" y="2748265"/>
            <a:ext cx="2114046" cy="132668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5"/>
          <a:srcRect b="8174"/>
          <a:stretch/>
        </p:blipFill>
        <p:spPr>
          <a:xfrm>
            <a:off x="6868658" y="2737347"/>
            <a:ext cx="2120106" cy="1337603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9903309" y="2281241"/>
            <a:ext cx="2794829" cy="184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8" b="1" dirty="0">
                <a:solidFill>
                  <a:srgbClr val="2C3765"/>
                </a:solidFill>
              </a:rPr>
              <a:t>ПОЛЬЗОВАТЕЛИ ТЕХНИКИ </a:t>
            </a:r>
            <a:r>
              <a:rPr lang="en-US" sz="1268" b="1" dirty="0">
                <a:solidFill>
                  <a:srgbClr val="2C3765"/>
                </a:solidFill>
              </a:rPr>
              <a:t>Electrolux</a:t>
            </a:r>
            <a:endParaRPr lang="ru-RU" sz="1268" b="1" dirty="0">
              <a:solidFill>
                <a:srgbClr val="2C3765"/>
              </a:solidFill>
            </a:endParaRPr>
          </a:p>
          <a:p>
            <a:endParaRPr lang="ru-RU" sz="1268" dirty="0">
              <a:solidFill>
                <a:schemeClr val="bg1"/>
              </a:solidFill>
            </a:endParaRPr>
          </a:p>
          <a:p>
            <a:r>
              <a:rPr lang="ru-RU" sz="1268" dirty="0">
                <a:solidFill>
                  <a:schemeClr val="bg1"/>
                </a:solidFill>
              </a:rPr>
              <a:t>В твоем доме есть техника </a:t>
            </a:r>
            <a:r>
              <a:rPr lang="en-US" sz="1268" dirty="0">
                <a:solidFill>
                  <a:schemeClr val="bg1"/>
                </a:solidFill>
              </a:rPr>
              <a:t>Electrolux</a:t>
            </a:r>
            <a:r>
              <a:rPr lang="ru-RU" sz="1268" dirty="0">
                <a:solidFill>
                  <a:schemeClr val="bg1"/>
                </a:solidFill>
              </a:rPr>
              <a:t>. Она с легкостью решает поставленные/каждодневные задачи. Задачи по готовке, уборке, уходу за одеждой. Заботься не только о вещах, но и воздухе в доме с </a:t>
            </a:r>
            <a:r>
              <a:rPr lang="en-US" sz="1268" dirty="0">
                <a:solidFill>
                  <a:schemeClr val="bg1"/>
                </a:solidFill>
              </a:rPr>
              <a:t>Yin-Yang</a:t>
            </a:r>
            <a:r>
              <a:rPr lang="ru-RU" sz="1268" dirty="0">
                <a:solidFill>
                  <a:schemeClr val="bg1"/>
                </a:solidFill>
              </a:rPr>
              <a:t> .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903310" y="4363354"/>
            <a:ext cx="2866837" cy="137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0" dirty="0">
                <a:solidFill>
                  <a:srgbClr val="2C3765"/>
                </a:solidFill>
              </a:rPr>
              <a:t>Я ЖЕНЩИНА, А НЕ ПЫЛЕСОС</a:t>
            </a:r>
          </a:p>
          <a:p>
            <a:endParaRPr lang="ru-RU" sz="1450" dirty="0">
              <a:solidFill>
                <a:schemeClr val="bg1"/>
              </a:solidFill>
            </a:endParaRPr>
          </a:p>
          <a:p>
            <a:r>
              <a:rPr lang="ru-RU" sz="108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Рассказываем о том, сколько пыли мы глотаем за сутки, что нужно делать, как с этим бороться. Рассказываем о том, что уборка не считается завершенной, если мы не убрали воздух.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656720" y="1957086"/>
            <a:ext cx="3113427" cy="4246471"/>
          </a:xfrm>
          <a:prstGeom prst="rect">
            <a:avLst/>
          </a:prstGeom>
          <a:noFill/>
          <a:ln>
            <a:solidFill>
              <a:srgbClr val="6F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480" y="6421100"/>
            <a:ext cx="1703269" cy="39306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88" y="6338774"/>
            <a:ext cx="1137295" cy="45404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215" y="6421100"/>
            <a:ext cx="1703269" cy="39306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875" y="6422743"/>
            <a:ext cx="1703269" cy="3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-25533" y="0"/>
            <a:ext cx="13468483" cy="7576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349141" y="2512384"/>
            <a:ext cx="446449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endParaRPr lang="ru-RU" altLang="ru-RU" sz="3400" b="1" kern="0" dirty="0">
              <a:solidFill>
                <a:schemeClr val="bg1"/>
              </a:solidFill>
              <a:latin typeface="Electrolux Sans SemiBold" panose="020B0500020000000000" pitchFamily="34" charset="0"/>
            </a:endParaRPr>
          </a:p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ИДЕАЛЬНАЯ ФОРМУЛА ЗДОРОВОГО И ЧИСТОГО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1709271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-1"/>
            <a:ext cx="13442949" cy="7561263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11F4F4-CEE0-456F-9D04-89A7BF11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66" y="1113256"/>
            <a:ext cx="11100213" cy="6448006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1" y="108223"/>
            <a:ext cx="97210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400" b="1" dirty="0">
                <a:solidFill>
                  <a:srgbClr val="0D194D"/>
                </a:solidFill>
              </a:rPr>
              <a:t>«ИНЬ-ЯНЬ»: </a:t>
            </a:r>
            <a:endParaRPr lang="ru-RU" sz="2000" b="1" dirty="0">
              <a:solidFill>
                <a:srgbClr val="0D194D"/>
              </a:solidFill>
            </a:endParaRPr>
          </a:p>
          <a:p>
            <a:r>
              <a:rPr lang="ru-RU" sz="2000" dirty="0">
                <a:solidFill>
                  <a:srgbClr val="0D194D"/>
                </a:solidFill>
              </a:rPr>
              <a:t>Шесть граней ИДЕАЛЬНОЙ ФОРМУЛЫ</a:t>
            </a:r>
          </a:p>
        </p:txBody>
      </p:sp>
    </p:spTree>
    <p:extLst>
      <p:ext uri="{BB962C8B-B14F-4D97-AF65-F5344CB8AC3E}">
        <p14:creationId xmlns:p14="http://schemas.microsoft.com/office/powerpoint/2010/main" val="236046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ject 2"/>
          <p:cNvSpPr/>
          <p:nvPr/>
        </p:nvSpPr>
        <p:spPr>
          <a:xfrm>
            <a:off x="-25533" y="0"/>
            <a:ext cx="13468483" cy="7576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55231" y="2501"/>
            <a:ext cx="13498182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Доказательства: УТП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A953855E-3793-DB43-85B3-ABABAA71E379}"/>
              </a:ext>
            </a:extLst>
          </p:cNvPr>
          <p:cNvSpPr/>
          <p:nvPr/>
        </p:nvSpPr>
        <p:spPr>
          <a:xfrm>
            <a:off x="1392883" y="2268463"/>
            <a:ext cx="4121097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ОЧИЩАЙ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 фильтр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CAA50080-92BE-AD43-9ACE-5D348BCD021B}"/>
              </a:ext>
            </a:extLst>
          </p:cNvPr>
          <p:cNvSpPr/>
          <p:nvPr/>
        </p:nvSpPr>
        <p:spPr>
          <a:xfrm>
            <a:off x="1399181" y="2932115"/>
            <a:ext cx="4114799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УНИЧТОЖАЙ ВИРУСЫ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UV-</a:t>
            </a:r>
            <a:r>
              <a:rPr lang="ru-RU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лучи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7648353C-74CC-CF4E-9B7B-90995511801A}"/>
              </a:ext>
            </a:extLst>
          </p:cNvPr>
          <p:cNvSpPr/>
          <p:nvPr/>
        </p:nvSpPr>
        <p:spPr>
          <a:xfrm>
            <a:off x="1392883" y="3595767"/>
            <a:ext cx="4121097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УДАЛЯЙ НЕНУЖНЫЕ ЗАПАХИ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Угольный фильтр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A79A7743-0D96-DA40-B261-0702ECAE3C07}"/>
              </a:ext>
            </a:extLst>
          </p:cNvPr>
          <p:cNvSpPr/>
          <p:nvPr/>
        </p:nvSpPr>
        <p:spPr>
          <a:xfrm>
            <a:off x="1399181" y="4259419"/>
            <a:ext cx="4114799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НАПОЛНЯЙ СВЕЖЕСТЬЮ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Ионизация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C0C3487A-D5A9-E14E-A5D4-6BD0BFF51438}"/>
              </a:ext>
            </a:extLst>
          </p:cNvPr>
          <p:cNvSpPr/>
          <p:nvPr/>
        </p:nvSpPr>
        <p:spPr>
          <a:xfrm>
            <a:off x="1392883" y="4889640"/>
            <a:ext cx="4121097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НАСЫЩАЙ ЦЕЛЕБНЫМ АРОМАТОМ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8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Аромокапсула</a:t>
            </a:r>
            <a:endParaRPr lang="ru-RU" sz="10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A9E3875F-7074-D24C-A1A3-25A90D45D29F}"/>
              </a:ext>
            </a:extLst>
          </p:cNvPr>
          <p:cNvSpPr/>
          <p:nvPr/>
        </p:nvSpPr>
        <p:spPr>
          <a:xfrm>
            <a:off x="1399181" y="5553292"/>
            <a:ext cx="4114799" cy="5872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КОНТРОЛИРУЙ ЧИСТОТУ ВОЗДУХА</a:t>
            </a:r>
            <a:br>
              <a:rPr lang="ru-RU" sz="10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8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2.5 sensor</a:t>
            </a:r>
            <a:endParaRPr lang="ru-RU" sz="108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74" y="1804054"/>
            <a:ext cx="1298006" cy="32222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58" y="1778558"/>
            <a:ext cx="1169870" cy="269970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F56D8590-9A5A-1442-8A4E-991FCC3D5BB1}"/>
              </a:ext>
            </a:extLst>
          </p:cNvPr>
          <p:cNvSpPr/>
          <p:nvPr/>
        </p:nvSpPr>
        <p:spPr>
          <a:xfrm>
            <a:off x="2366340" y="6383589"/>
            <a:ext cx="3147640" cy="40817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ВРАГИ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9D1DA5D-4CD9-2E4F-8B87-1DC5EB9D284B}"/>
              </a:ext>
            </a:extLst>
          </p:cNvPr>
          <p:cNvSpPr/>
          <p:nvPr/>
        </p:nvSpPr>
        <p:spPr>
          <a:xfrm>
            <a:off x="7723128" y="2268463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2588CB0E-1975-D54C-B772-D25929D54F12}"/>
              </a:ext>
            </a:extLst>
          </p:cNvPr>
          <p:cNvSpPr/>
          <p:nvPr/>
        </p:nvSpPr>
        <p:spPr>
          <a:xfrm>
            <a:off x="5741928" y="6383589"/>
            <a:ext cx="1742177" cy="40817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Bork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Stadler Form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Panasonic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Dyson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6D7387B5-F731-C443-9006-EF0284483314}"/>
              </a:ext>
            </a:extLst>
          </p:cNvPr>
          <p:cNvSpPr/>
          <p:nvPr/>
        </p:nvSpPr>
        <p:spPr>
          <a:xfrm>
            <a:off x="7723128" y="6383589"/>
            <a:ext cx="1742177" cy="40817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Xiaomi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Philips </a:t>
            </a:r>
          </a:p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Aic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Tefal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BC90D252-6419-414E-AC02-3E0DBACFD58C}"/>
              </a:ext>
            </a:extLst>
          </p:cNvPr>
          <p:cNvSpPr/>
          <p:nvPr/>
        </p:nvSpPr>
        <p:spPr>
          <a:xfrm>
            <a:off x="9704328" y="6383589"/>
            <a:ext cx="1742177" cy="408170"/>
          </a:xfrm>
          <a:prstGeom prst="roundRect">
            <a:avLst>
              <a:gd name="adj" fmla="val 56"/>
            </a:avLst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Kitfort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Xiaomi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Polaris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Dantex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Aic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445607EF-9736-9142-A657-028A18952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9" y="4815126"/>
            <a:ext cx="697146" cy="7653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3E951422-C35C-5349-9037-901A1FC69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1" y="3507693"/>
            <a:ext cx="659257" cy="7729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9DE353A-4144-2944-A234-2286555F43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8" y="2200716"/>
            <a:ext cx="735034" cy="75776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F901D72-65C9-224D-987F-29D11796DB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" y="4149043"/>
            <a:ext cx="666835" cy="76534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C0B31283-8D31-6843-8045-5C4FDD791E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9" y="5459532"/>
            <a:ext cx="666835" cy="7729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8CE9DC8B-64F7-2D40-9DC1-24174D2C4B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8" y="2849187"/>
            <a:ext cx="666835" cy="765345"/>
          </a:xfrm>
          <a:prstGeom prst="rect">
            <a:avLst/>
          </a:prstGeom>
        </p:spPr>
      </p:pic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8DC3B8A8-6C9D-3847-A8F6-3C94B6E2413C}"/>
              </a:ext>
            </a:extLst>
          </p:cNvPr>
          <p:cNvSpPr/>
          <p:nvPr/>
        </p:nvSpPr>
        <p:spPr>
          <a:xfrm>
            <a:off x="7723128" y="2926969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D08809E2-E4C6-0F47-8862-2138BB994808}"/>
              </a:ext>
            </a:extLst>
          </p:cNvPr>
          <p:cNvSpPr/>
          <p:nvPr/>
        </p:nvSpPr>
        <p:spPr>
          <a:xfrm>
            <a:off x="7723128" y="3605744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xmlns="" id="{FA137B14-5DD4-734D-BA37-EB2DFF40083B}"/>
              </a:ext>
            </a:extLst>
          </p:cNvPr>
          <p:cNvSpPr/>
          <p:nvPr/>
        </p:nvSpPr>
        <p:spPr>
          <a:xfrm>
            <a:off x="7723128" y="4264250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F5650BC3-C16E-1745-B0B0-3BFE3FEA912B}"/>
              </a:ext>
            </a:extLst>
          </p:cNvPr>
          <p:cNvSpPr/>
          <p:nvPr/>
        </p:nvSpPr>
        <p:spPr>
          <a:xfrm>
            <a:off x="7725485" y="4896163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50E107C6-03F5-1645-8291-A847D51C1CF9}"/>
              </a:ext>
            </a:extLst>
          </p:cNvPr>
          <p:cNvSpPr/>
          <p:nvPr/>
        </p:nvSpPr>
        <p:spPr>
          <a:xfrm>
            <a:off x="7725485" y="5554669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51" y="1709475"/>
            <a:ext cx="849263" cy="339053"/>
          </a:xfrm>
          <a:prstGeom prst="rect">
            <a:avLst/>
          </a:prstGeom>
        </p:spPr>
      </p:pic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E9D1DA5D-4CD9-2E4F-8B87-1DC5EB9D284B}"/>
              </a:ext>
            </a:extLst>
          </p:cNvPr>
          <p:cNvSpPr/>
          <p:nvPr/>
        </p:nvSpPr>
        <p:spPr>
          <a:xfrm>
            <a:off x="5811064" y="2254351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A137B14-5DD4-734D-BA37-EB2DFF40083B}"/>
              </a:ext>
            </a:extLst>
          </p:cNvPr>
          <p:cNvSpPr/>
          <p:nvPr/>
        </p:nvSpPr>
        <p:spPr>
          <a:xfrm>
            <a:off x="9704328" y="4241353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D08809E2-E4C6-0F47-8862-2138BB994808}"/>
              </a:ext>
            </a:extLst>
          </p:cNvPr>
          <p:cNvSpPr/>
          <p:nvPr/>
        </p:nvSpPr>
        <p:spPr>
          <a:xfrm>
            <a:off x="9704328" y="3563351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8DC3B8A8-6C9D-3847-A8F6-3C94B6E2413C}"/>
              </a:ext>
            </a:extLst>
          </p:cNvPr>
          <p:cNvSpPr/>
          <p:nvPr/>
        </p:nvSpPr>
        <p:spPr>
          <a:xfrm>
            <a:off x="9708743" y="2926969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E9D1DA5D-4CD9-2E4F-8B87-1DC5EB9D284B}"/>
              </a:ext>
            </a:extLst>
          </p:cNvPr>
          <p:cNvSpPr/>
          <p:nvPr/>
        </p:nvSpPr>
        <p:spPr>
          <a:xfrm>
            <a:off x="9689693" y="2289237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5650BC3-C16E-1745-B0B0-3BFE3FEA912B}"/>
              </a:ext>
            </a:extLst>
          </p:cNvPr>
          <p:cNvSpPr/>
          <p:nvPr/>
        </p:nvSpPr>
        <p:spPr>
          <a:xfrm>
            <a:off x="5822771" y="4914388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9D1DA5D-4CD9-2E4F-8B87-1DC5EB9D284B}"/>
              </a:ext>
            </a:extLst>
          </p:cNvPr>
          <p:cNvSpPr/>
          <p:nvPr/>
        </p:nvSpPr>
        <p:spPr>
          <a:xfrm>
            <a:off x="5822771" y="3548876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E9D1DA5D-4CD9-2E4F-8B87-1DC5EB9D284B}"/>
              </a:ext>
            </a:extLst>
          </p:cNvPr>
          <p:cNvSpPr/>
          <p:nvPr/>
        </p:nvSpPr>
        <p:spPr>
          <a:xfrm>
            <a:off x="9708179" y="5575963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0E107C6-03F5-1645-8291-A847D51C1CF9}"/>
              </a:ext>
            </a:extLst>
          </p:cNvPr>
          <p:cNvSpPr/>
          <p:nvPr/>
        </p:nvSpPr>
        <p:spPr>
          <a:xfrm>
            <a:off x="5837619" y="5576285"/>
            <a:ext cx="1742177" cy="580724"/>
          </a:xfrm>
          <a:prstGeom prst="roundRect">
            <a:avLst/>
          </a:prstGeom>
          <a:ln w="9525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4524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1"/>
            <a:ext cx="13442252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349141" y="2776582"/>
            <a:ext cx="446449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endParaRPr lang="ru-RU" altLang="ru-RU" sz="3400" b="1" kern="0" dirty="0">
              <a:solidFill>
                <a:schemeClr val="bg1"/>
              </a:solidFill>
              <a:latin typeface="Electrolux Sans SemiBold" panose="020B0500020000000000" pitchFamily="34" charset="0"/>
            </a:endParaRPr>
          </a:p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СТРАТЕГИЯ ПРОДВИЖЕНИЯ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695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2"/>
          <p:cNvSpPr/>
          <p:nvPr/>
        </p:nvSpPr>
        <p:spPr>
          <a:xfrm>
            <a:off x="0" y="-1"/>
            <a:ext cx="13442252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55232" y="2501"/>
            <a:ext cx="13497483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4 ШАГА</a:t>
            </a:r>
          </a:p>
        </p:txBody>
      </p:sp>
      <p:sp>
        <p:nvSpPr>
          <p:cNvPr id="33" name="object 5"/>
          <p:cNvSpPr/>
          <p:nvPr/>
        </p:nvSpPr>
        <p:spPr>
          <a:xfrm>
            <a:off x="1436967" y="2359416"/>
            <a:ext cx="2522220" cy="4182110"/>
          </a:xfrm>
          <a:custGeom>
            <a:avLst/>
            <a:gdLst/>
            <a:ahLst/>
            <a:cxnLst/>
            <a:rect l="l" t="t" r="r" b="b"/>
            <a:pathLst>
              <a:path w="2522220" h="4182110">
                <a:moveTo>
                  <a:pt x="0" y="4181855"/>
                </a:moveTo>
                <a:lnTo>
                  <a:pt x="2522220" y="4181855"/>
                </a:lnTo>
                <a:lnTo>
                  <a:pt x="2522220" y="0"/>
                </a:lnTo>
                <a:lnTo>
                  <a:pt x="0" y="0"/>
                </a:lnTo>
                <a:lnTo>
                  <a:pt x="0" y="41818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"/>
          <p:cNvSpPr txBox="1"/>
          <p:nvPr/>
        </p:nvSpPr>
        <p:spPr>
          <a:xfrm>
            <a:off x="1603361" y="4301443"/>
            <a:ext cx="2319798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105"/>
              </a:spcBef>
            </a:pPr>
            <a:r>
              <a:rPr lang="en-US" sz="2000" dirty="0">
                <a:solidFill>
                  <a:srgbClr val="FFFFFF"/>
                </a:solidFill>
                <a:latin typeface="Calibri Light"/>
                <a:cs typeface="Calibri Light"/>
              </a:rPr>
              <a:t>     </a:t>
            </a:r>
            <a:r>
              <a:rPr lang="ru-RU" sz="2000" dirty="0">
                <a:solidFill>
                  <a:srgbClr val="FFFFFF"/>
                </a:solidFill>
                <a:latin typeface="Calibri Light"/>
                <a:cs typeface="Calibri Light"/>
              </a:rPr>
              <a:t>Где</a:t>
            </a:r>
            <a:r>
              <a:rPr lang="ru-RU" sz="2000" b="0" dirty="0">
                <a:solidFill>
                  <a:srgbClr val="FFFFFF"/>
                </a:solidFill>
                <a:latin typeface="Calibri Light"/>
                <a:cs typeface="Calibri Light"/>
              </a:rPr>
              <a:t> говорим:</a:t>
            </a:r>
          </a:p>
          <a:p>
            <a:pPr marL="312420" marR="5080" indent="-300355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FFFFFF"/>
                </a:solidFill>
                <a:latin typeface="Calibri Light"/>
                <a:cs typeface="Calibri Light"/>
              </a:rPr>
              <a:t>     Каналы коммуникации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37" name="object 7"/>
          <p:cNvSpPr/>
          <p:nvPr/>
        </p:nvSpPr>
        <p:spPr>
          <a:xfrm>
            <a:off x="1641944" y="2079761"/>
            <a:ext cx="1960245" cy="1960245"/>
          </a:xfrm>
          <a:custGeom>
            <a:avLst/>
            <a:gdLst/>
            <a:ahLst/>
            <a:cxnLst/>
            <a:rect l="l" t="t" r="r" b="b"/>
            <a:pathLst>
              <a:path w="1960245" h="1960245">
                <a:moveTo>
                  <a:pt x="979932" y="0"/>
                </a:moveTo>
                <a:lnTo>
                  <a:pt x="932457" y="1130"/>
                </a:lnTo>
                <a:lnTo>
                  <a:pt x="885566" y="4486"/>
                </a:lnTo>
                <a:lnTo>
                  <a:pt x="839309" y="10017"/>
                </a:lnTo>
                <a:lnTo>
                  <a:pt x="793737" y="17671"/>
                </a:lnTo>
                <a:lnTo>
                  <a:pt x="748901" y="27397"/>
                </a:lnTo>
                <a:lnTo>
                  <a:pt x="704854" y="39144"/>
                </a:lnTo>
                <a:lnTo>
                  <a:pt x="661646" y="52861"/>
                </a:lnTo>
                <a:lnTo>
                  <a:pt x="619329" y="68495"/>
                </a:lnTo>
                <a:lnTo>
                  <a:pt x="577954" y="85996"/>
                </a:lnTo>
                <a:lnTo>
                  <a:pt x="537573" y="105312"/>
                </a:lnTo>
                <a:lnTo>
                  <a:pt x="498236" y="126391"/>
                </a:lnTo>
                <a:lnTo>
                  <a:pt x="459996" y="149184"/>
                </a:lnTo>
                <a:lnTo>
                  <a:pt x="422903" y="173637"/>
                </a:lnTo>
                <a:lnTo>
                  <a:pt x="387010" y="199700"/>
                </a:lnTo>
                <a:lnTo>
                  <a:pt x="352366" y="227322"/>
                </a:lnTo>
                <a:lnTo>
                  <a:pt x="319024" y="256451"/>
                </a:lnTo>
                <a:lnTo>
                  <a:pt x="287035" y="287035"/>
                </a:lnTo>
                <a:lnTo>
                  <a:pt x="256451" y="319024"/>
                </a:lnTo>
                <a:lnTo>
                  <a:pt x="227322" y="352366"/>
                </a:lnTo>
                <a:lnTo>
                  <a:pt x="199700" y="387010"/>
                </a:lnTo>
                <a:lnTo>
                  <a:pt x="173637" y="422903"/>
                </a:lnTo>
                <a:lnTo>
                  <a:pt x="149184" y="459996"/>
                </a:lnTo>
                <a:lnTo>
                  <a:pt x="126391" y="498236"/>
                </a:lnTo>
                <a:lnTo>
                  <a:pt x="105312" y="537573"/>
                </a:lnTo>
                <a:lnTo>
                  <a:pt x="85996" y="577954"/>
                </a:lnTo>
                <a:lnTo>
                  <a:pt x="68495" y="619329"/>
                </a:lnTo>
                <a:lnTo>
                  <a:pt x="52861" y="661646"/>
                </a:lnTo>
                <a:lnTo>
                  <a:pt x="39144" y="704854"/>
                </a:lnTo>
                <a:lnTo>
                  <a:pt x="27397" y="748901"/>
                </a:lnTo>
                <a:lnTo>
                  <a:pt x="17671" y="793737"/>
                </a:lnTo>
                <a:lnTo>
                  <a:pt x="10017" y="839309"/>
                </a:lnTo>
                <a:lnTo>
                  <a:pt x="4486" y="885566"/>
                </a:lnTo>
                <a:lnTo>
                  <a:pt x="1130" y="932457"/>
                </a:lnTo>
                <a:lnTo>
                  <a:pt x="0" y="979932"/>
                </a:lnTo>
                <a:lnTo>
                  <a:pt x="1130" y="1027406"/>
                </a:lnTo>
                <a:lnTo>
                  <a:pt x="4486" y="1074297"/>
                </a:lnTo>
                <a:lnTo>
                  <a:pt x="10017" y="1120554"/>
                </a:lnTo>
                <a:lnTo>
                  <a:pt x="17671" y="1166126"/>
                </a:lnTo>
                <a:lnTo>
                  <a:pt x="27397" y="1210962"/>
                </a:lnTo>
                <a:lnTo>
                  <a:pt x="39144" y="1255009"/>
                </a:lnTo>
                <a:lnTo>
                  <a:pt x="52861" y="1298217"/>
                </a:lnTo>
                <a:lnTo>
                  <a:pt x="68495" y="1340534"/>
                </a:lnTo>
                <a:lnTo>
                  <a:pt x="85996" y="1381909"/>
                </a:lnTo>
                <a:lnTo>
                  <a:pt x="105312" y="1422290"/>
                </a:lnTo>
                <a:lnTo>
                  <a:pt x="126391" y="1461627"/>
                </a:lnTo>
                <a:lnTo>
                  <a:pt x="149184" y="1499867"/>
                </a:lnTo>
                <a:lnTo>
                  <a:pt x="173637" y="1536960"/>
                </a:lnTo>
                <a:lnTo>
                  <a:pt x="199700" y="1572853"/>
                </a:lnTo>
                <a:lnTo>
                  <a:pt x="227322" y="1607497"/>
                </a:lnTo>
                <a:lnTo>
                  <a:pt x="256451" y="1640839"/>
                </a:lnTo>
                <a:lnTo>
                  <a:pt x="287035" y="1672828"/>
                </a:lnTo>
                <a:lnTo>
                  <a:pt x="319024" y="1703412"/>
                </a:lnTo>
                <a:lnTo>
                  <a:pt x="352366" y="1732541"/>
                </a:lnTo>
                <a:lnTo>
                  <a:pt x="387010" y="1760163"/>
                </a:lnTo>
                <a:lnTo>
                  <a:pt x="422903" y="1786226"/>
                </a:lnTo>
                <a:lnTo>
                  <a:pt x="459996" y="1810679"/>
                </a:lnTo>
                <a:lnTo>
                  <a:pt x="498236" y="1833472"/>
                </a:lnTo>
                <a:lnTo>
                  <a:pt x="537573" y="1854551"/>
                </a:lnTo>
                <a:lnTo>
                  <a:pt x="577954" y="1873867"/>
                </a:lnTo>
                <a:lnTo>
                  <a:pt x="619329" y="1891368"/>
                </a:lnTo>
                <a:lnTo>
                  <a:pt x="661646" y="1907002"/>
                </a:lnTo>
                <a:lnTo>
                  <a:pt x="704854" y="1920719"/>
                </a:lnTo>
                <a:lnTo>
                  <a:pt x="748901" y="1932466"/>
                </a:lnTo>
                <a:lnTo>
                  <a:pt x="793737" y="1942192"/>
                </a:lnTo>
                <a:lnTo>
                  <a:pt x="839309" y="1949846"/>
                </a:lnTo>
                <a:lnTo>
                  <a:pt x="885566" y="1955377"/>
                </a:lnTo>
                <a:lnTo>
                  <a:pt x="932457" y="1958733"/>
                </a:lnTo>
                <a:lnTo>
                  <a:pt x="979932" y="1959864"/>
                </a:lnTo>
                <a:lnTo>
                  <a:pt x="1027406" y="1958733"/>
                </a:lnTo>
                <a:lnTo>
                  <a:pt x="1074297" y="1955377"/>
                </a:lnTo>
                <a:lnTo>
                  <a:pt x="1120554" y="1949846"/>
                </a:lnTo>
                <a:lnTo>
                  <a:pt x="1166126" y="1942192"/>
                </a:lnTo>
                <a:lnTo>
                  <a:pt x="1210962" y="1932466"/>
                </a:lnTo>
                <a:lnTo>
                  <a:pt x="1255009" y="1920719"/>
                </a:lnTo>
                <a:lnTo>
                  <a:pt x="1298217" y="1907002"/>
                </a:lnTo>
                <a:lnTo>
                  <a:pt x="1340534" y="1891368"/>
                </a:lnTo>
                <a:lnTo>
                  <a:pt x="1381909" y="1873867"/>
                </a:lnTo>
                <a:lnTo>
                  <a:pt x="1422290" y="1854551"/>
                </a:lnTo>
                <a:lnTo>
                  <a:pt x="1461627" y="1833472"/>
                </a:lnTo>
                <a:lnTo>
                  <a:pt x="1499867" y="1810679"/>
                </a:lnTo>
                <a:lnTo>
                  <a:pt x="1536960" y="1786226"/>
                </a:lnTo>
                <a:lnTo>
                  <a:pt x="1572853" y="1760163"/>
                </a:lnTo>
                <a:lnTo>
                  <a:pt x="1607497" y="1732541"/>
                </a:lnTo>
                <a:lnTo>
                  <a:pt x="1640839" y="1703412"/>
                </a:lnTo>
                <a:lnTo>
                  <a:pt x="1672828" y="1672828"/>
                </a:lnTo>
                <a:lnTo>
                  <a:pt x="1703412" y="1640839"/>
                </a:lnTo>
                <a:lnTo>
                  <a:pt x="1732541" y="1607497"/>
                </a:lnTo>
                <a:lnTo>
                  <a:pt x="1760163" y="1572853"/>
                </a:lnTo>
                <a:lnTo>
                  <a:pt x="1786226" y="1536960"/>
                </a:lnTo>
                <a:lnTo>
                  <a:pt x="1810679" y="1499867"/>
                </a:lnTo>
                <a:lnTo>
                  <a:pt x="1833472" y="1461627"/>
                </a:lnTo>
                <a:lnTo>
                  <a:pt x="1854551" y="1422290"/>
                </a:lnTo>
                <a:lnTo>
                  <a:pt x="1873867" y="1381909"/>
                </a:lnTo>
                <a:lnTo>
                  <a:pt x="1891368" y="1340534"/>
                </a:lnTo>
                <a:lnTo>
                  <a:pt x="1907002" y="1298217"/>
                </a:lnTo>
                <a:lnTo>
                  <a:pt x="1920719" y="1255009"/>
                </a:lnTo>
                <a:lnTo>
                  <a:pt x="1932466" y="1210962"/>
                </a:lnTo>
                <a:lnTo>
                  <a:pt x="1942192" y="1166126"/>
                </a:lnTo>
                <a:lnTo>
                  <a:pt x="1949846" y="1120554"/>
                </a:lnTo>
                <a:lnTo>
                  <a:pt x="1955377" y="1074297"/>
                </a:lnTo>
                <a:lnTo>
                  <a:pt x="1958733" y="1027406"/>
                </a:lnTo>
                <a:lnTo>
                  <a:pt x="1959864" y="979932"/>
                </a:lnTo>
                <a:lnTo>
                  <a:pt x="1958733" y="932457"/>
                </a:lnTo>
                <a:lnTo>
                  <a:pt x="1955377" y="885566"/>
                </a:lnTo>
                <a:lnTo>
                  <a:pt x="1949846" y="839309"/>
                </a:lnTo>
                <a:lnTo>
                  <a:pt x="1942192" y="793737"/>
                </a:lnTo>
                <a:lnTo>
                  <a:pt x="1932466" y="748901"/>
                </a:lnTo>
                <a:lnTo>
                  <a:pt x="1920719" y="704854"/>
                </a:lnTo>
                <a:lnTo>
                  <a:pt x="1907002" y="661646"/>
                </a:lnTo>
                <a:lnTo>
                  <a:pt x="1891368" y="619329"/>
                </a:lnTo>
                <a:lnTo>
                  <a:pt x="1873867" y="577954"/>
                </a:lnTo>
                <a:lnTo>
                  <a:pt x="1854551" y="537573"/>
                </a:lnTo>
                <a:lnTo>
                  <a:pt x="1833472" y="498236"/>
                </a:lnTo>
                <a:lnTo>
                  <a:pt x="1810679" y="459996"/>
                </a:lnTo>
                <a:lnTo>
                  <a:pt x="1786226" y="422903"/>
                </a:lnTo>
                <a:lnTo>
                  <a:pt x="1760163" y="387010"/>
                </a:lnTo>
                <a:lnTo>
                  <a:pt x="1732541" y="352366"/>
                </a:lnTo>
                <a:lnTo>
                  <a:pt x="1703412" y="319024"/>
                </a:lnTo>
                <a:lnTo>
                  <a:pt x="1672828" y="287035"/>
                </a:lnTo>
                <a:lnTo>
                  <a:pt x="1640839" y="256451"/>
                </a:lnTo>
                <a:lnTo>
                  <a:pt x="1607497" y="227322"/>
                </a:lnTo>
                <a:lnTo>
                  <a:pt x="1572853" y="199700"/>
                </a:lnTo>
                <a:lnTo>
                  <a:pt x="1536960" y="173637"/>
                </a:lnTo>
                <a:lnTo>
                  <a:pt x="1499867" y="149184"/>
                </a:lnTo>
                <a:lnTo>
                  <a:pt x="1461627" y="126391"/>
                </a:lnTo>
                <a:lnTo>
                  <a:pt x="1422290" y="105312"/>
                </a:lnTo>
                <a:lnTo>
                  <a:pt x="1381909" y="85996"/>
                </a:lnTo>
                <a:lnTo>
                  <a:pt x="1340534" y="68495"/>
                </a:lnTo>
                <a:lnTo>
                  <a:pt x="1298217" y="52861"/>
                </a:lnTo>
                <a:lnTo>
                  <a:pt x="1255009" y="39144"/>
                </a:lnTo>
                <a:lnTo>
                  <a:pt x="1210962" y="27397"/>
                </a:lnTo>
                <a:lnTo>
                  <a:pt x="1166126" y="17671"/>
                </a:lnTo>
                <a:lnTo>
                  <a:pt x="1120554" y="10017"/>
                </a:lnTo>
                <a:lnTo>
                  <a:pt x="1074297" y="4486"/>
                </a:lnTo>
                <a:lnTo>
                  <a:pt x="1027406" y="1130"/>
                </a:lnTo>
                <a:lnTo>
                  <a:pt x="979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8"/>
          <p:cNvSpPr/>
          <p:nvPr/>
        </p:nvSpPr>
        <p:spPr>
          <a:xfrm>
            <a:off x="1641944" y="2079761"/>
            <a:ext cx="1960245" cy="1960245"/>
          </a:xfrm>
          <a:custGeom>
            <a:avLst/>
            <a:gdLst/>
            <a:ahLst/>
            <a:cxnLst/>
            <a:rect l="l" t="t" r="r" b="b"/>
            <a:pathLst>
              <a:path w="1960245" h="1960245">
                <a:moveTo>
                  <a:pt x="0" y="979932"/>
                </a:moveTo>
                <a:lnTo>
                  <a:pt x="1130" y="932457"/>
                </a:lnTo>
                <a:lnTo>
                  <a:pt x="4486" y="885566"/>
                </a:lnTo>
                <a:lnTo>
                  <a:pt x="10017" y="839309"/>
                </a:lnTo>
                <a:lnTo>
                  <a:pt x="17671" y="793737"/>
                </a:lnTo>
                <a:lnTo>
                  <a:pt x="27397" y="748901"/>
                </a:lnTo>
                <a:lnTo>
                  <a:pt x="39144" y="704854"/>
                </a:lnTo>
                <a:lnTo>
                  <a:pt x="52861" y="661646"/>
                </a:lnTo>
                <a:lnTo>
                  <a:pt x="68495" y="619329"/>
                </a:lnTo>
                <a:lnTo>
                  <a:pt x="85996" y="577954"/>
                </a:lnTo>
                <a:lnTo>
                  <a:pt x="105312" y="537573"/>
                </a:lnTo>
                <a:lnTo>
                  <a:pt x="126391" y="498236"/>
                </a:lnTo>
                <a:lnTo>
                  <a:pt x="149184" y="459996"/>
                </a:lnTo>
                <a:lnTo>
                  <a:pt x="173637" y="422903"/>
                </a:lnTo>
                <a:lnTo>
                  <a:pt x="199700" y="387010"/>
                </a:lnTo>
                <a:lnTo>
                  <a:pt x="227322" y="352366"/>
                </a:lnTo>
                <a:lnTo>
                  <a:pt x="256451" y="319024"/>
                </a:lnTo>
                <a:lnTo>
                  <a:pt x="287035" y="287035"/>
                </a:lnTo>
                <a:lnTo>
                  <a:pt x="319024" y="256451"/>
                </a:lnTo>
                <a:lnTo>
                  <a:pt x="352366" y="227322"/>
                </a:lnTo>
                <a:lnTo>
                  <a:pt x="387010" y="199700"/>
                </a:lnTo>
                <a:lnTo>
                  <a:pt x="422903" y="173637"/>
                </a:lnTo>
                <a:lnTo>
                  <a:pt x="459996" y="149184"/>
                </a:lnTo>
                <a:lnTo>
                  <a:pt x="498236" y="126391"/>
                </a:lnTo>
                <a:lnTo>
                  <a:pt x="537573" y="105312"/>
                </a:lnTo>
                <a:lnTo>
                  <a:pt x="577954" y="85996"/>
                </a:lnTo>
                <a:lnTo>
                  <a:pt x="619329" y="68495"/>
                </a:lnTo>
                <a:lnTo>
                  <a:pt x="661646" y="52861"/>
                </a:lnTo>
                <a:lnTo>
                  <a:pt x="704854" y="39144"/>
                </a:lnTo>
                <a:lnTo>
                  <a:pt x="748901" y="27397"/>
                </a:lnTo>
                <a:lnTo>
                  <a:pt x="793737" y="17671"/>
                </a:lnTo>
                <a:lnTo>
                  <a:pt x="839309" y="10017"/>
                </a:lnTo>
                <a:lnTo>
                  <a:pt x="885566" y="4486"/>
                </a:lnTo>
                <a:lnTo>
                  <a:pt x="932457" y="1130"/>
                </a:lnTo>
                <a:lnTo>
                  <a:pt x="979932" y="0"/>
                </a:lnTo>
                <a:lnTo>
                  <a:pt x="1027406" y="1130"/>
                </a:lnTo>
                <a:lnTo>
                  <a:pt x="1074297" y="4486"/>
                </a:lnTo>
                <a:lnTo>
                  <a:pt x="1120554" y="10017"/>
                </a:lnTo>
                <a:lnTo>
                  <a:pt x="1166126" y="17671"/>
                </a:lnTo>
                <a:lnTo>
                  <a:pt x="1210962" y="27397"/>
                </a:lnTo>
                <a:lnTo>
                  <a:pt x="1255009" y="39144"/>
                </a:lnTo>
                <a:lnTo>
                  <a:pt x="1298217" y="52861"/>
                </a:lnTo>
                <a:lnTo>
                  <a:pt x="1340534" y="68495"/>
                </a:lnTo>
                <a:lnTo>
                  <a:pt x="1381909" y="85996"/>
                </a:lnTo>
                <a:lnTo>
                  <a:pt x="1422290" y="105312"/>
                </a:lnTo>
                <a:lnTo>
                  <a:pt x="1461627" y="126391"/>
                </a:lnTo>
                <a:lnTo>
                  <a:pt x="1499867" y="149184"/>
                </a:lnTo>
                <a:lnTo>
                  <a:pt x="1536960" y="173637"/>
                </a:lnTo>
                <a:lnTo>
                  <a:pt x="1572853" y="199700"/>
                </a:lnTo>
                <a:lnTo>
                  <a:pt x="1607497" y="227322"/>
                </a:lnTo>
                <a:lnTo>
                  <a:pt x="1640839" y="256451"/>
                </a:lnTo>
                <a:lnTo>
                  <a:pt x="1672828" y="287035"/>
                </a:lnTo>
                <a:lnTo>
                  <a:pt x="1703412" y="319024"/>
                </a:lnTo>
                <a:lnTo>
                  <a:pt x="1732541" y="352366"/>
                </a:lnTo>
                <a:lnTo>
                  <a:pt x="1760163" y="387010"/>
                </a:lnTo>
                <a:lnTo>
                  <a:pt x="1786226" y="422903"/>
                </a:lnTo>
                <a:lnTo>
                  <a:pt x="1810679" y="459996"/>
                </a:lnTo>
                <a:lnTo>
                  <a:pt x="1833472" y="498236"/>
                </a:lnTo>
                <a:lnTo>
                  <a:pt x="1854551" y="537573"/>
                </a:lnTo>
                <a:lnTo>
                  <a:pt x="1873867" y="577954"/>
                </a:lnTo>
                <a:lnTo>
                  <a:pt x="1891368" y="619329"/>
                </a:lnTo>
                <a:lnTo>
                  <a:pt x="1907002" y="661646"/>
                </a:lnTo>
                <a:lnTo>
                  <a:pt x="1920719" y="704854"/>
                </a:lnTo>
                <a:lnTo>
                  <a:pt x="1932466" y="748901"/>
                </a:lnTo>
                <a:lnTo>
                  <a:pt x="1942192" y="793737"/>
                </a:lnTo>
                <a:lnTo>
                  <a:pt x="1949846" y="839309"/>
                </a:lnTo>
                <a:lnTo>
                  <a:pt x="1955377" y="885566"/>
                </a:lnTo>
                <a:lnTo>
                  <a:pt x="1958733" y="932457"/>
                </a:lnTo>
                <a:lnTo>
                  <a:pt x="1959864" y="979932"/>
                </a:lnTo>
                <a:lnTo>
                  <a:pt x="1958733" y="1027406"/>
                </a:lnTo>
                <a:lnTo>
                  <a:pt x="1955377" y="1074297"/>
                </a:lnTo>
                <a:lnTo>
                  <a:pt x="1949846" y="1120554"/>
                </a:lnTo>
                <a:lnTo>
                  <a:pt x="1942192" y="1166126"/>
                </a:lnTo>
                <a:lnTo>
                  <a:pt x="1932466" y="1210962"/>
                </a:lnTo>
                <a:lnTo>
                  <a:pt x="1920719" y="1255009"/>
                </a:lnTo>
                <a:lnTo>
                  <a:pt x="1907002" y="1298217"/>
                </a:lnTo>
                <a:lnTo>
                  <a:pt x="1891368" y="1340534"/>
                </a:lnTo>
                <a:lnTo>
                  <a:pt x="1873867" y="1381909"/>
                </a:lnTo>
                <a:lnTo>
                  <a:pt x="1854551" y="1422290"/>
                </a:lnTo>
                <a:lnTo>
                  <a:pt x="1833472" y="1461627"/>
                </a:lnTo>
                <a:lnTo>
                  <a:pt x="1810679" y="1499867"/>
                </a:lnTo>
                <a:lnTo>
                  <a:pt x="1786226" y="1536960"/>
                </a:lnTo>
                <a:lnTo>
                  <a:pt x="1760163" y="1572853"/>
                </a:lnTo>
                <a:lnTo>
                  <a:pt x="1732541" y="1607497"/>
                </a:lnTo>
                <a:lnTo>
                  <a:pt x="1703412" y="1640839"/>
                </a:lnTo>
                <a:lnTo>
                  <a:pt x="1672828" y="1672828"/>
                </a:lnTo>
                <a:lnTo>
                  <a:pt x="1640839" y="1703412"/>
                </a:lnTo>
                <a:lnTo>
                  <a:pt x="1607497" y="1732541"/>
                </a:lnTo>
                <a:lnTo>
                  <a:pt x="1572853" y="1760163"/>
                </a:lnTo>
                <a:lnTo>
                  <a:pt x="1536960" y="1786226"/>
                </a:lnTo>
                <a:lnTo>
                  <a:pt x="1499867" y="1810679"/>
                </a:lnTo>
                <a:lnTo>
                  <a:pt x="1461627" y="1833472"/>
                </a:lnTo>
                <a:lnTo>
                  <a:pt x="1422290" y="1854551"/>
                </a:lnTo>
                <a:lnTo>
                  <a:pt x="1381909" y="1873867"/>
                </a:lnTo>
                <a:lnTo>
                  <a:pt x="1340534" y="1891368"/>
                </a:lnTo>
                <a:lnTo>
                  <a:pt x="1298217" y="1907002"/>
                </a:lnTo>
                <a:lnTo>
                  <a:pt x="1255009" y="1920719"/>
                </a:lnTo>
                <a:lnTo>
                  <a:pt x="1210962" y="1932466"/>
                </a:lnTo>
                <a:lnTo>
                  <a:pt x="1166126" y="1942192"/>
                </a:lnTo>
                <a:lnTo>
                  <a:pt x="1120554" y="1949846"/>
                </a:lnTo>
                <a:lnTo>
                  <a:pt x="1074297" y="1955377"/>
                </a:lnTo>
                <a:lnTo>
                  <a:pt x="1027406" y="1958733"/>
                </a:lnTo>
                <a:lnTo>
                  <a:pt x="979932" y="1959864"/>
                </a:lnTo>
                <a:lnTo>
                  <a:pt x="932457" y="1958733"/>
                </a:lnTo>
                <a:lnTo>
                  <a:pt x="885566" y="1955377"/>
                </a:lnTo>
                <a:lnTo>
                  <a:pt x="839309" y="1949846"/>
                </a:lnTo>
                <a:lnTo>
                  <a:pt x="793737" y="1942192"/>
                </a:lnTo>
                <a:lnTo>
                  <a:pt x="748901" y="1932466"/>
                </a:lnTo>
                <a:lnTo>
                  <a:pt x="704854" y="1920719"/>
                </a:lnTo>
                <a:lnTo>
                  <a:pt x="661646" y="1907002"/>
                </a:lnTo>
                <a:lnTo>
                  <a:pt x="619329" y="1891368"/>
                </a:lnTo>
                <a:lnTo>
                  <a:pt x="577954" y="1873867"/>
                </a:lnTo>
                <a:lnTo>
                  <a:pt x="537573" y="1854551"/>
                </a:lnTo>
                <a:lnTo>
                  <a:pt x="498236" y="1833472"/>
                </a:lnTo>
                <a:lnTo>
                  <a:pt x="459996" y="1810679"/>
                </a:lnTo>
                <a:lnTo>
                  <a:pt x="422903" y="1786226"/>
                </a:lnTo>
                <a:lnTo>
                  <a:pt x="387010" y="1760163"/>
                </a:lnTo>
                <a:lnTo>
                  <a:pt x="352366" y="1732541"/>
                </a:lnTo>
                <a:lnTo>
                  <a:pt x="319024" y="1703412"/>
                </a:lnTo>
                <a:lnTo>
                  <a:pt x="287035" y="1672828"/>
                </a:lnTo>
                <a:lnTo>
                  <a:pt x="256451" y="1640839"/>
                </a:lnTo>
                <a:lnTo>
                  <a:pt x="227322" y="1607497"/>
                </a:lnTo>
                <a:lnTo>
                  <a:pt x="199700" y="1572853"/>
                </a:lnTo>
                <a:lnTo>
                  <a:pt x="173637" y="1536960"/>
                </a:lnTo>
                <a:lnTo>
                  <a:pt x="149184" y="1499867"/>
                </a:lnTo>
                <a:lnTo>
                  <a:pt x="126391" y="1461627"/>
                </a:lnTo>
                <a:lnTo>
                  <a:pt x="105312" y="1422290"/>
                </a:lnTo>
                <a:lnTo>
                  <a:pt x="85996" y="1381909"/>
                </a:lnTo>
                <a:lnTo>
                  <a:pt x="68495" y="1340534"/>
                </a:lnTo>
                <a:lnTo>
                  <a:pt x="52861" y="1298217"/>
                </a:lnTo>
                <a:lnTo>
                  <a:pt x="39144" y="1255009"/>
                </a:lnTo>
                <a:lnTo>
                  <a:pt x="27397" y="1210962"/>
                </a:lnTo>
                <a:lnTo>
                  <a:pt x="17671" y="1166126"/>
                </a:lnTo>
                <a:lnTo>
                  <a:pt x="10017" y="1120554"/>
                </a:lnTo>
                <a:lnTo>
                  <a:pt x="4486" y="1074297"/>
                </a:lnTo>
                <a:lnTo>
                  <a:pt x="1130" y="1027406"/>
                </a:lnTo>
                <a:lnTo>
                  <a:pt x="0" y="97993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"/>
          <p:cNvSpPr/>
          <p:nvPr/>
        </p:nvSpPr>
        <p:spPr>
          <a:xfrm>
            <a:off x="1947507" y="2409707"/>
            <a:ext cx="1229868" cy="1228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/>
          <p:cNvSpPr/>
          <p:nvPr/>
        </p:nvSpPr>
        <p:spPr>
          <a:xfrm>
            <a:off x="4111586" y="2359416"/>
            <a:ext cx="2520950" cy="4182110"/>
          </a:xfrm>
          <a:custGeom>
            <a:avLst/>
            <a:gdLst/>
            <a:ahLst/>
            <a:cxnLst/>
            <a:rect l="l" t="t" r="r" b="b"/>
            <a:pathLst>
              <a:path w="2520950" h="4182110">
                <a:moveTo>
                  <a:pt x="0" y="4181855"/>
                </a:moveTo>
                <a:lnTo>
                  <a:pt x="2520695" y="4181855"/>
                </a:lnTo>
                <a:lnTo>
                  <a:pt x="2520695" y="0"/>
                </a:lnTo>
                <a:lnTo>
                  <a:pt x="0" y="0"/>
                </a:lnTo>
                <a:lnTo>
                  <a:pt x="0" y="4181855"/>
                </a:lnTo>
                <a:close/>
              </a:path>
            </a:pathLst>
          </a:custGeom>
          <a:solidFill>
            <a:srgbClr val="DF00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1"/>
          <p:cNvSpPr txBox="1"/>
          <p:nvPr/>
        </p:nvSpPr>
        <p:spPr>
          <a:xfrm>
            <a:off x="4589681" y="4267254"/>
            <a:ext cx="1628775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Что говорим: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0" spc="-10" dirty="0">
                <a:solidFill>
                  <a:srgbClr val="FFFFFF"/>
                </a:solidFill>
                <a:latin typeface="Calibri Light"/>
                <a:cs typeface="Calibri Light"/>
              </a:rPr>
              <a:t>Key Visual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Calibri Light"/>
                <a:cs typeface="Calibri Light"/>
              </a:rPr>
              <a:t>ТГБ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FFFFFF"/>
                </a:solidFill>
                <a:latin typeface="Calibri Light"/>
                <a:cs typeface="Calibri Light"/>
              </a:rPr>
              <a:t>Тезисы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44" name="object 12"/>
          <p:cNvSpPr/>
          <p:nvPr/>
        </p:nvSpPr>
        <p:spPr>
          <a:xfrm>
            <a:off x="4316565" y="2079761"/>
            <a:ext cx="1958339" cy="1960245"/>
          </a:xfrm>
          <a:custGeom>
            <a:avLst/>
            <a:gdLst/>
            <a:ahLst/>
            <a:cxnLst/>
            <a:rect l="l" t="t" r="r" b="b"/>
            <a:pathLst>
              <a:path w="1958339" h="1960245">
                <a:moveTo>
                  <a:pt x="979170" y="0"/>
                </a:moveTo>
                <a:lnTo>
                  <a:pt x="931729" y="1130"/>
                </a:lnTo>
                <a:lnTo>
                  <a:pt x="884871" y="4486"/>
                </a:lnTo>
                <a:lnTo>
                  <a:pt x="838647" y="10017"/>
                </a:lnTo>
                <a:lnTo>
                  <a:pt x="793108" y="17671"/>
                </a:lnTo>
                <a:lnTo>
                  <a:pt x="748306" y="27397"/>
                </a:lnTo>
                <a:lnTo>
                  <a:pt x="704292" y="39144"/>
                </a:lnTo>
                <a:lnTo>
                  <a:pt x="661116" y="52861"/>
                </a:lnTo>
                <a:lnTo>
                  <a:pt x="618831" y="68495"/>
                </a:lnTo>
                <a:lnTo>
                  <a:pt x="577488" y="85996"/>
                </a:lnTo>
                <a:lnTo>
                  <a:pt x="537137" y="105312"/>
                </a:lnTo>
                <a:lnTo>
                  <a:pt x="497831" y="126391"/>
                </a:lnTo>
                <a:lnTo>
                  <a:pt x="459621" y="149184"/>
                </a:lnTo>
                <a:lnTo>
                  <a:pt x="422557" y="173637"/>
                </a:lnTo>
                <a:lnTo>
                  <a:pt x="386692" y="199700"/>
                </a:lnTo>
                <a:lnTo>
                  <a:pt x="352076" y="227322"/>
                </a:lnTo>
                <a:lnTo>
                  <a:pt x="318760" y="256451"/>
                </a:lnTo>
                <a:lnTo>
                  <a:pt x="286797" y="287035"/>
                </a:lnTo>
                <a:lnTo>
                  <a:pt x="256237" y="319024"/>
                </a:lnTo>
                <a:lnTo>
                  <a:pt x="227132" y="352366"/>
                </a:lnTo>
                <a:lnTo>
                  <a:pt x="199533" y="387010"/>
                </a:lnTo>
                <a:lnTo>
                  <a:pt x="173491" y="422903"/>
                </a:lnTo>
                <a:lnTo>
                  <a:pt x="149058" y="459996"/>
                </a:lnTo>
                <a:lnTo>
                  <a:pt x="126285" y="498236"/>
                </a:lnTo>
                <a:lnTo>
                  <a:pt x="105222" y="537573"/>
                </a:lnTo>
                <a:lnTo>
                  <a:pt x="85923" y="577954"/>
                </a:lnTo>
                <a:lnTo>
                  <a:pt x="68436" y="619329"/>
                </a:lnTo>
                <a:lnTo>
                  <a:pt x="52816" y="661646"/>
                </a:lnTo>
                <a:lnTo>
                  <a:pt x="39111" y="704854"/>
                </a:lnTo>
                <a:lnTo>
                  <a:pt x="27374" y="748901"/>
                </a:lnTo>
                <a:lnTo>
                  <a:pt x="17656" y="793737"/>
                </a:lnTo>
                <a:lnTo>
                  <a:pt x="10008" y="839309"/>
                </a:lnTo>
                <a:lnTo>
                  <a:pt x="4482" y="885566"/>
                </a:lnTo>
                <a:lnTo>
                  <a:pt x="1129" y="932457"/>
                </a:lnTo>
                <a:lnTo>
                  <a:pt x="0" y="979932"/>
                </a:lnTo>
                <a:lnTo>
                  <a:pt x="1129" y="1027406"/>
                </a:lnTo>
                <a:lnTo>
                  <a:pt x="4482" y="1074297"/>
                </a:lnTo>
                <a:lnTo>
                  <a:pt x="10008" y="1120554"/>
                </a:lnTo>
                <a:lnTo>
                  <a:pt x="17656" y="1166126"/>
                </a:lnTo>
                <a:lnTo>
                  <a:pt x="27374" y="1210962"/>
                </a:lnTo>
                <a:lnTo>
                  <a:pt x="39111" y="1255009"/>
                </a:lnTo>
                <a:lnTo>
                  <a:pt x="52816" y="1298217"/>
                </a:lnTo>
                <a:lnTo>
                  <a:pt x="68436" y="1340534"/>
                </a:lnTo>
                <a:lnTo>
                  <a:pt x="85923" y="1381909"/>
                </a:lnTo>
                <a:lnTo>
                  <a:pt x="105222" y="1422290"/>
                </a:lnTo>
                <a:lnTo>
                  <a:pt x="126285" y="1461627"/>
                </a:lnTo>
                <a:lnTo>
                  <a:pt x="149058" y="1499867"/>
                </a:lnTo>
                <a:lnTo>
                  <a:pt x="173491" y="1536960"/>
                </a:lnTo>
                <a:lnTo>
                  <a:pt x="199533" y="1572853"/>
                </a:lnTo>
                <a:lnTo>
                  <a:pt x="227132" y="1607497"/>
                </a:lnTo>
                <a:lnTo>
                  <a:pt x="256237" y="1640839"/>
                </a:lnTo>
                <a:lnTo>
                  <a:pt x="286797" y="1672828"/>
                </a:lnTo>
                <a:lnTo>
                  <a:pt x="318760" y="1703412"/>
                </a:lnTo>
                <a:lnTo>
                  <a:pt x="352076" y="1732541"/>
                </a:lnTo>
                <a:lnTo>
                  <a:pt x="386692" y="1760163"/>
                </a:lnTo>
                <a:lnTo>
                  <a:pt x="422557" y="1786226"/>
                </a:lnTo>
                <a:lnTo>
                  <a:pt x="459621" y="1810679"/>
                </a:lnTo>
                <a:lnTo>
                  <a:pt x="497831" y="1833472"/>
                </a:lnTo>
                <a:lnTo>
                  <a:pt x="537137" y="1854551"/>
                </a:lnTo>
                <a:lnTo>
                  <a:pt x="577488" y="1873867"/>
                </a:lnTo>
                <a:lnTo>
                  <a:pt x="618831" y="1891368"/>
                </a:lnTo>
                <a:lnTo>
                  <a:pt x="661116" y="1907002"/>
                </a:lnTo>
                <a:lnTo>
                  <a:pt x="704292" y="1920719"/>
                </a:lnTo>
                <a:lnTo>
                  <a:pt x="748306" y="1932466"/>
                </a:lnTo>
                <a:lnTo>
                  <a:pt x="793108" y="1942192"/>
                </a:lnTo>
                <a:lnTo>
                  <a:pt x="838647" y="1949846"/>
                </a:lnTo>
                <a:lnTo>
                  <a:pt x="884871" y="1955377"/>
                </a:lnTo>
                <a:lnTo>
                  <a:pt x="931729" y="1958733"/>
                </a:lnTo>
                <a:lnTo>
                  <a:pt x="979170" y="1959864"/>
                </a:lnTo>
                <a:lnTo>
                  <a:pt x="1026610" y="1958733"/>
                </a:lnTo>
                <a:lnTo>
                  <a:pt x="1073468" y="1955377"/>
                </a:lnTo>
                <a:lnTo>
                  <a:pt x="1119692" y="1949846"/>
                </a:lnTo>
                <a:lnTo>
                  <a:pt x="1165231" y="1942192"/>
                </a:lnTo>
                <a:lnTo>
                  <a:pt x="1210033" y="1932466"/>
                </a:lnTo>
                <a:lnTo>
                  <a:pt x="1254047" y="1920719"/>
                </a:lnTo>
                <a:lnTo>
                  <a:pt x="1297223" y="1907002"/>
                </a:lnTo>
                <a:lnTo>
                  <a:pt x="1339508" y="1891368"/>
                </a:lnTo>
                <a:lnTo>
                  <a:pt x="1380851" y="1873867"/>
                </a:lnTo>
                <a:lnTo>
                  <a:pt x="1421202" y="1854551"/>
                </a:lnTo>
                <a:lnTo>
                  <a:pt x="1460508" y="1833472"/>
                </a:lnTo>
                <a:lnTo>
                  <a:pt x="1498718" y="1810679"/>
                </a:lnTo>
                <a:lnTo>
                  <a:pt x="1535782" y="1786226"/>
                </a:lnTo>
                <a:lnTo>
                  <a:pt x="1571647" y="1760163"/>
                </a:lnTo>
                <a:lnTo>
                  <a:pt x="1606263" y="1732541"/>
                </a:lnTo>
                <a:lnTo>
                  <a:pt x="1639579" y="1703412"/>
                </a:lnTo>
                <a:lnTo>
                  <a:pt x="1671542" y="1672828"/>
                </a:lnTo>
                <a:lnTo>
                  <a:pt x="1702102" y="1640839"/>
                </a:lnTo>
                <a:lnTo>
                  <a:pt x="1731207" y="1607497"/>
                </a:lnTo>
                <a:lnTo>
                  <a:pt x="1758806" y="1572853"/>
                </a:lnTo>
                <a:lnTo>
                  <a:pt x="1784848" y="1536960"/>
                </a:lnTo>
                <a:lnTo>
                  <a:pt x="1809281" y="1499867"/>
                </a:lnTo>
                <a:lnTo>
                  <a:pt x="1832054" y="1461627"/>
                </a:lnTo>
                <a:lnTo>
                  <a:pt x="1853117" y="1422290"/>
                </a:lnTo>
                <a:lnTo>
                  <a:pt x="1872416" y="1381909"/>
                </a:lnTo>
                <a:lnTo>
                  <a:pt x="1889903" y="1340534"/>
                </a:lnTo>
                <a:lnTo>
                  <a:pt x="1905523" y="1298217"/>
                </a:lnTo>
                <a:lnTo>
                  <a:pt x="1919228" y="1255009"/>
                </a:lnTo>
                <a:lnTo>
                  <a:pt x="1930965" y="1210962"/>
                </a:lnTo>
                <a:lnTo>
                  <a:pt x="1940683" y="1166126"/>
                </a:lnTo>
                <a:lnTo>
                  <a:pt x="1948331" y="1120554"/>
                </a:lnTo>
                <a:lnTo>
                  <a:pt x="1953857" y="1074297"/>
                </a:lnTo>
                <a:lnTo>
                  <a:pt x="1957210" y="1027406"/>
                </a:lnTo>
                <a:lnTo>
                  <a:pt x="1958339" y="979932"/>
                </a:lnTo>
                <a:lnTo>
                  <a:pt x="1957210" y="932457"/>
                </a:lnTo>
                <a:lnTo>
                  <a:pt x="1953857" y="885566"/>
                </a:lnTo>
                <a:lnTo>
                  <a:pt x="1948331" y="839309"/>
                </a:lnTo>
                <a:lnTo>
                  <a:pt x="1940683" y="793737"/>
                </a:lnTo>
                <a:lnTo>
                  <a:pt x="1930965" y="748901"/>
                </a:lnTo>
                <a:lnTo>
                  <a:pt x="1919228" y="704854"/>
                </a:lnTo>
                <a:lnTo>
                  <a:pt x="1905523" y="661646"/>
                </a:lnTo>
                <a:lnTo>
                  <a:pt x="1889903" y="619329"/>
                </a:lnTo>
                <a:lnTo>
                  <a:pt x="1872416" y="577954"/>
                </a:lnTo>
                <a:lnTo>
                  <a:pt x="1853117" y="537573"/>
                </a:lnTo>
                <a:lnTo>
                  <a:pt x="1832054" y="498236"/>
                </a:lnTo>
                <a:lnTo>
                  <a:pt x="1809281" y="459996"/>
                </a:lnTo>
                <a:lnTo>
                  <a:pt x="1784848" y="422903"/>
                </a:lnTo>
                <a:lnTo>
                  <a:pt x="1758806" y="387010"/>
                </a:lnTo>
                <a:lnTo>
                  <a:pt x="1731207" y="352366"/>
                </a:lnTo>
                <a:lnTo>
                  <a:pt x="1702102" y="319024"/>
                </a:lnTo>
                <a:lnTo>
                  <a:pt x="1671542" y="287035"/>
                </a:lnTo>
                <a:lnTo>
                  <a:pt x="1639579" y="256451"/>
                </a:lnTo>
                <a:lnTo>
                  <a:pt x="1606263" y="227322"/>
                </a:lnTo>
                <a:lnTo>
                  <a:pt x="1571647" y="199700"/>
                </a:lnTo>
                <a:lnTo>
                  <a:pt x="1535782" y="173637"/>
                </a:lnTo>
                <a:lnTo>
                  <a:pt x="1498718" y="149184"/>
                </a:lnTo>
                <a:lnTo>
                  <a:pt x="1460508" y="126391"/>
                </a:lnTo>
                <a:lnTo>
                  <a:pt x="1421202" y="105312"/>
                </a:lnTo>
                <a:lnTo>
                  <a:pt x="1380851" y="85996"/>
                </a:lnTo>
                <a:lnTo>
                  <a:pt x="1339508" y="68495"/>
                </a:lnTo>
                <a:lnTo>
                  <a:pt x="1297223" y="52861"/>
                </a:lnTo>
                <a:lnTo>
                  <a:pt x="1254047" y="39144"/>
                </a:lnTo>
                <a:lnTo>
                  <a:pt x="1210033" y="27397"/>
                </a:lnTo>
                <a:lnTo>
                  <a:pt x="1165231" y="17671"/>
                </a:lnTo>
                <a:lnTo>
                  <a:pt x="1119692" y="10017"/>
                </a:lnTo>
                <a:lnTo>
                  <a:pt x="1073468" y="4486"/>
                </a:lnTo>
                <a:lnTo>
                  <a:pt x="1026610" y="1130"/>
                </a:lnTo>
                <a:lnTo>
                  <a:pt x="979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3"/>
          <p:cNvSpPr/>
          <p:nvPr/>
        </p:nvSpPr>
        <p:spPr>
          <a:xfrm>
            <a:off x="4316565" y="2079761"/>
            <a:ext cx="1958339" cy="1960245"/>
          </a:xfrm>
          <a:custGeom>
            <a:avLst/>
            <a:gdLst/>
            <a:ahLst/>
            <a:cxnLst/>
            <a:rect l="l" t="t" r="r" b="b"/>
            <a:pathLst>
              <a:path w="1958339" h="1960245">
                <a:moveTo>
                  <a:pt x="0" y="979932"/>
                </a:moveTo>
                <a:lnTo>
                  <a:pt x="1129" y="932457"/>
                </a:lnTo>
                <a:lnTo>
                  <a:pt x="4482" y="885566"/>
                </a:lnTo>
                <a:lnTo>
                  <a:pt x="10008" y="839309"/>
                </a:lnTo>
                <a:lnTo>
                  <a:pt x="17656" y="793737"/>
                </a:lnTo>
                <a:lnTo>
                  <a:pt x="27374" y="748901"/>
                </a:lnTo>
                <a:lnTo>
                  <a:pt x="39111" y="704854"/>
                </a:lnTo>
                <a:lnTo>
                  <a:pt x="52816" y="661646"/>
                </a:lnTo>
                <a:lnTo>
                  <a:pt x="68436" y="619329"/>
                </a:lnTo>
                <a:lnTo>
                  <a:pt x="85923" y="577954"/>
                </a:lnTo>
                <a:lnTo>
                  <a:pt x="105222" y="537573"/>
                </a:lnTo>
                <a:lnTo>
                  <a:pt x="126285" y="498236"/>
                </a:lnTo>
                <a:lnTo>
                  <a:pt x="149058" y="459996"/>
                </a:lnTo>
                <a:lnTo>
                  <a:pt x="173491" y="422903"/>
                </a:lnTo>
                <a:lnTo>
                  <a:pt x="199533" y="387010"/>
                </a:lnTo>
                <a:lnTo>
                  <a:pt x="227132" y="352366"/>
                </a:lnTo>
                <a:lnTo>
                  <a:pt x="256237" y="319024"/>
                </a:lnTo>
                <a:lnTo>
                  <a:pt x="286797" y="287035"/>
                </a:lnTo>
                <a:lnTo>
                  <a:pt x="318760" y="256451"/>
                </a:lnTo>
                <a:lnTo>
                  <a:pt x="352076" y="227322"/>
                </a:lnTo>
                <a:lnTo>
                  <a:pt x="386692" y="199700"/>
                </a:lnTo>
                <a:lnTo>
                  <a:pt x="422557" y="173637"/>
                </a:lnTo>
                <a:lnTo>
                  <a:pt x="459621" y="149184"/>
                </a:lnTo>
                <a:lnTo>
                  <a:pt x="497831" y="126391"/>
                </a:lnTo>
                <a:lnTo>
                  <a:pt x="537137" y="105312"/>
                </a:lnTo>
                <a:lnTo>
                  <a:pt x="577488" y="85996"/>
                </a:lnTo>
                <a:lnTo>
                  <a:pt x="618831" y="68495"/>
                </a:lnTo>
                <a:lnTo>
                  <a:pt x="661116" y="52861"/>
                </a:lnTo>
                <a:lnTo>
                  <a:pt x="704292" y="39144"/>
                </a:lnTo>
                <a:lnTo>
                  <a:pt x="748306" y="27397"/>
                </a:lnTo>
                <a:lnTo>
                  <a:pt x="793108" y="17671"/>
                </a:lnTo>
                <a:lnTo>
                  <a:pt x="838647" y="10017"/>
                </a:lnTo>
                <a:lnTo>
                  <a:pt x="884871" y="4486"/>
                </a:lnTo>
                <a:lnTo>
                  <a:pt x="931729" y="1130"/>
                </a:lnTo>
                <a:lnTo>
                  <a:pt x="979170" y="0"/>
                </a:lnTo>
                <a:lnTo>
                  <a:pt x="1026610" y="1130"/>
                </a:lnTo>
                <a:lnTo>
                  <a:pt x="1073468" y="4486"/>
                </a:lnTo>
                <a:lnTo>
                  <a:pt x="1119692" y="10017"/>
                </a:lnTo>
                <a:lnTo>
                  <a:pt x="1165231" y="17671"/>
                </a:lnTo>
                <a:lnTo>
                  <a:pt x="1210033" y="27397"/>
                </a:lnTo>
                <a:lnTo>
                  <a:pt x="1254047" y="39144"/>
                </a:lnTo>
                <a:lnTo>
                  <a:pt x="1297223" y="52861"/>
                </a:lnTo>
                <a:lnTo>
                  <a:pt x="1339508" y="68495"/>
                </a:lnTo>
                <a:lnTo>
                  <a:pt x="1380851" y="85996"/>
                </a:lnTo>
                <a:lnTo>
                  <a:pt x="1421202" y="105312"/>
                </a:lnTo>
                <a:lnTo>
                  <a:pt x="1460508" y="126391"/>
                </a:lnTo>
                <a:lnTo>
                  <a:pt x="1498718" y="149184"/>
                </a:lnTo>
                <a:lnTo>
                  <a:pt x="1535782" y="173637"/>
                </a:lnTo>
                <a:lnTo>
                  <a:pt x="1571647" y="199700"/>
                </a:lnTo>
                <a:lnTo>
                  <a:pt x="1606263" y="227322"/>
                </a:lnTo>
                <a:lnTo>
                  <a:pt x="1639579" y="256451"/>
                </a:lnTo>
                <a:lnTo>
                  <a:pt x="1671542" y="287035"/>
                </a:lnTo>
                <a:lnTo>
                  <a:pt x="1702102" y="319024"/>
                </a:lnTo>
                <a:lnTo>
                  <a:pt x="1731207" y="352366"/>
                </a:lnTo>
                <a:lnTo>
                  <a:pt x="1758806" y="387010"/>
                </a:lnTo>
                <a:lnTo>
                  <a:pt x="1784848" y="422903"/>
                </a:lnTo>
                <a:lnTo>
                  <a:pt x="1809281" y="459996"/>
                </a:lnTo>
                <a:lnTo>
                  <a:pt x="1832054" y="498236"/>
                </a:lnTo>
                <a:lnTo>
                  <a:pt x="1853117" y="537573"/>
                </a:lnTo>
                <a:lnTo>
                  <a:pt x="1872416" y="577954"/>
                </a:lnTo>
                <a:lnTo>
                  <a:pt x="1889903" y="619329"/>
                </a:lnTo>
                <a:lnTo>
                  <a:pt x="1905523" y="661646"/>
                </a:lnTo>
                <a:lnTo>
                  <a:pt x="1919228" y="704854"/>
                </a:lnTo>
                <a:lnTo>
                  <a:pt x="1930965" y="748901"/>
                </a:lnTo>
                <a:lnTo>
                  <a:pt x="1940683" y="793737"/>
                </a:lnTo>
                <a:lnTo>
                  <a:pt x="1948331" y="839309"/>
                </a:lnTo>
                <a:lnTo>
                  <a:pt x="1953857" y="885566"/>
                </a:lnTo>
                <a:lnTo>
                  <a:pt x="1957210" y="932457"/>
                </a:lnTo>
                <a:lnTo>
                  <a:pt x="1958339" y="979932"/>
                </a:lnTo>
                <a:lnTo>
                  <a:pt x="1957210" y="1027406"/>
                </a:lnTo>
                <a:lnTo>
                  <a:pt x="1953857" y="1074297"/>
                </a:lnTo>
                <a:lnTo>
                  <a:pt x="1948331" y="1120554"/>
                </a:lnTo>
                <a:lnTo>
                  <a:pt x="1940683" y="1166126"/>
                </a:lnTo>
                <a:lnTo>
                  <a:pt x="1930965" y="1210962"/>
                </a:lnTo>
                <a:lnTo>
                  <a:pt x="1919228" y="1255009"/>
                </a:lnTo>
                <a:lnTo>
                  <a:pt x="1905523" y="1298217"/>
                </a:lnTo>
                <a:lnTo>
                  <a:pt x="1889903" y="1340534"/>
                </a:lnTo>
                <a:lnTo>
                  <a:pt x="1872416" y="1381909"/>
                </a:lnTo>
                <a:lnTo>
                  <a:pt x="1853117" y="1422290"/>
                </a:lnTo>
                <a:lnTo>
                  <a:pt x="1832054" y="1461627"/>
                </a:lnTo>
                <a:lnTo>
                  <a:pt x="1809281" y="1499867"/>
                </a:lnTo>
                <a:lnTo>
                  <a:pt x="1784848" y="1536960"/>
                </a:lnTo>
                <a:lnTo>
                  <a:pt x="1758806" y="1572853"/>
                </a:lnTo>
                <a:lnTo>
                  <a:pt x="1731207" y="1607497"/>
                </a:lnTo>
                <a:lnTo>
                  <a:pt x="1702102" y="1640839"/>
                </a:lnTo>
                <a:lnTo>
                  <a:pt x="1671542" y="1672828"/>
                </a:lnTo>
                <a:lnTo>
                  <a:pt x="1639579" y="1703412"/>
                </a:lnTo>
                <a:lnTo>
                  <a:pt x="1606263" y="1732541"/>
                </a:lnTo>
                <a:lnTo>
                  <a:pt x="1571647" y="1760163"/>
                </a:lnTo>
                <a:lnTo>
                  <a:pt x="1535782" y="1786226"/>
                </a:lnTo>
                <a:lnTo>
                  <a:pt x="1498718" y="1810679"/>
                </a:lnTo>
                <a:lnTo>
                  <a:pt x="1460508" y="1833472"/>
                </a:lnTo>
                <a:lnTo>
                  <a:pt x="1421202" y="1854551"/>
                </a:lnTo>
                <a:lnTo>
                  <a:pt x="1380851" y="1873867"/>
                </a:lnTo>
                <a:lnTo>
                  <a:pt x="1339508" y="1891368"/>
                </a:lnTo>
                <a:lnTo>
                  <a:pt x="1297223" y="1907002"/>
                </a:lnTo>
                <a:lnTo>
                  <a:pt x="1254047" y="1920719"/>
                </a:lnTo>
                <a:lnTo>
                  <a:pt x="1210033" y="1932466"/>
                </a:lnTo>
                <a:lnTo>
                  <a:pt x="1165231" y="1942192"/>
                </a:lnTo>
                <a:lnTo>
                  <a:pt x="1119692" y="1949846"/>
                </a:lnTo>
                <a:lnTo>
                  <a:pt x="1073468" y="1955377"/>
                </a:lnTo>
                <a:lnTo>
                  <a:pt x="1026610" y="1958733"/>
                </a:lnTo>
                <a:lnTo>
                  <a:pt x="979170" y="1959864"/>
                </a:lnTo>
                <a:lnTo>
                  <a:pt x="931729" y="1958733"/>
                </a:lnTo>
                <a:lnTo>
                  <a:pt x="884871" y="1955377"/>
                </a:lnTo>
                <a:lnTo>
                  <a:pt x="838647" y="1949846"/>
                </a:lnTo>
                <a:lnTo>
                  <a:pt x="793108" y="1942192"/>
                </a:lnTo>
                <a:lnTo>
                  <a:pt x="748306" y="1932466"/>
                </a:lnTo>
                <a:lnTo>
                  <a:pt x="704292" y="1920719"/>
                </a:lnTo>
                <a:lnTo>
                  <a:pt x="661116" y="1907002"/>
                </a:lnTo>
                <a:lnTo>
                  <a:pt x="618831" y="1891368"/>
                </a:lnTo>
                <a:lnTo>
                  <a:pt x="577488" y="1873867"/>
                </a:lnTo>
                <a:lnTo>
                  <a:pt x="537137" y="1854551"/>
                </a:lnTo>
                <a:lnTo>
                  <a:pt x="497831" y="1833472"/>
                </a:lnTo>
                <a:lnTo>
                  <a:pt x="459621" y="1810679"/>
                </a:lnTo>
                <a:lnTo>
                  <a:pt x="422557" y="1786226"/>
                </a:lnTo>
                <a:lnTo>
                  <a:pt x="386692" y="1760163"/>
                </a:lnTo>
                <a:lnTo>
                  <a:pt x="352076" y="1732541"/>
                </a:lnTo>
                <a:lnTo>
                  <a:pt x="318760" y="1703412"/>
                </a:lnTo>
                <a:lnTo>
                  <a:pt x="286797" y="1672828"/>
                </a:lnTo>
                <a:lnTo>
                  <a:pt x="256237" y="1640839"/>
                </a:lnTo>
                <a:lnTo>
                  <a:pt x="227132" y="1607497"/>
                </a:lnTo>
                <a:lnTo>
                  <a:pt x="199533" y="1572853"/>
                </a:lnTo>
                <a:lnTo>
                  <a:pt x="173491" y="1536960"/>
                </a:lnTo>
                <a:lnTo>
                  <a:pt x="149058" y="1499867"/>
                </a:lnTo>
                <a:lnTo>
                  <a:pt x="126285" y="1461627"/>
                </a:lnTo>
                <a:lnTo>
                  <a:pt x="105222" y="1422290"/>
                </a:lnTo>
                <a:lnTo>
                  <a:pt x="85923" y="1381909"/>
                </a:lnTo>
                <a:lnTo>
                  <a:pt x="68436" y="1340534"/>
                </a:lnTo>
                <a:lnTo>
                  <a:pt x="52816" y="1298217"/>
                </a:lnTo>
                <a:lnTo>
                  <a:pt x="39111" y="1255009"/>
                </a:lnTo>
                <a:lnTo>
                  <a:pt x="27374" y="1210962"/>
                </a:lnTo>
                <a:lnTo>
                  <a:pt x="17656" y="1166126"/>
                </a:lnTo>
                <a:lnTo>
                  <a:pt x="10008" y="1120554"/>
                </a:lnTo>
                <a:lnTo>
                  <a:pt x="4482" y="1074297"/>
                </a:lnTo>
                <a:lnTo>
                  <a:pt x="1129" y="1027406"/>
                </a:lnTo>
                <a:lnTo>
                  <a:pt x="0" y="979932"/>
                </a:lnTo>
                <a:close/>
              </a:path>
            </a:pathLst>
          </a:custGeom>
          <a:ln w="38100">
            <a:solidFill>
              <a:srgbClr val="DF00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4"/>
          <p:cNvSpPr/>
          <p:nvPr/>
        </p:nvSpPr>
        <p:spPr>
          <a:xfrm>
            <a:off x="4621925" y="2326099"/>
            <a:ext cx="1269365" cy="1402080"/>
          </a:xfrm>
          <a:custGeom>
            <a:avLst/>
            <a:gdLst/>
            <a:ahLst/>
            <a:cxnLst/>
            <a:rect l="l" t="t" r="r" b="b"/>
            <a:pathLst>
              <a:path w="1269364" h="1402080">
                <a:moveTo>
                  <a:pt x="634538" y="0"/>
                </a:moveTo>
                <a:lnTo>
                  <a:pt x="613750" y="4024"/>
                </a:lnTo>
                <a:lnTo>
                  <a:pt x="597071" y="15113"/>
                </a:lnTo>
                <a:lnTo>
                  <a:pt x="585978" y="31788"/>
                </a:lnTo>
                <a:lnTo>
                  <a:pt x="581952" y="52569"/>
                </a:lnTo>
                <a:lnTo>
                  <a:pt x="581952" y="210307"/>
                </a:lnTo>
                <a:lnTo>
                  <a:pt x="178792" y="210307"/>
                </a:lnTo>
                <a:lnTo>
                  <a:pt x="124692" y="265035"/>
                </a:lnTo>
                <a:lnTo>
                  <a:pt x="76228" y="313371"/>
                </a:lnTo>
                <a:lnTo>
                  <a:pt x="36936" y="351866"/>
                </a:lnTo>
                <a:lnTo>
                  <a:pt x="0" y="385539"/>
                </a:lnTo>
                <a:lnTo>
                  <a:pt x="175287" y="560770"/>
                </a:lnTo>
                <a:lnTo>
                  <a:pt x="581952" y="560770"/>
                </a:lnTo>
                <a:lnTo>
                  <a:pt x="581952" y="1401883"/>
                </a:lnTo>
                <a:lnTo>
                  <a:pt x="687125" y="1401883"/>
                </a:lnTo>
                <a:lnTo>
                  <a:pt x="687125" y="981327"/>
                </a:lnTo>
                <a:lnTo>
                  <a:pt x="1090285" y="981327"/>
                </a:lnTo>
                <a:lnTo>
                  <a:pt x="1144385" y="926598"/>
                </a:lnTo>
                <a:lnTo>
                  <a:pt x="1192848" y="878262"/>
                </a:lnTo>
                <a:lnTo>
                  <a:pt x="1232141" y="839767"/>
                </a:lnTo>
                <a:lnTo>
                  <a:pt x="1258728" y="814562"/>
                </a:lnTo>
                <a:lnTo>
                  <a:pt x="1269077" y="806095"/>
                </a:lnTo>
                <a:lnTo>
                  <a:pt x="1093790" y="630863"/>
                </a:lnTo>
                <a:lnTo>
                  <a:pt x="687124" y="630863"/>
                </a:lnTo>
                <a:lnTo>
                  <a:pt x="687124" y="52569"/>
                </a:lnTo>
                <a:lnTo>
                  <a:pt x="683098" y="31788"/>
                </a:lnTo>
                <a:lnTo>
                  <a:pt x="672006" y="15113"/>
                </a:lnTo>
                <a:lnTo>
                  <a:pt x="655326" y="4024"/>
                </a:lnTo>
                <a:lnTo>
                  <a:pt x="634538" y="0"/>
                </a:lnTo>
                <a:close/>
              </a:path>
            </a:pathLst>
          </a:custGeom>
          <a:solidFill>
            <a:srgbClr val="DF00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5"/>
          <p:cNvSpPr/>
          <p:nvPr/>
        </p:nvSpPr>
        <p:spPr>
          <a:xfrm>
            <a:off x="9457779" y="2351795"/>
            <a:ext cx="2520950" cy="4180840"/>
          </a:xfrm>
          <a:custGeom>
            <a:avLst/>
            <a:gdLst/>
            <a:ahLst/>
            <a:cxnLst/>
            <a:rect l="l" t="t" r="r" b="b"/>
            <a:pathLst>
              <a:path w="2520950" h="4180840">
                <a:moveTo>
                  <a:pt x="0" y="4180332"/>
                </a:moveTo>
                <a:lnTo>
                  <a:pt x="2520696" y="4180332"/>
                </a:lnTo>
                <a:lnTo>
                  <a:pt x="2520696" y="0"/>
                </a:lnTo>
                <a:lnTo>
                  <a:pt x="0" y="0"/>
                </a:lnTo>
                <a:lnTo>
                  <a:pt x="0" y="4180332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6"/>
          <p:cNvSpPr txBox="1"/>
          <p:nvPr/>
        </p:nvSpPr>
        <p:spPr>
          <a:xfrm>
            <a:off x="9474379" y="4273651"/>
            <a:ext cx="2504350" cy="9624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1320" marR="5080" indent="-38862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Когда и за какие :</a:t>
            </a:r>
          </a:p>
          <a:p>
            <a:pPr marL="401320" marR="5080" indent="-38862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0" spc="-5" dirty="0">
                <a:solidFill>
                  <a:srgbClr val="FFFFFF"/>
                </a:solidFill>
                <a:latin typeface="Calibri Light"/>
                <a:cs typeface="Calibri Light"/>
              </a:rPr>
              <a:t>АПГ</a:t>
            </a:r>
          </a:p>
          <a:p>
            <a:pPr marL="401320" marR="5080" indent="-388620" algn="ctr">
              <a:lnSpc>
                <a:spcPct val="100000"/>
              </a:lnSpc>
              <a:spcBef>
                <a:spcPts val="105"/>
              </a:spcBef>
            </a:pPr>
            <a:r>
              <a:rPr lang="ru-RU" sz="2000" spc="-5" dirty="0">
                <a:solidFill>
                  <a:srgbClr val="FFFFFF"/>
                </a:solidFill>
                <a:latin typeface="Calibri Light"/>
                <a:cs typeface="Calibri Light"/>
              </a:rPr>
              <a:t>Бюджет</a:t>
            </a:r>
            <a:endParaRPr sz="2000" dirty="0">
              <a:latin typeface="Calibri Light"/>
              <a:cs typeface="Calibri Light"/>
            </a:endParaRPr>
          </a:p>
        </p:txBody>
      </p:sp>
      <p:sp>
        <p:nvSpPr>
          <p:cNvPr id="64" name="object 17"/>
          <p:cNvSpPr/>
          <p:nvPr/>
        </p:nvSpPr>
        <p:spPr>
          <a:xfrm>
            <a:off x="9662757" y="2072142"/>
            <a:ext cx="1958339" cy="1958339"/>
          </a:xfrm>
          <a:custGeom>
            <a:avLst/>
            <a:gdLst/>
            <a:ahLst/>
            <a:cxnLst/>
            <a:rect l="l" t="t" r="r" b="b"/>
            <a:pathLst>
              <a:path w="1958340" h="1958339">
                <a:moveTo>
                  <a:pt x="979170" y="0"/>
                </a:moveTo>
                <a:lnTo>
                  <a:pt x="930300" y="1198"/>
                </a:lnTo>
                <a:lnTo>
                  <a:pt x="882051" y="4756"/>
                </a:lnTo>
                <a:lnTo>
                  <a:pt x="834478" y="10617"/>
                </a:lnTo>
                <a:lnTo>
                  <a:pt x="787638" y="18725"/>
                </a:lnTo>
                <a:lnTo>
                  <a:pt x="741585" y="29024"/>
                </a:lnTo>
                <a:lnTo>
                  <a:pt x="696378" y="41458"/>
                </a:lnTo>
                <a:lnTo>
                  <a:pt x="652070" y="55971"/>
                </a:lnTo>
                <a:lnTo>
                  <a:pt x="608720" y="72506"/>
                </a:lnTo>
                <a:lnTo>
                  <a:pt x="566382" y="91008"/>
                </a:lnTo>
                <a:lnTo>
                  <a:pt x="525114" y="111421"/>
                </a:lnTo>
                <a:lnTo>
                  <a:pt x="484970" y="133688"/>
                </a:lnTo>
                <a:lnTo>
                  <a:pt x="446008" y="157754"/>
                </a:lnTo>
                <a:lnTo>
                  <a:pt x="408282" y="183561"/>
                </a:lnTo>
                <a:lnTo>
                  <a:pt x="371850" y="211055"/>
                </a:lnTo>
                <a:lnTo>
                  <a:pt x="336768" y="240178"/>
                </a:lnTo>
                <a:lnTo>
                  <a:pt x="303091" y="270876"/>
                </a:lnTo>
                <a:lnTo>
                  <a:pt x="270876" y="303091"/>
                </a:lnTo>
                <a:lnTo>
                  <a:pt x="240178" y="336768"/>
                </a:lnTo>
                <a:lnTo>
                  <a:pt x="211055" y="371850"/>
                </a:lnTo>
                <a:lnTo>
                  <a:pt x="183561" y="408282"/>
                </a:lnTo>
                <a:lnTo>
                  <a:pt x="157754" y="446008"/>
                </a:lnTo>
                <a:lnTo>
                  <a:pt x="133688" y="484970"/>
                </a:lnTo>
                <a:lnTo>
                  <a:pt x="111421" y="525114"/>
                </a:lnTo>
                <a:lnTo>
                  <a:pt x="91008" y="566382"/>
                </a:lnTo>
                <a:lnTo>
                  <a:pt x="72506" y="608720"/>
                </a:lnTo>
                <a:lnTo>
                  <a:pt x="55971" y="652070"/>
                </a:lnTo>
                <a:lnTo>
                  <a:pt x="41458" y="696378"/>
                </a:lnTo>
                <a:lnTo>
                  <a:pt x="29024" y="741585"/>
                </a:lnTo>
                <a:lnTo>
                  <a:pt x="18725" y="787638"/>
                </a:lnTo>
                <a:lnTo>
                  <a:pt x="10617" y="834478"/>
                </a:lnTo>
                <a:lnTo>
                  <a:pt x="4756" y="882051"/>
                </a:lnTo>
                <a:lnTo>
                  <a:pt x="1198" y="930300"/>
                </a:lnTo>
                <a:lnTo>
                  <a:pt x="0" y="979169"/>
                </a:lnTo>
                <a:lnTo>
                  <a:pt x="1198" y="1028039"/>
                </a:lnTo>
                <a:lnTo>
                  <a:pt x="4756" y="1076288"/>
                </a:lnTo>
                <a:lnTo>
                  <a:pt x="10617" y="1123861"/>
                </a:lnTo>
                <a:lnTo>
                  <a:pt x="18725" y="1170701"/>
                </a:lnTo>
                <a:lnTo>
                  <a:pt x="29024" y="1216754"/>
                </a:lnTo>
                <a:lnTo>
                  <a:pt x="41458" y="1261961"/>
                </a:lnTo>
                <a:lnTo>
                  <a:pt x="55971" y="1306269"/>
                </a:lnTo>
                <a:lnTo>
                  <a:pt x="72506" y="1349619"/>
                </a:lnTo>
                <a:lnTo>
                  <a:pt x="91008" y="1391957"/>
                </a:lnTo>
                <a:lnTo>
                  <a:pt x="111421" y="1433225"/>
                </a:lnTo>
                <a:lnTo>
                  <a:pt x="133688" y="1473369"/>
                </a:lnTo>
                <a:lnTo>
                  <a:pt x="157754" y="1512331"/>
                </a:lnTo>
                <a:lnTo>
                  <a:pt x="183561" y="1550057"/>
                </a:lnTo>
                <a:lnTo>
                  <a:pt x="211055" y="1586489"/>
                </a:lnTo>
                <a:lnTo>
                  <a:pt x="240178" y="1621571"/>
                </a:lnTo>
                <a:lnTo>
                  <a:pt x="270876" y="1655248"/>
                </a:lnTo>
                <a:lnTo>
                  <a:pt x="303091" y="1687463"/>
                </a:lnTo>
                <a:lnTo>
                  <a:pt x="336768" y="1718161"/>
                </a:lnTo>
                <a:lnTo>
                  <a:pt x="371850" y="1747284"/>
                </a:lnTo>
                <a:lnTo>
                  <a:pt x="408282" y="1774778"/>
                </a:lnTo>
                <a:lnTo>
                  <a:pt x="446008" y="1800585"/>
                </a:lnTo>
                <a:lnTo>
                  <a:pt x="484970" y="1824651"/>
                </a:lnTo>
                <a:lnTo>
                  <a:pt x="525114" y="1846918"/>
                </a:lnTo>
                <a:lnTo>
                  <a:pt x="566382" y="1867331"/>
                </a:lnTo>
                <a:lnTo>
                  <a:pt x="608720" y="1885833"/>
                </a:lnTo>
                <a:lnTo>
                  <a:pt x="652070" y="1902368"/>
                </a:lnTo>
                <a:lnTo>
                  <a:pt x="696378" y="1916881"/>
                </a:lnTo>
                <a:lnTo>
                  <a:pt x="741585" y="1929315"/>
                </a:lnTo>
                <a:lnTo>
                  <a:pt x="787638" y="1939614"/>
                </a:lnTo>
                <a:lnTo>
                  <a:pt x="834478" y="1947722"/>
                </a:lnTo>
                <a:lnTo>
                  <a:pt x="882051" y="1953583"/>
                </a:lnTo>
                <a:lnTo>
                  <a:pt x="930300" y="1957141"/>
                </a:lnTo>
                <a:lnTo>
                  <a:pt x="979170" y="1958339"/>
                </a:lnTo>
                <a:lnTo>
                  <a:pt x="1028039" y="1957141"/>
                </a:lnTo>
                <a:lnTo>
                  <a:pt x="1076288" y="1953583"/>
                </a:lnTo>
                <a:lnTo>
                  <a:pt x="1123861" y="1947722"/>
                </a:lnTo>
                <a:lnTo>
                  <a:pt x="1170701" y="1939614"/>
                </a:lnTo>
                <a:lnTo>
                  <a:pt x="1216754" y="1929315"/>
                </a:lnTo>
                <a:lnTo>
                  <a:pt x="1261961" y="1916881"/>
                </a:lnTo>
                <a:lnTo>
                  <a:pt x="1306269" y="1902368"/>
                </a:lnTo>
                <a:lnTo>
                  <a:pt x="1349619" y="1885833"/>
                </a:lnTo>
                <a:lnTo>
                  <a:pt x="1391957" y="1867331"/>
                </a:lnTo>
                <a:lnTo>
                  <a:pt x="1433225" y="1846918"/>
                </a:lnTo>
                <a:lnTo>
                  <a:pt x="1473369" y="1824651"/>
                </a:lnTo>
                <a:lnTo>
                  <a:pt x="1512331" y="1800585"/>
                </a:lnTo>
                <a:lnTo>
                  <a:pt x="1550057" y="1774778"/>
                </a:lnTo>
                <a:lnTo>
                  <a:pt x="1586489" y="1747284"/>
                </a:lnTo>
                <a:lnTo>
                  <a:pt x="1621571" y="1718161"/>
                </a:lnTo>
                <a:lnTo>
                  <a:pt x="1655248" y="1687463"/>
                </a:lnTo>
                <a:lnTo>
                  <a:pt x="1687463" y="1655248"/>
                </a:lnTo>
                <a:lnTo>
                  <a:pt x="1718161" y="1621571"/>
                </a:lnTo>
                <a:lnTo>
                  <a:pt x="1747284" y="1586489"/>
                </a:lnTo>
                <a:lnTo>
                  <a:pt x="1774778" y="1550057"/>
                </a:lnTo>
                <a:lnTo>
                  <a:pt x="1800585" y="1512331"/>
                </a:lnTo>
                <a:lnTo>
                  <a:pt x="1824651" y="1473369"/>
                </a:lnTo>
                <a:lnTo>
                  <a:pt x="1846918" y="1433225"/>
                </a:lnTo>
                <a:lnTo>
                  <a:pt x="1867331" y="1391957"/>
                </a:lnTo>
                <a:lnTo>
                  <a:pt x="1885833" y="1349619"/>
                </a:lnTo>
                <a:lnTo>
                  <a:pt x="1902368" y="1306269"/>
                </a:lnTo>
                <a:lnTo>
                  <a:pt x="1916881" y="1261961"/>
                </a:lnTo>
                <a:lnTo>
                  <a:pt x="1929315" y="1216754"/>
                </a:lnTo>
                <a:lnTo>
                  <a:pt x="1939614" y="1170701"/>
                </a:lnTo>
                <a:lnTo>
                  <a:pt x="1947722" y="1123861"/>
                </a:lnTo>
                <a:lnTo>
                  <a:pt x="1953583" y="1076288"/>
                </a:lnTo>
                <a:lnTo>
                  <a:pt x="1957141" y="1028039"/>
                </a:lnTo>
                <a:lnTo>
                  <a:pt x="1958340" y="979169"/>
                </a:lnTo>
                <a:lnTo>
                  <a:pt x="1957141" y="930300"/>
                </a:lnTo>
                <a:lnTo>
                  <a:pt x="1953583" y="882051"/>
                </a:lnTo>
                <a:lnTo>
                  <a:pt x="1947722" y="834478"/>
                </a:lnTo>
                <a:lnTo>
                  <a:pt x="1939614" y="787638"/>
                </a:lnTo>
                <a:lnTo>
                  <a:pt x="1929315" y="741585"/>
                </a:lnTo>
                <a:lnTo>
                  <a:pt x="1916881" y="696378"/>
                </a:lnTo>
                <a:lnTo>
                  <a:pt x="1902368" y="652070"/>
                </a:lnTo>
                <a:lnTo>
                  <a:pt x="1885833" y="608720"/>
                </a:lnTo>
                <a:lnTo>
                  <a:pt x="1867331" y="566382"/>
                </a:lnTo>
                <a:lnTo>
                  <a:pt x="1846918" y="525114"/>
                </a:lnTo>
                <a:lnTo>
                  <a:pt x="1824651" y="484970"/>
                </a:lnTo>
                <a:lnTo>
                  <a:pt x="1800585" y="446008"/>
                </a:lnTo>
                <a:lnTo>
                  <a:pt x="1774778" y="408282"/>
                </a:lnTo>
                <a:lnTo>
                  <a:pt x="1747284" y="371850"/>
                </a:lnTo>
                <a:lnTo>
                  <a:pt x="1718161" y="336768"/>
                </a:lnTo>
                <a:lnTo>
                  <a:pt x="1687463" y="303091"/>
                </a:lnTo>
                <a:lnTo>
                  <a:pt x="1655248" y="270876"/>
                </a:lnTo>
                <a:lnTo>
                  <a:pt x="1621571" y="240178"/>
                </a:lnTo>
                <a:lnTo>
                  <a:pt x="1586489" y="211055"/>
                </a:lnTo>
                <a:lnTo>
                  <a:pt x="1550057" y="183561"/>
                </a:lnTo>
                <a:lnTo>
                  <a:pt x="1512331" y="157754"/>
                </a:lnTo>
                <a:lnTo>
                  <a:pt x="1473369" y="133688"/>
                </a:lnTo>
                <a:lnTo>
                  <a:pt x="1433225" y="111421"/>
                </a:lnTo>
                <a:lnTo>
                  <a:pt x="1391957" y="91008"/>
                </a:lnTo>
                <a:lnTo>
                  <a:pt x="1349619" y="72506"/>
                </a:lnTo>
                <a:lnTo>
                  <a:pt x="1306269" y="55971"/>
                </a:lnTo>
                <a:lnTo>
                  <a:pt x="1261961" y="41458"/>
                </a:lnTo>
                <a:lnTo>
                  <a:pt x="1216754" y="29024"/>
                </a:lnTo>
                <a:lnTo>
                  <a:pt x="1170701" y="18725"/>
                </a:lnTo>
                <a:lnTo>
                  <a:pt x="1123861" y="10617"/>
                </a:lnTo>
                <a:lnTo>
                  <a:pt x="1076288" y="4756"/>
                </a:lnTo>
                <a:lnTo>
                  <a:pt x="1028039" y="1198"/>
                </a:lnTo>
                <a:lnTo>
                  <a:pt x="979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8"/>
          <p:cNvSpPr/>
          <p:nvPr/>
        </p:nvSpPr>
        <p:spPr>
          <a:xfrm>
            <a:off x="9662757" y="2072142"/>
            <a:ext cx="1958339" cy="1958339"/>
          </a:xfrm>
          <a:custGeom>
            <a:avLst/>
            <a:gdLst/>
            <a:ahLst/>
            <a:cxnLst/>
            <a:rect l="l" t="t" r="r" b="b"/>
            <a:pathLst>
              <a:path w="1958340" h="1958339">
                <a:moveTo>
                  <a:pt x="0" y="979169"/>
                </a:moveTo>
                <a:lnTo>
                  <a:pt x="1198" y="930300"/>
                </a:lnTo>
                <a:lnTo>
                  <a:pt x="4756" y="882051"/>
                </a:lnTo>
                <a:lnTo>
                  <a:pt x="10617" y="834478"/>
                </a:lnTo>
                <a:lnTo>
                  <a:pt x="18725" y="787638"/>
                </a:lnTo>
                <a:lnTo>
                  <a:pt x="29024" y="741585"/>
                </a:lnTo>
                <a:lnTo>
                  <a:pt x="41458" y="696378"/>
                </a:lnTo>
                <a:lnTo>
                  <a:pt x="55971" y="652070"/>
                </a:lnTo>
                <a:lnTo>
                  <a:pt x="72506" y="608720"/>
                </a:lnTo>
                <a:lnTo>
                  <a:pt x="91008" y="566382"/>
                </a:lnTo>
                <a:lnTo>
                  <a:pt x="111421" y="525114"/>
                </a:lnTo>
                <a:lnTo>
                  <a:pt x="133688" y="484970"/>
                </a:lnTo>
                <a:lnTo>
                  <a:pt x="157754" y="446008"/>
                </a:lnTo>
                <a:lnTo>
                  <a:pt x="183561" y="408282"/>
                </a:lnTo>
                <a:lnTo>
                  <a:pt x="211055" y="371850"/>
                </a:lnTo>
                <a:lnTo>
                  <a:pt x="240178" y="336768"/>
                </a:lnTo>
                <a:lnTo>
                  <a:pt x="270876" y="303091"/>
                </a:lnTo>
                <a:lnTo>
                  <a:pt x="303091" y="270876"/>
                </a:lnTo>
                <a:lnTo>
                  <a:pt x="336768" y="240178"/>
                </a:lnTo>
                <a:lnTo>
                  <a:pt x="371850" y="211055"/>
                </a:lnTo>
                <a:lnTo>
                  <a:pt x="408282" y="183561"/>
                </a:lnTo>
                <a:lnTo>
                  <a:pt x="446008" y="157754"/>
                </a:lnTo>
                <a:lnTo>
                  <a:pt x="484970" y="133688"/>
                </a:lnTo>
                <a:lnTo>
                  <a:pt x="525114" y="111421"/>
                </a:lnTo>
                <a:lnTo>
                  <a:pt x="566382" y="91008"/>
                </a:lnTo>
                <a:lnTo>
                  <a:pt x="608720" y="72506"/>
                </a:lnTo>
                <a:lnTo>
                  <a:pt x="652070" y="55971"/>
                </a:lnTo>
                <a:lnTo>
                  <a:pt x="696378" y="41458"/>
                </a:lnTo>
                <a:lnTo>
                  <a:pt x="741585" y="29024"/>
                </a:lnTo>
                <a:lnTo>
                  <a:pt x="787638" y="18725"/>
                </a:lnTo>
                <a:lnTo>
                  <a:pt x="834478" y="10617"/>
                </a:lnTo>
                <a:lnTo>
                  <a:pt x="882051" y="4756"/>
                </a:lnTo>
                <a:lnTo>
                  <a:pt x="930300" y="1198"/>
                </a:lnTo>
                <a:lnTo>
                  <a:pt x="979170" y="0"/>
                </a:lnTo>
                <a:lnTo>
                  <a:pt x="1028039" y="1198"/>
                </a:lnTo>
                <a:lnTo>
                  <a:pt x="1076288" y="4756"/>
                </a:lnTo>
                <a:lnTo>
                  <a:pt x="1123861" y="10617"/>
                </a:lnTo>
                <a:lnTo>
                  <a:pt x="1170701" y="18725"/>
                </a:lnTo>
                <a:lnTo>
                  <a:pt x="1216754" y="29024"/>
                </a:lnTo>
                <a:lnTo>
                  <a:pt x="1261961" y="41458"/>
                </a:lnTo>
                <a:lnTo>
                  <a:pt x="1306269" y="55971"/>
                </a:lnTo>
                <a:lnTo>
                  <a:pt x="1349619" y="72506"/>
                </a:lnTo>
                <a:lnTo>
                  <a:pt x="1391957" y="91008"/>
                </a:lnTo>
                <a:lnTo>
                  <a:pt x="1433225" y="111421"/>
                </a:lnTo>
                <a:lnTo>
                  <a:pt x="1473369" y="133688"/>
                </a:lnTo>
                <a:lnTo>
                  <a:pt x="1512331" y="157754"/>
                </a:lnTo>
                <a:lnTo>
                  <a:pt x="1550057" y="183561"/>
                </a:lnTo>
                <a:lnTo>
                  <a:pt x="1586489" y="211055"/>
                </a:lnTo>
                <a:lnTo>
                  <a:pt x="1621571" y="240178"/>
                </a:lnTo>
                <a:lnTo>
                  <a:pt x="1655248" y="270876"/>
                </a:lnTo>
                <a:lnTo>
                  <a:pt x="1687463" y="303091"/>
                </a:lnTo>
                <a:lnTo>
                  <a:pt x="1718161" y="336768"/>
                </a:lnTo>
                <a:lnTo>
                  <a:pt x="1747284" y="371850"/>
                </a:lnTo>
                <a:lnTo>
                  <a:pt x="1774778" y="408282"/>
                </a:lnTo>
                <a:lnTo>
                  <a:pt x="1800585" y="446008"/>
                </a:lnTo>
                <a:lnTo>
                  <a:pt x="1824651" y="484970"/>
                </a:lnTo>
                <a:lnTo>
                  <a:pt x="1846918" y="525114"/>
                </a:lnTo>
                <a:lnTo>
                  <a:pt x="1867331" y="566382"/>
                </a:lnTo>
                <a:lnTo>
                  <a:pt x="1885833" y="608720"/>
                </a:lnTo>
                <a:lnTo>
                  <a:pt x="1902368" y="652070"/>
                </a:lnTo>
                <a:lnTo>
                  <a:pt x="1916881" y="696378"/>
                </a:lnTo>
                <a:lnTo>
                  <a:pt x="1929315" y="741585"/>
                </a:lnTo>
                <a:lnTo>
                  <a:pt x="1939614" y="787638"/>
                </a:lnTo>
                <a:lnTo>
                  <a:pt x="1947722" y="834478"/>
                </a:lnTo>
                <a:lnTo>
                  <a:pt x="1953583" y="882051"/>
                </a:lnTo>
                <a:lnTo>
                  <a:pt x="1957141" y="930300"/>
                </a:lnTo>
                <a:lnTo>
                  <a:pt x="1958340" y="979169"/>
                </a:lnTo>
                <a:lnTo>
                  <a:pt x="1957141" y="1028039"/>
                </a:lnTo>
                <a:lnTo>
                  <a:pt x="1953583" y="1076288"/>
                </a:lnTo>
                <a:lnTo>
                  <a:pt x="1947722" y="1123861"/>
                </a:lnTo>
                <a:lnTo>
                  <a:pt x="1939614" y="1170701"/>
                </a:lnTo>
                <a:lnTo>
                  <a:pt x="1929315" y="1216754"/>
                </a:lnTo>
                <a:lnTo>
                  <a:pt x="1916881" y="1261961"/>
                </a:lnTo>
                <a:lnTo>
                  <a:pt x="1902368" y="1306269"/>
                </a:lnTo>
                <a:lnTo>
                  <a:pt x="1885833" y="1349619"/>
                </a:lnTo>
                <a:lnTo>
                  <a:pt x="1867331" y="1391957"/>
                </a:lnTo>
                <a:lnTo>
                  <a:pt x="1846918" y="1433225"/>
                </a:lnTo>
                <a:lnTo>
                  <a:pt x="1824651" y="1473369"/>
                </a:lnTo>
                <a:lnTo>
                  <a:pt x="1800585" y="1512331"/>
                </a:lnTo>
                <a:lnTo>
                  <a:pt x="1774778" y="1550057"/>
                </a:lnTo>
                <a:lnTo>
                  <a:pt x="1747284" y="1586489"/>
                </a:lnTo>
                <a:lnTo>
                  <a:pt x="1718161" y="1621571"/>
                </a:lnTo>
                <a:lnTo>
                  <a:pt x="1687463" y="1655248"/>
                </a:lnTo>
                <a:lnTo>
                  <a:pt x="1655248" y="1687463"/>
                </a:lnTo>
                <a:lnTo>
                  <a:pt x="1621571" y="1718161"/>
                </a:lnTo>
                <a:lnTo>
                  <a:pt x="1586489" y="1747284"/>
                </a:lnTo>
                <a:lnTo>
                  <a:pt x="1550057" y="1774778"/>
                </a:lnTo>
                <a:lnTo>
                  <a:pt x="1512331" y="1800585"/>
                </a:lnTo>
                <a:lnTo>
                  <a:pt x="1473369" y="1824651"/>
                </a:lnTo>
                <a:lnTo>
                  <a:pt x="1433225" y="1846918"/>
                </a:lnTo>
                <a:lnTo>
                  <a:pt x="1391957" y="1867331"/>
                </a:lnTo>
                <a:lnTo>
                  <a:pt x="1349619" y="1885833"/>
                </a:lnTo>
                <a:lnTo>
                  <a:pt x="1306269" y="1902368"/>
                </a:lnTo>
                <a:lnTo>
                  <a:pt x="1261961" y="1916881"/>
                </a:lnTo>
                <a:lnTo>
                  <a:pt x="1216754" y="1929315"/>
                </a:lnTo>
                <a:lnTo>
                  <a:pt x="1170701" y="1939614"/>
                </a:lnTo>
                <a:lnTo>
                  <a:pt x="1123861" y="1947722"/>
                </a:lnTo>
                <a:lnTo>
                  <a:pt x="1076288" y="1953583"/>
                </a:lnTo>
                <a:lnTo>
                  <a:pt x="1028039" y="1957141"/>
                </a:lnTo>
                <a:lnTo>
                  <a:pt x="979170" y="1958339"/>
                </a:lnTo>
                <a:lnTo>
                  <a:pt x="930300" y="1957141"/>
                </a:lnTo>
                <a:lnTo>
                  <a:pt x="882051" y="1953583"/>
                </a:lnTo>
                <a:lnTo>
                  <a:pt x="834478" y="1947722"/>
                </a:lnTo>
                <a:lnTo>
                  <a:pt x="787638" y="1939614"/>
                </a:lnTo>
                <a:lnTo>
                  <a:pt x="741585" y="1929315"/>
                </a:lnTo>
                <a:lnTo>
                  <a:pt x="696378" y="1916881"/>
                </a:lnTo>
                <a:lnTo>
                  <a:pt x="652070" y="1902368"/>
                </a:lnTo>
                <a:lnTo>
                  <a:pt x="608720" y="1885833"/>
                </a:lnTo>
                <a:lnTo>
                  <a:pt x="566382" y="1867331"/>
                </a:lnTo>
                <a:lnTo>
                  <a:pt x="525114" y="1846918"/>
                </a:lnTo>
                <a:lnTo>
                  <a:pt x="484970" y="1824651"/>
                </a:lnTo>
                <a:lnTo>
                  <a:pt x="446008" y="1800585"/>
                </a:lnTo>
                <a:lnTo>
                  <a:pt x="408282" y="1774778"/>
                </a:lnTo>
                <a:lnTo>
                  <a:pt x="371850" y="1747284"/>
                </a:lnTo>
                <a:lnTo>
                  <a:pt x="336768" y="1718161"/>
                </a:lnTo>
                <a:lnTo>
                  <a:pt x="303091" y="1687463"/>
                </a:lnTo>
                <a:lnTo>
                  <a:pt x="270876" y="1655248"/>
                </a:lnTo>
                <a:lnTo>
                  <a:pt x="240178" y="1621571"/>
                </a:lnTo>
                <a:lnTo>
                  <a:pt x="211055" y="1586489"/>
                </a:lnTo>
                <a:lnTo>
                  <a:pt x="183561" y="1550057"/>
                </a:lnTo>
                <a:lnTo>
                  <a:pt x="157754" y="1512331"/>
                </a:lnTo>
                <a:lnTo>
                  <a:pt x="133688" y="1473369"/>
                </a:lnTo>
                <a:lnTo>
                  <a:pt x="111421" y="1433225"/>
                </a:lnTo>
                <a:lnTo>
                  <a:pt x="91008" y="1391957"/>
                </a:lnTo>
                <a:lnTo>
                  <a:pt x="72506" y="1349619"/>
                </a:lnTo>
                <a:lnTo>
                  <a:pt x="55971" y="1306269"/>
                </a:lnTo>
                <a:lnTo>
                  <a:pt x="41458" y="1261961"/>
                </a:lnTo>
                <a:lnTo>
                  <a:pt x="29024" y="1216754"/>
                </a:lnTo>
                <a:lnTo>
                  <a:pt x="18725" y="1170701"/>
                </a:lnTo>
                <a:lnTo>
                  <a:pt x="10617" y="1123861"/>
                </a:lnTo>
                <a:lnTo>
                  <a:pt x="4756" y="1076288"/>
                </a:lnTo>
                <a:lnTo>
                  <a:pt x="1198" y="1028039"/>
                </a:lnTo>
                <a:lnTo>
                  <a:pt x="0" y="979169"/>
                </a:lnTo>
                <a:close/>
              </a:path>
            </a:pathLst>
          </a:custGeom>
          <a:ln w="3809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9"/>
          <p:cNvSpPr/>
          <p:nvPr/>
        </p:nvSpPr>
        <p:spPr>
          <a:xfrm>
            <a:off x="7322543" y="3292137"/>
            <a:ext cx="1296035" cy="130175"/>
          </a:xfrm>
          <a:custGeom>
            <a:avLst/>
            <a:gdLst/>
            <a:ahLst/>
            <a:cxnLst/>
            <a:rect l="l" t="t" r="r" b="b"/>
            <a:pathLst>
              <a:path w="1296034" h="130175">
                <a:moveTo>
                  <a:pt x="161966" y="0"/>
                </a:moveTo>
                <a:lnTo>
                  <a:pt x="112546" y="5993"/>
                </a:lnTo>
                <a:lnTo>
                  <a:pt x="64785" y="20080"/>
                </a:lnTo>
                <a:lnTo>
                  <a:pt x="49067" y="25700"/>
                </a:lnTo>
                <a:lnTo>
                  <a:pt x="32979" y="30061"/>
                </a:lnTo>
                <a:lnTo>
                  <a:pt x="16597" y="33147"/>
                </a:lnTo>
                <a:lnTo>
                  <a:pt x="0" y="34943"/>
                </a:lnTo>
                <a:lnTo>
                  <a:pt x="0" y="129811"/>
                </a:lnTo>
                <a:lnTo>
                  <a:pt x="49428" y="123807"/>
                </a:lnTo>
                <a:lnTo>
                  <a:pt x="97179" y="109730"/>
                </a:lnTo>
                <a:lnTo>
                  <a:pt x="112872" y="103864"/>
                </a:lnTo>
                <a:lnTo>
                  <a:pt x="128950" y="99260"/>
                </a:lnTo>
                <a:lnTo>
                  <a:pt x="145340" y="95939"/>
                </a:lnTo>
                <a:lnTo>
                  <a:pt x="161966" y="93919"/>
                </a:lnTo>
                <a:lnTo>
                  <a:pt x="1295753" y="93919"/>
                </a:lnTo>
                <a:lnTo>
                  <a:pt x="1295753" y="34943"/>
                </a:lnTo>
                <a:lnTo>
                  <a:pt x="323936" y="34943"/>
                </a:lnTo>
                <a:lnTo>
                  <a:pt x="274871" y="25700"/>
                </a:lnTo>
                <a:lnTo>
                  <a:pt x="259148" y="20080"/>
                </a:lnTo>
                <a:lnTo>
                  <a:pt x="235545" y="12038"/>
                </a:lnTo>
                <a:lnTo>
                  <a:pt x="211397" y="5993"/>
                </a:lnTo>
                <a:lnTo>
                  <a:pt x="186828" y="1972"/>
                </a:lnTo>
                <a:lnTo>
                  <a:pt x="161966" y="0"/>
                </a:lnTo>
                <a:close/>
              </a:path>
              <a:path w="1296034" h="130175">
                <a:moveTo>
                  <a:pt x="485906" y="93919"/>
                </a:moveTo>
                <a:lnTo>
                  <a:pt x="161966" y="93919"/>
                </a:lnTo>
                <a:lnTo>
                  <a:pt x="178593" y="95939"/>
                </a:lnTo>
                <a:lnTo>
                  <a:pt x="194983" y="99260"/>
                </a:lnTo>
                <a:lnTo>
                  <a:pt x="211061" y="103864"/>
                </a:lnTo>
                <a:lnTo>
                  <a:pt x="226754" y="109730"/>
                </a:lnTo>
                <a:lnTo>
                  <a:pt x="250365" y="117765"/>
                </a:lnTo>
                <a:lnTo>
                  <a:pt x="274516" y="123807"/>
                </a:lnTo>
                <a:lnTo>
                  <a:pt x="299081" y="127831"/>
                </a:lnTo>
                <a:lnTo>
                  <a:pt x="323936" y="129811"/>
                </a:lnTo>
                <a:lnTo>
                  <a:pt x="348798" y="127831"/>
                </a:lnTo>
                <a:lnTo>
                  <a:pt x="373366" y="123808"/>
                </a:lnTo>
                <a:lnTo>
                  <a:pt x="397515" y="117765"/>
                </a:lnTo>
                <a:lnTo>
                  <a:pt x="421118" y="109730"/>
                </a:lnTo>
                <a:lnTo>
                  <a:pt x="436811" y="103864"/>
                </a:lnTo>
                <a:lnTo>
                  <a:pt x="452889" y="99260"/>
                </a:lnTo>
                <a:lnTo>
                  <a:pt x="469279" y="95939"/>
                </a:lnTo>
                <a:lnTo>
                  <a:pt x="485906" y="93919"/>
                </a:lnTo>
                <a:close/>
              </a:path>
              <a:path w="1296034" h="130175">
                <a:moveTo>
                  <a:pt x="809845" y="93919"/>
                </a:moveTo>
                <a:lnTo>
                  <a:pt x="485906" y="93919"/>
                </a:lnTo>
                <a:lnTo>
                  <a:pt x="502503" y="95710"/>
                </a:lnTo>
                <a:lnTo>
                  <a:pt x="518882" y="98796"/>
                </a:lnTo>
                <a:lnTo>
                  <a:pt x="534970" y="103160"/>
                </a:lnTo>
                <a:lnTo>
                  <a:pt x="574261" y="117100"/>
                </a:lnTo>
                <a:lnTo>
                  <a:pt x="598400" y="123397"/>
                </a:lnTo>
                <a:lnTo>
                  <a:pt x="622982" y="127644"/>
                </a:lnTo>
                <a:lnTo>
                  <a:pt x="647875" y="129811"/>
                </a:lnTo>
                <a:lnTo>
                  <a:pt x="672737" y="127831"/>
                </a:lnTo>
                <a:lnTo>
                  <a:pt x="697305" y="123808"/>
                </a:lnTo>
                <a:lnTo>
                  <a:pt x="721454" y="117765"/>
                </a:lnTo>
                <a:lnTo>
                  <a:pt x="745057" y="109731"/>
                </a:lnTo>
                <a:lnTo>
                  <a:pt x="760750" y="103864"/>
                </a:lnTo>
                <a:lnTo>
                  <a:pt x="776829" y="99260"/>
                </a:lnTo>
                <a:lnTo>
                  <a:pt x="793218" y="95939"/>
                </a:lnTo>
                <a:lnTo>
                  <a:pt x="809845" y="93919"/>
                </a:lnTo>
                <a:close/>
              </a:path>
              <a:path w="1296034" h="130175">
                <a:moveTo>
                  <a:pt x="1133784" y="93919"/>
                </a:moveTo>
                <a:lnTo>
                  <a:pt x="809845" y="93919"/>
                </a:lnTo>
                <a:lnTo>
                  <a:pt x="826471" y="95939"/>
                </a:lnTo>
                <a:lnTo>
                  <a:pt x="842861" y="99260"/>
                </a:lnTo>
                <a:lnTo>
                  <a:pt x="858939" y="103864"/>
                </a:lnTo>
                <a:lnTo>
                  <a:pt x="874633" y="109731"/>
                </a:lnTo>
                <a:lnTo>
                  <a:pt x="898243" y="117765"/>
                </a:lnTo>
                <a:lnTo>
                  <a:pt x="922394" y="123808"/>
                </a:lnTo>
                <a:lnTo>
                  <a:pt x="946960" y="127832"/>
                </a:lnTo>
                <a:lnTo>
                  <a:pt x="971814" y="129811"/>
                </a:lnTo>
                <a:lnTo>
                  <a:pt x="996676" y="127832"/>
                </a:lnTo>
                <a:lnTo>
                  <a:pt x="1021245" y="123808"/>
                </a:lnTo>
                <a:lnTo>
                  <a:pt x="1045393" y="117765"/>
                </a:lnTo>
                <a:lnTo>
                  <a:pt x="1068996" y="109731"/>
                </a:lnTo>
                <a:lnTo>
                  <a:pt x="1084689" y="103864"/>
                </a:lnTo>
                <a:lnTo>
                  <a:pt x="1100768" y="99261"/>
                </a:lnTo>
                <a:lnTo>
                  <a:pt x="1117157" y="95940"/>
                </a:lnTo>
                <a:lnTo>
                  <a:pt x="1133784" y="93919"/>
                </a:lnTo>
                <a:close/>
              </a:path>
              <a:path w="1296034" h="130175">
                <a:moveTo>
                  <a:pt x="1295753" y="93919"/>
                </a:moveTo>
                <a:lnTo>
                  <a:pt x="1133784" y="93919"/>
                </a:lnTo>
                <a:lnTo>
                  <a:pt x="1150381" y="95710"/>
                </a:lnTo>
                <a:lnTo>
                  <a:pt x="1166760" y="98796"/>
                </a:lnTo>
                <a:lnTo>
                  <a:pt x="1182849" y="103160"/>
                </a:lnTo>
                <a:lnTo>
                  <a:pt x="1222126" y="117100"/>
                </a:lnTo>
                <a:lnTo>
                  <a:pt x="1246274" y="123398"/>
                </a:lnTo>
                <a:lnTo>
                  <a:pt x="1270865" y="127644"/>
                </a:lnTo>
                <a:lnTo>
                  <a:pt x="1295753" y="129811"/>
                </a:lnTo>
                <a:lnTo>
                  <a:pt x="1295753" y="93919"/>
                </a:lnTo>
                <a:close/>
              </a:path>
              <a:path w="1296034" h="130175">
                <a:moveTo>
                  <a:pt x="485906" y="0"/>
                </a:moveTo>
                <a:lnTo>
                  <a:pt x="436485" y="5993"/>
                </a:lnTo>
                <a:lnTo>
                  <a:pt x="388724" y="20080"/>
                </a:lnTo>
                <a:lnTo>
                  <a:pt x="373001" y="25700"/>
                </a:lnTo>
                <a:lnTo>
                  <a:pt x="356913" y="30061"/>
                </a:lnTo>
                <a:lnTo>
                  <a:pt x="340533" y="33147"/>
                </a:lnTo>
                <a:lnTo>
                  <a:pt x="323936" y="34943"/>
                </a:lnTo>
                <a:lnTo>
                  <a:pt x="647875" y="34943"/>
                </a:lnTo>
                <a:lnTo>
                  <a:pt x="631278" y="33147"/>
                </a:lnTo>
                <a:lnTo>
                  <a:pt x="614898" y="30061"/>
                </a:lnTo>
                <a:lnTo>
                  <a:pt x="598810" y="25700"/>
                </a:lnTo>
                <a:lnTo>
                  <a:pt x="583087" y="20080"/>
                </a:lnTo>
                <a:lnTo>
                  <a:pt x="559484" y="12038"/>
                </a:lnTo>
                <a:lnTo>
                  <a:pt x="535336" y="5993"/>
                </a:lnTo>
                <a:lnTo>
                  <a:pt x="510768" y="1972"/>
                </a:lnTo>
                <a:lnTo>
                  <a:pt x="485906" y="0"/>
                </a:lnTo>
                <a:close/>
              </a:path>
              <a:path w="1296034" h="130175">
                <a:moveTo>
                  <a:pt x="809845" y="0"/>
                </a:moveTo>
                <a:lnTo>
                  <a:pt x="760424" y="5993"/>
                </a:lnTo>
                <a:lnTo>
                  <a:pt x="712663" y="20080"/>
                </a:lnTo>
                <a:lnTo>
                  <a:pt x="696940" y="25701"/>
                </a:lnTo>
                <a:lnTo>
                  <a:pt x="680852" y="30061"/>
                </a:lnTo>
                <a:lnTo>
                  <a:pt x="664472" y="33147"/>
                </a:lnTo>
                <a:lnTo>
                  <a:pt x="647875" y="34943"/>
                </a:lnTo>
                <a:lnTo>
                  <a:pt x="971814" y="34943"/>
                </a:lnTo>
                <a:lnTo>
                  <a:pt x="955217" y="33147"/>
                </a:lnTo>
                <a:lnTo>
                  <a:pt x="938838" y="30061"/>
                </a:lnTo>
                <a:lnTo>
                  <a:pt x="922749" y="25701"/>
                </a:lnTo>
                <a:lnTo>
                  <a:pt x="907026" y="20080"/>
                </a:lnTo>
                <a:lnTo>
                  <a:pt x="883424" y="12038"/>
                </a:lnTo>
                <a:lnTo>
                  <a:pt x="859275" y="5993"/>
                </a:lnTo>
                <a:lnTo>
                  <a:pt x="834707" y="1972"/>
                </a:lnTo>
                <a:lnTo>
                  <a:pt x="809845" y="0"/>
                </a:lnTo>
                <a:close/>
              </a:path>
              <a:path w="1296034" h="130175">
                <a:moveTo>
                  <a:pt x="1133784" y="0"/>
                </a:moveTo>
                <a:lnTo>
                  <a:pt x="1084363" y="5993"/>
                </a:lnTo>
                <a:lnTo>
                  <a:pt x="1036602" y="20080"/>
                </a:lnTo>
                <a:lnTo>
                  <a:pt x="1020879" y="25701"/>
                </a:lnTo>
                <a:lnTo>
                  <a:pt x="1004791" y="30061"/>
                </a:lnTo>
                <a:lnTo>
                  <a:pt x="988411" y="33147"/>
                </a:lnTo>
                <a:lnTo>
                  <a:pt x="971814" y="34943"/>
                </a:lnTo>
                <a:lnTo>
                  <a:pt x="1295753" y="34943"/>
                </a:lnTo>
                <a:lnTo>
                  <a:pt x="1279149" y="33147"/>
                </a:lnTo>
                <a:lnTo>
                  <a:pt x="1262767" y="30061"/>
                </a:lnTo>
                <a:lnTo>
                  <a:pt x="1246681" y="25701"/>
                </a:lnTo>
                <a:lnTo>
                  <a:pt x="1230965" y="20080"/>
                </a:lnTo>
                <a:lnTo>
                  <a:pt x="1207352" y="12038"/>
                </a:lnTo>
                <a:lnTo>
                  <a:pt x="1183204" y="5993"/>
                </a:lnTo>
                <a:lnTo>
                  <a:pt x="1158642" y="1972"/>
                </a:lnTo>
                <a:lnTo>
                  <a:pt x="11337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0"/>
          <p:cNvSpPr/>
          <p:nvPr/>
        </p:nvSpPr>
        <p:spPr>
          <a:xfrm>
            <a:off x="7322543" y="3481873"/>
            <a:ext cx="1296035" cy="130175"/>
          </a:xfrm>
          <a:custGeom>
            <a:avLst/>
            <a:gdLst/>
            <a:ahLst/>
            <a:cxnLst/>
            <a:rect l="l" t="t" r="r" b="b"/>
            <a:pathLst>
              <a:path w="1296034" h="130175">
                <a:moveTo>
                  <a:pt x="161966" y="0"/>
                </a:moveTo>
                <a:lnTo>
                  <a:pt x="112546" y="5993"/>
                </a:lnTo>
                <a:lnTo>
                  <a:pt x="64785" y="20080"/>
                </a:lnTo>
                <a:lnTo>
                  <a:pt x="49067" y="25700"/>
                </a:lnTo>
                <a:lnTo>
                  <a:pt x="32979" y="30061"/>
                </a:lnTo>
                <a:lnTo>
                  <a:pt x="16597" y="33147"/>
                </a:lnTo>
                <a:lnTo>
                  <a:pt x="0" y="34943"/>
                </a:lnTo>
                <a:lnTo>
                  <a:pt x="0" y="129806"/>
                </a:lnTo>
                <a:lnTo>
                  <a:pt x="49428" y="123810"/>
                </a:lnTo>
                <a:lnTo>
                  <a:pt x="97179" y="109725"/>
                </a:lnTo>
                <a:lnTo>
                  <a:pt x="112872" y="103864"/>
                </a:lnTo>
                <a:lnTo>
                  <a:pt x="128950" y="99263"/>
                </a:lnTo>
                <a:lnTo>
                  <a:pt x="145340" y="95940"/>
                </a:lnTo>
                <a:lnTo>
                  <a:pt x="161966" y="93914"/>
                </a:lnTo>
                <a:lnTo>
                  <a:pt x="1295753" y="93914"/>
                </a:lnTo>
                <a:lnTo>
                  <a:pt x="1295753" y="34943"/>
                </a:lnTo>
                <a:lnTo>
                  <a:pt x="323936" y="34943"/>
                </a:lnTo>
                <a:lnTo>
                  <a:pt x="274871" y="25700"/>
                </a:lnTo>
                <a:lnTo>
                  <a:pt x="259148" y="20080"/>
                </a:lnTo>
                <a:lnTo>
                  <a:pt x="235545" y="12038"/>
                </a:lnTo>
                <a:lnTo>
                  <a:pt x="211397" y="5993"/>
                </a:lnTo>
                <a:lnTo>
                  <a:pt x="186828" y="1972"/>
                </a:lnTo>
                <a:lnTo>
                  <a:pt x="161966" y="0"/>
                </a:lnTo>
                <a:close/>
              </a:path>
              <a:path w="1296034" h="130175">
                <a:moveTo>
                  <a:pt x="485906" y="93914"/>
                </a:moveTo>
                <a:lnTo>
                  <a:pt x="161966" y="93914"/>
                </a:lnTo>
                <a:lnTo>
                  <a:pt x="178593" y="95940"/>
                </a:lnTo>
                <a:lnTo>
                  <a:pt x="194983" y="99263"/>
                </a:lnTo>
                <a:lnTo>
                  <a:pt x="211061" y="103864"/>
                </a:lnTo>
                <a:lnTo>
                  <a:pt x="226754" y="109725"/>
                </a:lnTo>
                <a:lnTo>
                  <a:pt x="250365" y="117766"/>
                </a:lnTo>
                <a:lnTo>
                  <a:pt x="274516" y="123810"/>
                </a:lnTo>
                <a:lnTo>
                  <a:pt x="299081" y="127832"/>
                </a:lnTo>
                <a:lnTo>
                  <a:pt x="323936" y="129806"/>
                </a:lnTo>
                <a:lnTo>
                  <a:pt x="348798" y="127832"/>
                </a:lnTo>
                <a:lnTo>
                  <a:pt x="373366" y="123810"/>
                </a:lnTo>
                <a:lnTo>
                  <a:pt x="397515" y="117766"/>
                </a:lnTo>
                <a:lnTo>
                  <a:pt x="421118" y="109725"/>
                </a:lnTo>
                <a:lnTo>
                  <a:pt x="436811" y="103864"/>
                </a:lnTo>
                <a:lnTo>
                  <a:pt x="452889" y="99263"/>
                </a:lnTo>
                <a:lnTo>
                  <a:pt x="469279" y="95940"/>
                </a:lnTo>
                <a:lnTo>
                  <a:pt x="485906" y="93914"/>
                </a:lnTo>
                <a:close/>
              </a:path>
              <a:path w="1296034" h="130175">
                <a:moveTo>
                  <a:pt x="809845" y="93914"/>
                </a:moveTo>
                <a:lnTo>
                  <a:pt x="485906" y="93914"/>
                </a:lnTo>
                <a:lnTo>
                  <a:pt x="502503" y="95707"/>
                </a:lnTo>
                <a:lnTo>
                  <a:pt x="518882" y="98793"/>
                </a:lnTo>
                <a:lnTo>
                  <a:pt x="534970" y="103156"/>
                </a:lnTo>
                <a:lnTo>
                  <a:pt x="574261" y="117099"/>
                </a:lnTo>
                <a:lnTo>
                  <a:pt x="598400" y="123397"/>
                </a:lnTo>
                <a:lnTo>
                  <a:pt x="622982" y="127642"/>
                </a:lnTo>
                <a:lnTo>
                  <a:pt x="647875" y="129806"/>
                </a:lnTo>
                <a:lnTo>
                  <a:pt x="672737" y="127832"/>
                </a:lnTo>
                <a:lnTo>
                  <a:pt x="697305" y="123810"/>
                </a:lnTo>
                <a:lnTo>
                  <a:pt x="721454" y="117766"/>
                </a:lnTo>
                <a:lnTo>
                  <a:pt x="745057" y="109725"/>
                </a:lnTo>
                <a:lnTo>
                  <a:pt x="760750" y="103864"/>
                </a:lnTo>
                <a:lnTo>
                  <a:pt x="776829" y="99263"/>
                </a:lnTo>
                <a:lnTo>
                  <a:pt x="793218" y="95940"/>
                </a:lnTo>
                <a:lnTo>
                  <a:pt x="809845" y="93914"/>
                </a:lnTo>
                <a:close/>
              </a:path>
              <a:path w="1296034" h="130175">
                <a:moveTo>
                  <a:pt x="1133784" y="93914"/>
                </a:moveTo>
                <a:lnTo>
                  <a:pt x="809845" y="93914"/>
                </a:lnTo>
                <a:lnTo>
                  <a:pt x="826471" y="95940"/>
                </a:lnTo>
                <a:lnTo>
                  <a:pt x="842861" y="99263"/>
                </a:lnTo>
                <a:lnTo>
                  <a:pt x="858939" y="103864"/>
                </a:lnTo>
                <a:lnTo>
                  <a:pt x="874633" y="109725"/>
                </a:lnTo>
                <a:lnTo>
                  <a:pt x="898243" y="117766"/>
                </a:lnTo>
                <a:lnTo>
                  <a:pt x="922394" y="123810"/>
                </a:lnTo>
                <a:lnTo>
                  <a:pt x="946960" y="127832"/>
                </a:lnTo>
                <a:lnTo>
                  <a:pt x="971814" y="129806"/>
                </a:lnTo>
                <a:lnTo>
                  <a:pt x="996676" y="127832"/>
                </a:lnTo>
                <a:lnTo>
                  <a:pt x="1021245" y="123810"/>
                </a:lnTo>
                <a:lnTo>
                  <a:pt x="1045393" y="117766"/>
                </a:lnTo>
                <a:lnTo>
                  <a:pt x="1068996" y="109725"/>
                </a:lnTo>
                <a:lnTo>
                  <a:pt x="1084689" y="103864"/>
                </a:lnTo>
                <a:lnTo>
                  <a:pt x="1100768" y="99263"/>
                </a:lnTo>
                <a:lnTo>
                  <a:pt x="1117157" y="95940"/>
                </a:lnTo>
                <a:lnTo>
                  <a:pt x="1133784" y="93914"/>
                </a:lnTo>
                <a:close/>
              </a:path>
              <a:path w="1296034" h="130175">
                <a:moveTo>
                  <a:pt x="1295753" y="93914"/>
                </a:moveTo>
                <a:lnTo>
                  <a:pt x="1133784" y="93914"/>
                </a:lnTo>
                <a:lnTo>
                  <a:pt x="1150381" y="95707"/>
                </a:lnTo>
                <a:lnTo>
                  <a:pt x="1166760" y="98793"/>
                </a:lnTo>
                <a:lnTo>
                  <a:pt x="1182849" y="103156"/>
                </a:lnTo>
                <a:lnTo>
                  <a:pt x="1222126" y="117099"/>
                </a:lnTo>
                <a:lnTo>
                  <a:pt x="1246274" y="123397"/>
                </a:lnTo>
                <a:lnTo>
                  <a:pt x="1270865" y="127642"/>
                </a:lnTo>
                <a:lnTo>
                  <a:pt x="1295753" y="129806"/>
                </a:lnTo>
                <a:lnTo>
                  <a:pt x="1295753" y="93914"/>
                </a:lnTo>
                <a:close/>
              </a:path>
              <a:path w="1296034" h="130175">
                <a:moveTo>
                  <a:pt x="485906" y="0"/>
                </a:moveTo>
                <a:lnTo>
                  <a:pt x="436485" y="5993"/>
                </a:lnTo>
                <a:lnTo>
                  <a:pt x="388724" y="20080"/>
                </a:lnTo>
                <a:lnTo>
                  <a:pt x="373001" y="25700"/>
                </a:lnTo>
                <a:lnTo>
                  <a:pt x="356913" y="30061"/>
                </a:lnTo>
                <a:lnTo>
                  <a:pt x="340533" y="33147"/>
                </a:lnTo>
                <a:lnTo>
                  <a:pt x="323936" y="34943"/>
                </a:lnTo>
                <a:lnTo>
                  <a:pt x="647875" y="34943"/>
                </a:lnTo>
                <a:lnTo>
                  <a:pt x="631278" y="33147"/>
                </a:lnTo>
                <a:lnTo>
                  <a:pt x="614898" y="30061"/>
                </a:lnTo>
                <a:lnTo>
                  <a:pt x="598810" y="25700"/>
                </a:lnTo>
                <a:lnTo>
                  <a:pt x="583087" y="20080"/>
                </a:lnTo>
                <a:lnTo>
                  <a:pt x="559484" y="12038"/>
                </a:lnTo>
                <a:lnTo>
                  <a:pt x="535336" y="5993"/>
                </a:lnTo>
                <a:lnTo>
                  <a:pt x="510768" y="1972"/>
                </a:lnTo>
                <a:lnTo>
                  <a:pt x="485906" y="0"/>
                </a:lnTo>
                <a:close/>
              </a:path>
              <a:path w="1296034" h="130175">
                <a:moveTo>
                  <a:pt x="809845" y="0"/>
                </a:moveTo>
                <a:lnTo>
                  <a:pt x="760424" y="5993"/>
                </a:lnTo>
                <a:lnTo>
                  <a:pt x="712663" y="20080"/>
                </a:lnTo>
                <a:lnTo>
                  <a:pt x="696940" y="25701"/>
                </a:lnTo>
                <a:lnTo>
                  <a:pt x="680852" y="30061"/>
                </a:lnTo>
                <a:lnTo>
                  <a:pt x="664472" y="33147"/>
                </a:lnTo>
                <a:lnTo>
                  <a:pt x="647875" y="34943"/>
                </a:lnTo>
                <a:lnTo>
                  <a:pt x="971814" y="34943"/>
                </a:lnTo>
                <a:lnTo>
                  <a:pt x="955217" y="33147"/>
                </a:lnTo>
                <a:lnTo>
                  <a:pt x="938838" y="30061"/>
                </a:lnTo>
                <a:lnTo>
                  <a:pt x="922749" y="25701"/>
                </a:lnTo>
                <a:lnTo>
                  <a:pt x="907026" y="20080"/>
                </a:lnTo>
                <a:lnTo>
                  <a:pt x="883424" y="12038"/>
                </a:lnTo>
                <a:lnTo>
                  <a:pt x="859275" y="5993"/>
                </a:lnTo>
                <a:lnTo>
                  <a:pt x="834707" y="1972"/>
                </a:lnTo>
                <a:lnTo>
                  <a:pt x="809845" y="0"/>
                </a:lnTo>
                <a:close/>
              </a:path>
              <a:path w="1296034" h="130175">
                <a:moveTo>
                  <a:pt x="1133784" y="0"/>
                </a:moveTo>
                <a:lnTo>
                  <a:pt x="1084363" y="5993"/>
                </a:lnTo>
                <a:lnTo>
                  <a:pt x="1036602" y="20080"/>
                </a:lnTo>
                <a:lnTo>
                  <a:pt x="1020879" y="25701"/>
                </a:lnTo>
                <a:lnTo>
                  <a:pt x="1004791" y="30061"/>
                </a:lnTo>
                <a:lnTo>
                  <a:pt x="988411" y="33147"/>
                </a:lnTo>
                <a:lnTo>
                  <a:pt x="971814" y="34943"/>
                </a:lnTo>
                <a:lnTo>
                  <a:pt x="1295753" y="34943"/>
                </a:lnTo>
                <a:lnTo>
                  <a:pt x="1279149" y="33147"/>
                </a:lnTo>
                <a:lnTo>
                  <a:pt x="1262767" y="30061"/>
                </a:lnTo>
                <a:lnTo>
                  <a:pt x="1246681" y="25701"/>
                </a:lnTo>
                <a:lnTo>
                  <a:pt x="1230965" y="20080"/>
                </a:lnTo>
                <a:lnTo>
                  <a:pt x="1207352" y="12038"/>
                </a:lnTo>
                <a:lnTo>
                  <a:pt x="1183204" y="5993"/>
                </a:lnTo>
                <a:lnTo>
                  <a:pt x="1158642" y="1972"/>
                </a:lnTo>
                <a:lnTo>
                  <a:pt x="11337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1"/>
          <p:cNvSpPr/>
          <p:nvPr/>
        </p:nvSpPr>
        <p:spPr>
          <a:xfrm>
            <a:off x="7322543" y="2481172"/>
            <a:ext cx="1296035" cy="751205"/>
          </a:xfrm>
          <a:custGeom>
            <a:avLst/>
            <a:gdLst/>
            <a:ahLst/>
            <a:cxnLst/>
            <a:rect l="l" t="t" r="r" b="b"/>
            <a:pathLst>
              <a:path w="1296034" h="751205">
                <a:moveTo>
                  <a:pt x="1011319" y="553398"/>
                </a:moveTo>
                <a:lnTo>
                  <a:pt x="916508" y="553398"/>
                </a:lnTo>
                <a:lnTo>
                  <a:pt x="916508" y="743134"/>
                </a:lnTo>
                <a:lnTo>
                  <a:pt x="927199" y="745989"/>
                </a:lnTo>
                <a:lnTo>
                  <a:pt x="938023" y="748263"/>
                </a:lnTo>
                <a:lnTo>
                  <a:pt x="948953" y="749949"/>
                </a:lnTo>
                <a:lnTo>
                  <a:pt x="959963" y="751040"/>
                </a:lnTo>
                <a:lnTo>
                  <a:pt x="973028" y="749675"/>
                </a:lnTo>
                <a:lnTo>
                  <a:pt x="985967" y="747502"/>
                </a:lnTo>
                <a:lnTo>
                  <a:pt x="998743" y="744529"/>
                </a:lnTo>
                <a:lnTo>
                  <a:pt x="1011319" y="740762"/>
                </a:lnTo>
                <a:lnTo>
                  <a:pt x="1011319" y="553398"/>
                </a:lnTo>
                <a:close/>
              </a:path>
              <a:path w="1296034" h="751205">
                <a:moveTo>
                  <a:pt x="379243" y="553397"/>
                </a:moveTo>
                <a:lnTo>
                  <a:pt x="284431" y="553397"/>
                </a:lnTo>
                <a:lnTo>
                  <a:pt x="284431" y="741237"/>
                </a:lnTo>
                <a:lnTo>
                  <a:pt x="295134" y="744052"/>
                </a:lnTo>
                <a:lnTo>
                  <a:pt x="305957" y="746311"/>
                </a:lnTo>
                <a:lnTo>
                  <a:pt x="316880" y="748009"/>
                </a:lnTo>
                <a:lnTo>
                  <a:pt x="327887" y="749142"/>
                </a:lnTo>
                <a:lnTo>
                  <a:pt x="340952" y="747777"/>
                </a:lnTo>
                <a:lnTo>
                  <a:pt x="353891" y="745604"/>
                </a:lnTo>
                <a:lnTo>
                  <a:pt x="366667" y="742631"/>
                </a:lnTo>
                <a:lnTo>
                  <a:pt x="379243" y="738865"/>
                </a:lnTo>
                <a:lnTo>
                  <a:pt x="379243" y="553397"/>
                </a:lnTo>
                <a:close/>
              </a:path>
              <a:path w="1296034" h="751205">
                <a:moveTo>
                  <a:pt x="805894" y="264366"/>
                </a:moveTo>
                <a:lnTo>
                  <a:pt x="489856" y="264366"/>
                </a:lnTo>
                <a:lnTo>
                  <a:pt x="505373" y="271363"/>
                </a:lnTo>
                <a:lnTo>
                  <a:pt x="520961" y="277627"/>
                </a:lnTo>
                <a:lnTo>
                  <a:pt x="536897" y="283269"/>
                </a:lnTo>
                <a:lnTo>
                  <a:pt x="553064" y="288241"/>
                </a:lnTo>
                <a:lnTo>
                  <a:pt x="553064" y="426907"/>
                </a:lnTo>
                <a:lnTo>
                  <a:pt x="0" y="426906"/>
                </a:lnTo>
                <a:lnTo>
                  <a:pt x="0" y="553397"/>
                </a:lnTo>
                <a:lnTo>
                  <a:pt x="1295753" y="553398"/>
                </a:lnTo>
                <a:lnTo>
                  <a:pt x="1295753" y="427697"/>
                </a:lnTo>
                <a:lnTo>
                  <a:pt x="616271" y="427697"/>
                </a:lnTo>
                <a:lnTo>
                  <a:pt x="616271" y="301206"/>
                </a:lnTo>
                <a:lnTo>
                  <a:pt x="742687" y="301206"/>
                </a:lnTo>
                <a:lnTo>
                  <a:pt x="742687" y="288399"/>
                </a:lnTo>
                <a:lnTo>
                  <a:pt x="758855" y="283388"/>
                </a:lnTo>
                <a:lnTo>
                  <a:pt x="774794" y="277707"/>
                </a:lnTo>
                <a:lnTo>
                  <a:pt x="790568" y="271324"/>
                </a:lnTo>
                <a:lnTo>
                  <a:pt x="805894" y="264366"/>
                </a:lnTo>
                <a:close/>
              </a:path>
              <a:path w="1296034" h="751205">
                <a:moveTo>
                  <a:pt x="742687" y="301206"/>
                </a:moveTo>
                <a:lnTo>
                  <a:pt x="679479" y="301206"/>
                </a:lnTo>
                <a:lnTo>
                  <a:pt x="679479" y="427697"/>
                </a:lnTo>
                <a:lnTo>
                  <a:pt x="1295753" y="427697"/>
                </a:lnTo>
                <a:lnTo>
                  <a:pt x="1295753" y="426907"/>
                </a:lnTo>
                <a:lnTo>
                  <a:pt x="742687" y="426907"/>
                </a:lnTo>
                <a:lnTo>
                  <a:pt x="742687" y="301206"/>
                </a:lnTo>
                <a:close/>
              </a:path>
              <a:path w="1296034" h="751205">
                <a:moveTo>
                  <a:pt x="110610" y="301364"/>
                </a:moveTo>
                <a:lnTo>
                  <a:pt x="47403" y="301364"/>
                </a:lnTo>
                <a:lnTo>
                  <a:pt x="47403" y="426906"/>
                </a:lnTo>
                <a:lnTo>
                  <a:pt x="110610" y="426906"/>
                </a:lnTo>
                <a:lnTo>
                  <a:pt x="110610" y="301364"/>
                </a:lnTo>
                <a:close/>
              </a:path>
              <a:path w="1296034" h="751205">
                <a:moveTo>
                  <a:pt x="237025" y="264524"/>
                </a:moveTo>
                <a:lnTo>
                  <a:pt x="173818" y="264524"/>
                </a:lnTo>
                <a:lnTo>
                  <a:pt x="173818" y="426906"/>
                </a:lnTo>
                <a:lnTo>
                  <a:pt x="237026" y="426906"/>
                </a:lnTo>
                <a:lnTo>
                  <a:pt x="237025" y="264524"/>
                </a:lnTo>
                <a:close/>
              </a:path>
              <a:path w="1296034" h="751205">
                <a:moveTo>
                  <a:pt x="379243" y="184360"/>
                </a:moveTo>
                <a:lnTo>
                  <a:pt x="284431" y="184360"/>
                </a:lnTo>
                <a:lnTo>
                  <a:pt x="284431" y="426906"/>
                </a:lnTo>
                <a:lnTo>
                  <a:pt x="379243" y="426907"/>
                </a:lnTo>
                <a:lnTo>
                  <a:pt x="379243" y="184360"/>
                </a:lnTo>
                <a:close/>
              </a:path>
              <a:path w="1296034" h="751205">
                <a:moveTo>
                  <a:pt x="483545" y="184360"/>
                </a:moveTo>
                <a:lnTo>
                  <a:pt x="379243" y="184360"/>
                </a:lnTo>
                <a:lnTo>
                  <a:pt x="390458" y="195638"/>
                </a:lnTo>
                <a:lnTo>
                  <a:pt x="402147" y="206417"/>
                </a:lnTo>
                <a:lnTo>
                  <a:pt x="414128" y="216556"/>
                </a:lnTo>
                <a:lnTo>
                  <a:pt x="426648" y="226260"/>
                </a:lnTo>
                <a:lnTo>
                  <a:pt x="426648" y="426907"/>
                </a:lnTo>
                <a:lnTo>
                  <a:pt x="489856" y="426907"/>
                </a:lnTo>
                <a:lnTo>
                  <a:pt x="489856" y="264366"/>
                </a:lnTo>
                <a:lnTo>
                  <a:pt x="869102" y="264366"/>
                </a:lnTo>
                <a:lnTo>
                  <a:pt x="869102" y="240491"/>
                </a:lnTo>
                <a:lnTo>
                  <a:pt x="647875" y="240491"/>
                </a:lnTo>
                <a:lnTo>
                  <a:pt x="604857" y="236284"/>
                </a:lnTo>
                <a:lnTo>
                  <a:pt x="561106" y="224292"/>
                </a:lnTo>
                <a:lnTo>
                  <a:pt x="518159" y="205454"/>
                </a:lnTo>
                <a:lnTo>
                  <a:pt x="483545" y="184360"/>
                </a:lnTo>
                <a:close/>
              </a:path>
              <a:path w="1296034" h="751205">
                <a:moveTo>
                  <a:pt x="869102" y="264366"/>
                </a:moveTo>
                <a:lnTo>
                  <a:pt x="805894" y="264366"/>
                </a:lnTo>
                <a:lnTo>
                  <a:pt x="805894" y="426907"/>
                </a:lnTo>
                <a:lnTo>
                  <a:pt x="869102" y="426907"/>
                </a:lnTo>
                <a:lnTo>
                  <a:pt x="869102" y="264366"/>
                </a:lnTo>
                <a:close/>
              </a:path>
              <a:path w="1296034" h="751205">
                <a:moveTo>
                  <a:pt x="1011319" y="184360"/>
                </a:moveTo>
                <a:lnTo>
                  <a:pt x="916508" y="184360"/>
                </a:lnTo>
                <a:lnTo>
                  <a:pt x="916508" y="426907"/>
                </a:lnTo>
                <a:lnTo>
                  <a:pt x="1011319" y="426907"/>
                </a:lnTo>
                <a:lnTo>
                  <a:pt x="1011319" y="184360"/>
                </a:lnTo>
                <a:close/>
              </a:path>
              <a:path w="1296034" h="751205">
                <a:moveTo>
                  <a:pt x="1109663" y="184360"/>
                </a:moveTo>
                <a:lnTo>
                  <a:pt x="1011319" y="184360"/>
                </a:lnTo>
                <a:lnTo>
                  <a:pt x="1022482" y="195638"/>
                </a:lnTo>
                <a:lnTo>
                  <a:pt x="1034113" y="206417"/>
                </a:lnTo>
                <a:lnTo>
                  <a:pt x="1046199" y="216682"/>
                </a:lnTo>
                <a:lnTo>
                  <a:pt x="1058725" y="226418"/>
                </a:lnTo>
                <a:lnTo>
                  <a:pt x="1058725" y="426907"/>
                </a:lnTo>
                <a:lnTo>
                  <a:pt x="1121932" y="426907"/>
                </a:lnTo>
                <a:lnTo>
                  <a:pt x="1121932" y="264524"/>
                </a:lnTo>
                <a:lnTo>
                  <a:pt x="1295753" y="264524"/>
                </a:lnTo>
                <a:lnTo>
                  <a:pt x="1295753" y="241123"/>
                </a:lnTo>
                <a:lnTo>
                  <a:pt x="1244245" y="237036"/>
                </a:lnTo>
                <a:lnTo>
                  <a:pt x="1194818" y="225337"/>
                </a:lnTo>
                <a:lnTo>
                  <a:pt x="1148526" y="206871"/>
                </a:lnTo>
                <a:lnTo>
                  <a:pt x="1109663" y="184360"/>
                </a:lnTo>
                <a:close/>
              </a:path>
              <a:path w="1296034" h="751205">
                <a:moveTo>
                  <a:pt x="1295753" y="264524"/>
                </a:moveTo>
                <a:lnTo>
                  <a:pt x="1121932" y="264524"/>
                </a:lnTo>
                <a:lnTo>
                  <a:pt x="1137345" y="271522"/>
                </a:lnTo>
                <a:lnTo>
                  <a:pt x="1153032" y="277865"/>
                </a:lnTo>
                <a:lnTo>
                  <a:pt x="1168971" y="283546"/>
                </a:lnTo>
                <a:lnTo>
                  <a:pt x="1185140" y="288557"/>
                </a:lnTo>
                <a:lnTo>
                  <a:pt x="1185140" y="426907"/>
                </a:lnTo>
                <a:lnTo>
                  <a:pt x="1248348" y="426907"/>
                </a:lnTo>
                <a:lnTo>
                  <a:pt x="1248348" y="301364"/>
                </a:lnTo>
                <a:lnTo>
                  <a:pt x="1295753" y="301364"/>
                </a:lnTo>
                <a:lnTo>
                  <a:pt x="1295753" y="264524"/>
                </a:lnTo>
                <a:close/>
              </a:path>
              <a:path w="1296034" h="751205">
                <a:moveTo>
                  <a:pt x="363441" y="0"/>
                </a:moveTo>
                <a:lnTo>
                  <a:pt x="300233" y="0"/>
                </a:lnTo>
                <a:lnTo>
                  <a:pt x="300233" y="1264"/>
                </a:lnTo>
                <a:lnTo>
                  <a:pt x="294843" y="42805"/>
                </a:lnTo>
                <a:lnTo>
                  <a:pt x="280005" y="82547"/>
                </a:lnTo>
                <a:lnTo>
                  <a:pt x="256772" y="119668"/>
                </a:lnTo>
                <a:lnTo>
                  <a:pt x="226196" y="153342"/>
                </a:lnTo>
                <a:lnTo>
                  <a:pt x="189330" y="182743"/>
                </a:lnTo>
                <a:lnTo>
                  <a:pt x="147225" y="207046"/>
                </a:lnTo>
                <a:lnTo>
                  <a:pt x="100933" y="225428"/>
                </a:lnTo>
                <a:lnTo>
                  <a:pt x="51507" y="237062"/>
                </a:lnTo>
                <a:lnTo>
                  <a:pt x="0" y="241123"/>
                </a:lnTo>
                <a:lnTo>
                  <a:pt x="0" y="304368"/>
                </a:lnTo>
                <a:lnTo>
                  <a:pt x="11883" y="304151"/>
                </a:lnTo>
                <a:lnTo>
                  <a:pt x="23749" y="303578"/>
                </a:lnTo>
                <a:lnTo>
                  <a:pt x="35592" y="302649"/>
                </a:lnTo>
                <a:lnTo>
                  <a:pt x="47403" y="301364"/>
                </a:lnTo>
                <a:lnTo>
                  <a:pt x="110610" y="301364"/>
                </a:lnTo>
                <a:lnTo>
                  <a:pt x="110610" y="288557"/>
                </a:lnTo>
                <a:lnTo>
                  <a:pt x="126779" y="283546"/>
                </a:lnTo>
                <a:lnTo>
                  <a:pt x="142718" y="277865"/>
                </a:lnTo>
                <a:lnTo>
                  <a:pt x="158405" y="271521"/>
                </a:lnTo>
                <a:lnTo>
                  <a:pt x="173818" y="264524"/>
                </a:lnTo>
                <a:lnTo>
                  <a:pt x="237025" y="264524"/>
                </a:lnTo>
                <a:lnTo>
                  <a:pt x="237025" y="226418"/>
                </a:lnTo>
                <a:lnTo>
                  <a:pt x="249553" y="216682"/>
                </a:lnTo>
                <a:lnTo>
                  <a:pt x="261738" y="206328"/>
                </a:lnTo>
                <a:lnTo>
                  <a:pt x="273321" y="195591"/>
                </a:lnTo>
                <a:lnTo>
                  <a:pt x="284431" y="184360"/>
                </a:lnTo>
                <a:lnTo>
                  <a:pt x="483545" y="184360"/>
                </a:lnTo>
                <a:lnTo>
                  <a:pt x="440825" y="150996"/>
                </a:lnTo>
                <a:lnTo>
                  <a:pt x="409512" y="117255"/>
                </a:lnTo>
                <a:lnTo>
                  <a:pt x="385152" y="80427"/>
                </a:lnTo>
                <a:lnTo>
                  <a:pt x="369283" y="41450"/>
                </a:lnTo>
                <a:lnTo>
                  <a:pt x="363441" y="1264"/>
                </a:lnTo>
                <a:lnTo>
                  <a:pt x="363441" y="0"/>
                </a:lnTo>
                <a:close/>
              </a:path>
              <a:path w="1296034" h="751205">
                <a:moveTo>
                  <a:pt x="1295753" y="301364"/>
                </a:moveTo>
                <a:lnTo>
                  <a:pt x="1248348" y="301364"/>
                </a:lnTo>
                <a:lnTo>
                  <a:pt x="1260144" y="302649"/>
                </a:lnTo>
                <a:lnTo>
                  <a:pt x="1272001" y="303578"/>
                </a:lnTo>
                <a:lnTo>
                  <a:pt x="1283883" y="304151"/>
                </a:lnTo>
                <a:lnTo>
                  <a:pt x="1295753" y="304369"/>
                </a:lnTo>
                <a:lnTo>
                  <a:pt x="1295753" y="301364"/>
                </a:lnTo>
                <a:close/>
              </a:path>
              <a:path w="1296034" h="751205">
                <a:moveTo>
                  <a:pt x="679479" y="301206"/>
                </a:moveTo>
                <a:lnTo>
                  <a:pt x="616271" y="301206"/>
                </a:lnTo>
                <a:lnTo>
                  <a:pt x="624120" y="302093"/>
                </a:lnTo>
                <a:lnTo>
                  <a:pt x="632014" y="302847"/>
                </a:lnTo>
                <a:lnTo>
                  <a:pt x="639937" y="303452"/>
                </a:lnTo>
                <a:lnTo>
                  <a:pt x="647875" y="303894"/>
                </a:lnTo>
                <a:lnTo>
                  <a:pt x="655813" y="303852"/>
                </a:lnTo>
                <a:lnTo>
                  <a:pt x="663736" y="303202"/>
                </a:lnTo>
                <a:lnTo>
                  <a:pt x="679479" y="301206"/>
                </a:lnTo>
                <a:close/>
              </a:path>
              <a:path w="1296034" h="751205">
                <a:moveTo>
                  <a:pt x="995517" y="0"/>
                </a:moveTo>
                <a:lnTo>
                  <a:pt x="932309" y="0"/>
                </a:lnTo>
                <a:lnTo>
                  <a:pt x="932309" y="1265"/>
                </a:lnTo>
                <a:lnTo>
                  <a:pt x="926467" y="41450"/>
                </a:lnTo>
                <a:lnTo>
                  <a:pt x="910598" y="80427"/>
                </a:lnTo>
                <a:lnTo>
                  <a:pt x="886238" y="117256"/>
                </a:lnTo>
                <a:lnTo>
                  <a:pt x="854926" y="150996"/>
                </a:lnTo>
                <a:lnTo>
                  <a:pt x="818198" y="180708"/>
                </a:lnTo>
                <a:lnTo>
                  <a:pt x="777591" y="205454"/>
                </a:lnTo>
                <a:lnTo>
                  <a:pt x="734644" y="224292"/>
                </a:lnTo>
                <a:lnTo>
                  <a:pt x="690893" y="236284"/>
                </a:lnTo>
                <a:lnTo>
                  <a:pt x="647875" y="240491"/>
                </a:lnTo>
                <a:lnTo>
                  <a:pt x="869102" y="240491"/>
                </a:lnTo>
                <a:lnTo>
                  <a:pt x="869102" y="226260"/>
                </a:lnTo>
                <a:lnTo>
                  <a:pt x="881627" y="216556"/>
                </a:lnTo>
                <a:lnTo>
                  <a:pt x="893713" y="206328"/>
                </a:lnTo>
                <a:lnTo>
                  <a:pt x="905345" y="195591"/>
                </a:lnTo>
                <a:lnTo>
                  <a:pt x="916508" y="184360"/>
                </a:lnTo>
                <a:lnTo>
                  <a:pt x="1109663" y="184360"/>
                </a:lnTo>
                <a:lnTo>
                  <a:pt x="1069554" y="153016"/>
                </a:lnTo>
                <a:lnTo>
                  <a:pt x="1038978" y="119317"/>
                </a:lnTo>
                <a:lnTo>
                  <a:pt x="1015745" y="82229"/>
                </a:lnTo>
                <a:lnTo>
                  <a:pt x="1000907" y="42596"/>
                </a:lnTo>
                <a:lnTo>
                  <a:pt x="995517" y="1265"/>
                </a:lnTo>
                <a:lnTo>
                  <a:pt x="9955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22"/>
          <p:cNvSpPr/>
          <p:nvPr/>
        </p:nvSpPr>
        <p:spPr>
          <a:xfrm>
            <a:off x="6784682" y="2351795"/>
            <a:ext cx="2520950" cy="4180840"/>
          </a:xfrm>
          <a:custGeom>
            <a:avLst/>
            <a:gdLst/>
            <a:ahLst/>
            <a:cxnLst/>
            <a:rect l="l" t="t" r="r" b="b"/>
            <a:pathLst>
              <a:path w="2520950" h="4180840">
                <a:moveTo>
                  <a:pt x="0" y="4180332"/>
                </a:moveTo>
                <a:lnTo>
                  <a:pt x="2520696" y="4180332"/>
                </a:lnTo>
                <a:lnTo>
                  <a:pt x="2520696" y="0"/>
                </a:lnTo>
                <a:lnTo>
                  <a:pt x="0" y="0"/>
                </a:lnTo>
                <a:lnTo>
                  <a:pt x="0" y="4180332"/>
                </a:lnTo>
                <a:close/>
              </a:path>
            </a:pathLst>
          </a:custGeom>
          <a:solidFill>
            <a:srgbClr val="0091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23"/>
          <p:cNvSpPr txBox="1"/>
          <p:nvPr/>
        </p:nvSpPr>
        <p:spPr>
          <a:xfrm>
            <a:off x="6862495" y="4273651"/>
            <a:ext cx="2316986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461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Как говорим:</a:t>
            </a:r>
            <a:endParaRPr lang="en-US" sz="2000" b="0" spc="-15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pPr marL="12700" marR="5080" indent="54610" algn="ctr">
              <a:lnSpc>
                <a:spcPct val="100000"/>
              </a:lnSpc>
              <a:spcBef>
                <a:spcPts val="105"/>
              </a:spcBef>
            </a:pPr>
            <a:r>
              <a:rPr sz="1800" b="0" spc="-15" dirty="0" err="1">
                <a:solidFill>
                  <a:srgbClr val="FFFFFF"/>
                </a:solidFill>
                <a:latin typeface="Calibri Light"/>
                <a:cs typeface="Calibri Light"/>
              </a:rPr>
              <a:t>Медиа</a:t>
            </a:r>
            <a:r>
              <a:rPr sz="180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 Light"/>
                <a:cs typeface="Calibri Light"/>
              </a:rPr>
              <a:t>вес </a:t>
            </a:r>
            <a:r>
              <a:rPr sz="1800" b="0" dirty="0">
                <a:solidFill>
                  <a:srgbClr val="FFFFFF"/>
                </a:solidFill>
                <a:latin typeface="Calibri Light"/>
                <a:cs typeface="Calibri Light"/>
              </a:rPr>
              <a:t>и  </a:t>
            </a:r>
            <a:r>
              <a:rPr sz="1800" b="0" spc="-15" dirty="0">
                <a:solidFill>
                  <a:srgbClr val="FFFFFF"/>
                </a:solidFill>
                <a:latin typeface="Calibri Light"/>
                <a:cs typeface="Calibri Light"/>
              </a:rPr>
              <a:t>ключевые</a:t>
            </a:r>
            <a:r>
              <a:rPr sz="1800" b="0" spc="-12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 Light"/>
                <a:cs typeface="Calibri Light"/>
              </a:rPr>
              <a:t>KPI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71" name="object 24"/>
          <p:cNvSpPr/>
          <p:nvPr/>
        </p:nvSpPr>
        <p:spPr>
          <a:xfrm>
            <a:off x="6989661" y="2072142"/>
            <a:ext cx="1958339" cy="1958339"/>
          </a:xfrm>
          <a:custGeom>
            <a:avLst/>
            <a:gdLst/>
            <a:ahLst/>
            <a:cxnLst/>
            <a:rect l="l" t="t" r="r" b="b"/>
            <a:pathLst>
              <a:path w="1958340" h="1958339">
                <a:moveTo>
                  <a:pt x="979169" y="0"/>
                </a:moveTo>
                <a:lnTo>
                  <a:pt x="930300" y="1198"/>
                </a:lnTo>
                <a:lnTo>
                  <a:pt x="882051" y="4756"/>
                </a:lnTo>
                <a:lnTo>
                  <a:pt x="834478" y="10617"/>
                </a:lnTo>
                <a:lnTo>
                  <a:pt x="787638" y="18725"/>
                </a:lnTo>
                <a:lnTo>
                  <a:pt x="741585" y="29024"/>
                </a:lnTo>
                <a:lnTo>
                  <a:pt x="696378" y="41458"/>
                </a:lnTo>
                <a:lnTo>
                  <a:pt x="652070" y="55971"/>
                </a:lnTo>
                <a:lnTo>
                  <a:pt x="608720" y="72506"/>
                </a:lnTo>
                <a:lnTo>
                  <a:pt x="566382" y="91008"/>
                </a:lnTo>
                <a:lnTo>
                  <a:pt x="525114" y="111421"/>
                </a:lnTo>
                <a:lnTo>
                  <a:pt x="484970" y="133688"/>
                </a:lnTo>
                <a:lnTo>
                  <a:pt x="446008" y="157754"/>
                </a:lnTo>
                <a:lnTo>
                  <a:pt x="408282" y="183561"/>
                </a:lnTo>
                <a:lnTo>
                  <a:pt x="371850" y="211055"/>
                </a:lnTo>
                <a:lnTo>
                  <a:pt x="336768" y="240178"/>
                </a:lnTo>
                <a:lnTo>
                  <a:pt x="303091" y="270876"/>
                </a:lnTo>
                <a:lnTo>
                  <a:pt x="270876" y="303091"/>
                </a:lnTo>
                <a:lnTo>
                  <a:pt x="240178" y="336768"/>
                </a:lnTo>
                <a:lnTo>
                  <a:pt x="211055" y="371850"/>
                </a:lnTo>
                <a:lnTo>
                  <a:pt x="183561" y="408282"/>
                </a:lnTo>
                <a:lnTo>
                  <a:pt x="157754" y="446008"/>
                </a:lnTo>
                <a:lnTo>
                  <a:pt x="133688" y="484970"/>
                </a:lnTo>
                <a:lnTo>
                  <a:pt x="111421" y="525114"/>
                </a:lnTo>
                <a:lnTo>
                  <a:pt x="91008" y="566382"/>
                </a:lnTo>
                <a:lnTo>
                  <a:pt x="72506" y="608720"/>
                </a:lnTo>
                <a:lnTo>
                  <a:pt x="55971" y="652070"/>
                </a:lnTo>
                <a:lnTo>
                  <a:pt x="41458" y="696378"/>
                </a:lnTo>
                <a:lnTo>
                  <a:pt x="29024" y="741585"/>
                </a:lnTo>
                <a:lnTo>
                  <a:pt x="18725" y="787638"/>
                </a:lnTo>
                <a:lnTo>
                  <a:pt x="10617" y="834478"/>
                </a:lnTo>
                <a:lnTo>
                  <a:pt x="4756" y="882051"/>
                </a:lnTo>
                <a:lnTo>
                  <a:pt x="1198" y="930300"/>
                </a:lnTo>
                <a:lnTo>
                  <a:pt x="0" y="979169"/>
                </a:lnTo>
                <a:lnTo>
                  <a:pt x="1198" y="1028039"/>
                </a:lnTo>
                <a:lnTo>
                  <a:pt x="4756" y="1076288"/>
                </a:lnTo>
                <a:lnTo>
                  <a:pt x="10617" y="1123861"/>
                </a:lnTo>
                <a:lnTo>
                  <a:pt x="18725" y="1170701"/>
                </a:lnTo>
                <a:lnTo>
                  <a:pt x="29024" y="1216754"/>
                </a:lnTo>
                <a:lnTo>
                  <a:pt x="41458" y="1261961"/>
                </a:lnTo>
                <a:lnTo>
                  <a:pt x="55971" y="1306269"/>
                </a:lnTo>
                <a:lnTo>
                  <a:pt x="72506" y="1349619"/>
                </a:lnTo>
                <a:lnTo>
                  <a:pt x="91008" y="1391957"/>
                </a:lnTo>
                <a:lnTo>
                  <a:pt x="111421" y="1433225"/>
                </a:lnTo>
                <a:lnTo>
                  <a:pt x="133688" y="1473369"/>
                </a:lnTo>
                <a:lnTo>
                  <a:pt x="157754" y="1512331"/>
                </a:lnTo>
                <a:lnTo>
                  <a:pt x="183561" y="1550057"/>
                </a:lnTo>
                <a:lnTo>
                  <a:pt x="211055" y="1586489"/>
                </a:lnTo>
                <a:lnTo>
                  <a:pt x="240178" y="1621571"/>
                </a:lnTo>
                <a:lnTo>
                  <a:pt x="270876" y="1655248"/>
                </a:lnTo>
                <a:lnTo>
                  <a:pt x="303091" y="1687463"/>
                </a:lnTo>
                <a:lnTo>
                  <a:pt x="336768" y="1718161"/>
                </a:lnTo>
                <a:lnTo>
                  <a:pt x="371850" y="1747284"/>
                </a:lnTo>
                <a:lnTo>
                  <a:pt x="408282" y="1774778"/>
                </a:lnTo>
                <a:lnTo>
                  <a:pt x="446008" y="1800585"/>
                </a:lnTo>
                <a:lnTo>
                  <a:pt x="484970" y="1824651"/>
                </a:lnTo>
                <a:lnTo>
                  <a:pt x="525114" y="1846918"/>
                </a:lnTo>
                <a:lnTo>
                  <a:pt x="566382" y="1867331"/>
                </a:lnTo>
                <a:lnTo>
                  <a:pt x="608720" y="1885833"/>
                </a:lnTo>
                <a:lnTo>
                  <a:pt x="652070" y="1902368"/>
                </a:lnTo>
                <a:lnTo>
                  <a:pt x="696378" y="1916881"/>
                </a:lnTo>
                <a:lnTo>
                  <a:pt x="741585" y="1929315"/>
                </a:lnTo>
                <a:lnTo>
                  <a:pt x="787638" y="1939614"/>
                </a:lnTo>
                <a:lnTo>
                  <a:pt x="834478" y="1947722"/>
                </a:lnTo>
                <a:lnTo>
                  <a:pt x="882051" y="1953583"/>
                </a:lnTo>
                <a:lnTo>
                  <a:pt x="930300" y="1957141"/>
                </a:lnTo>
                <a:lnTo>
                  <a:pt x="979169" y="1958339"/>
                </a:lnTo>
                <a:lnTo>
                  <a:pt x="1028039" y="1957141"/>
                </a:lnTo>
                <a:lnTo>
                  <a:pt x="1076288" y="1953583"/>
                </a:lnTo>
                <a:lnTo>
                  <a:pt x="1123861" y="1947722"/>
                </a:lnTo>
                <a:lnTo>
                  <a:pt x="1170701" y="1939614"/>
                </a:lnTo>
                <a:lnTo>
                  <a:pt x="1216754" y="1929315"/>
                </a:lnTo>
                <a:lnTo>
                  <a:pt x="1261961" y="1916881"/>
                </a:lnTo>
                <a:lnTo>
                  <a:pt x="1306269" y="1902368"/>
                </a:lnTo>
                <a:lnTo>
                  <a:pt x="1349619" y="1885833"/>
                </a:lnTo>
                <a:lnTo>
                  <a:pt x="1391957" y="1867331"/>
                </a:lnTo>
                <a:lnTo>
                  <a:pt x="1433225" y="1846918"/>
                </a:lnTo>
                <a:lnTo>
                  <a:pt x="1473369" y="1824651"/>
                </a:lnTo>
                <a:lnTo>
                  <a:pt x="1512331" y="1800585"/>
                </a:lnTo>
                <a:lnTo>
                  <a:pt x="1550057" y="1774778"/>
                </a:lnTo>
                <a:lnTo>
                  <a:pt x="1586489" y="1747284"/>
                </a:lnTo>
                <a:lnTo>
                  <a:pt x="1621571" y="1718161"/>
                </a:lnTo>
                <a:lnTo>
                  <a:pt x="1655248" y="1687463"/>
                </a:lnTo>
                <a:lnTo>
                  <a:pt x="1687463" y="1655248"/>
                </a:lnTo>
                <a:lnTo>
                  <a:pt x="1718161" y="1621571"/>
                </a:lnTo>
                <a:lnTo>
                  <a:pt x="1747284" y="1586489"/>
                </a:lnTo>
                <a:lnTo>
                  <a:pt x="1774778" y="1550057"/>
                </a:lnTo>
                <a:lnTo>
                  <a:pt x="1800585" y="1512331"/>
                </a:lnTo>
                <a:lnTo>
                  <a:pt x="1824651" y="1473369"/>
                </a:lnTo>
                <a:lnTo>
                  <a:pt x="1846918" y="1433225"/>
                </a:lnTo>
                <a:lnTo>
                  <a:pt x="1867331" y="1391957"/>
                </a:lnTo>
                <a:lnTo>
                  <a:pt x="1885833" y="1349619"/>
                </a:lnTo>
                <a:lnTo>
                  <a:pt x="1902368" y="1306269"/>
                </a:lnTo>
                <a:lnTo>
                  <a:pt x="1916881" y="1261961"/>
                </a:lnTo>
                <a:lnTo>
                  <a:pt x="1929315" y="1216754"/>
                </a:lnTo>
                <a:lnTo>
                  <a:pt x="1939614" y="1170701"/>
                </a:lnTo>
                <a:lnTo>
                  <a:pt x="1947722" y="1123861"/>
                </a:lnTo>
                <a:lnTo>
                  <a:pt x="1953583" y="1076288"/>
                </a:lnTo>
                <a:lnTo>
                  <a:pt x="1957141" y="1028039"/>
                </a:lnTo>
                <a:lnTo>
                  <a:pt x="1958339" y="979169"/>
                </a:lnTo>
                <a:lnTo>
                  <a:pt x="1957141" y="930300"/>
                </a:lnTo>
                <a:lnTo>
                  <a:pt x="1953583" y="882051"/>
                </a:lnTo>
                <a:lnTo>
                  <a:pt x="1947722" y="834478"/>
                </a:lnTo>
                <a:lnTo>
                  <a:pt x="1939614" y="787638"/>
                </a:lnTo>
                <a:lnTo>
                  <a:pt x="1929315" y="741585"/>
                </a:lnTo>
                <a:lnTo>
                  <a:pt x="1916881" y="696378"/>
                </a:lnTo>
                <a:lnTo>
                  <a:pt x="1902368" y="652070"/>
                </a:lnTo>
                <a:lnTo>
                  <a:pt x="1885833" y="608720"/>
                </a:lnTo>
                <a:lnTo>
                  <a:pt x="1867331" y="566382"/>
                </a:lnTo>
                <a:lnTo>
                  <a:pt x="1846918" y="525114"/>
                </a:lnTo>
                <a:lnTo>
                  <a:pt x="1824651" y="484970"/>
                </a:lnTo>
                <a:lnTo>
                  <a:pt x="1800585" y="446008"/>
                </a:lnTo>
                <a:lnTo>
                  <a:pt x="1774778" y="408282"/>
                </a:lnTo>
                <a:lnTo>
                  <a:pt x="1747284" y="371850"/>
                </a:lnTo>
                <a:lnTo>
                  <a:pt x="1718161" y="336768"/>
                </a:lnTo>
                <a:lnTo>
                  <a:pt x="1687463" y="303091"/>
                </a:lnTo>
                <a:lnTo>
                  <a:pt x="1655248" y="270876"/>
                </a:lnTo>
                <a:lnTo>
                  <a:pt x="1621571" y="240178"/>
                </a:lnTo>
                <a:lnTo>
                  <a:pt x="1586489" y="211055"/>
                </a:lnTo>
                <a:lnTo>
                  <a:pt x="1550057" y="183561"/>
                </a:lnTo>
                <a:lnTo>
                  <a:pt x="1512331" y="157754"/>
                </a:lnTo>
                <a:lnTo>
                  <a:pt x="1473369" y="133688"/>
                </a:lnTo>
                <a:lnTo>
                  <a:pt x="1433225" y="111421"/>
                </a:lnTo>
                <a:lnTo>
                  <a:pt x="1391957" y="91008"/>
                </a:lnTo>
                <a:lnTo>
                  <a:pt x="1349619" y="72506"/>
                </a:lnTo>
                <a:lnTo>
                  <a:pt x="1306269" y="55971"/>
                </a:lnTo>
                <a:lnTo>
                  <a:pt x="1261961" y="41458"/>
                </a:lnTo>
                <a:lnTo>
                  <a:pt x="1216754" y="29024"/>
                </a:lnTo>
                <a:lnTo>
                  <a:pt x="1170701" y="18725"/>
                </a:lnTo>
                <a:lnTo>
                  <a:pt x="1123861" y="10617"/>
                </a:lnTo>
                <a:lnTo>
                  <a:pt x="1076288" y="4756"/>
                </a:lnTo>
                <a:lnTo>
                  <a:pt x="1028039" y="1198"/>
                </a:lnTo>
                <a:lnTo>
                  <a:pt x="9791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5"/>
          <p:cNvSpPr/>
          <p:nvPr/>
        </p:nvSpPr>
        <p:spPr>
          <a:xfrm>
            <a:off x="6989661" y="2072142"/>
            <a:ext cx="1958339" cy="1958339"/>
          </a:xfrm>
          <a:custGeom>
            <a:avLst/>
            <a:gdLst/>
            <a:ahLst/>
            <a:cxnLst/>
            <a:rect l="l" t="t" r="r" b="b"/>
            <a:pathLst>
              <a:path w="1958340" h="1958339">
                <a:moveTo>
                  <a:pt x="0" y="979169"/>
                </a:moveTo>
                <a:lnTo>
                  <a:pt x="1198" y="930300"/>
                </a:lnTo>
                <a:lnTo>
                  <a:pt x="4756" y="882051"/>
                </a:lnTo>
                <a:lnTo>
                  <a:pt x="10617" y="834478"/>
                </a:lnTo>
                <a:lnTo>
                  <a:pt x="18725" y="787638"/>
                </a:lnTo>
                <a:lnTo>
                  <a:pt x="29024" y="741585"/>
                </a:lnTo>
                <a:lnTo>
                  <a:pt x="41458" y="696378"/>
                </a:lnTo>
                <a:lnTo>
                  <a:pt x="55971" y="652070"/>
                </a:lnTo>
                <a:lnTo>
                  <a:pt x="72506" y="608720"/>
                </a:lnTo>
                <a:lnTo>
                  <a:pt x="91008" y="566382"/>
                </a:lnTo>
                <a:lnTo>
                  <a:pt x="111421" y="525114"/>
                </a:lnTo>
                <a:lnTo>
                  <a:pt x="133688" y="484970"/>
                </a:lnTo>
                <a:lnTo>
                  <a:pt x="157754" y="446008"/>
                </a:lnTo>
                <a:lnTo>
                  <a:pt x="183561" y="408282"/>
                </a:lnTo>
                <a:lnTo>
                  <a:pt x="211055" y="371850"/>
                </a:lnTo>
                <a:lnTo>
                  <a:pt x="240178" y="336768"/>
                </a:lnTo>
                <a:lnTo>
                  <a:pt x="270876" y="303091"/>
                </a:lnTo>
                <a:lnTo>
                  <a:pt x="303091" y="270876"/>
                </a:lnTo>
                <a:lnTo>
                  <a:pt x="336768" y="240178"/>
                </a:lnTo>
                <a:lnTo>
                  <a:pt x="371850" y="211055"/>
                </a:lnTo>
                <a:lnTo>
                  <a:pt x="408282" y="183561"/>
                </a:lnTo>
                <a:lnTo>
                  <a:pt x="446008" y="157754"/>
                </a:lnTo>
                <a:lnTo>
                  <a:pt x="484970" y="133688"/>
                </a:lnTo>
                <a:lnTo>
                  <a:pt x="525114" y="111421"/>
                </a:lnTo>
                <a:lnTo>
                  <a:pt x="566382" y="91008"/>
                </a:lnTo>
                <a:lnTo>
                  <a:pt x="608720" y="72506"/>
                </a:lnTo>
                <a:lnTo>
                  <a:pt x="652070" y="55971"/>
                </a:lnTo>
                <a:lnTo>
                  <a:pt x="696378" y="41458"/>
                </a:lnTo>
                <a:lnTo>
                  <a:pt x="741585" y="29024"/>
                </a:lnTo>
                <a:lnTo>
                  <a:pt x="787638" y="18725"/>
                </a:lnTo>
                <a:lnTo>
                  <a:pt x="834478" y="10617"/>
                </a:lnTo>
                <a:lnTo>
                  <a:pt x="882051" y="4756"/>
                </a:lnTo>
                <a:lnTo>
                  <a:pt x="930300" y="1198"/>
                </a:lnTo>
                <a:lnTo>
                  <a:pt x="979169" y="0"/>
                </a:lnTo>
                <a:lnTo>
                  <a:pt x="1028039" y="1198"/>
                </a:lnTo>
                <a:lnTo>
                  <a:pt x="1076288" y="4756"/>
                </a:lnTo>
                <a:lnTo>
                  <a:pt x="1123861" y="10617"/>
                </a:lnTo>
                <a:lnTo>
                  <a:pt x="1170701" y="18725"/>
                </a:lnTo>
                <a:lnTo>
                  <a:pt x="1216754" y="29024"/>
                </a:lnTo>
                <a:lnTo>
                  <a:pt x="1261961" y="41458"/>
                </a:lnTo>
                <a:lnTo>
                  <a:pt x="1306269" y="55971"/>
                </a:lnTo>
                <a:lnTo>
                  <a:pt x="1349619" y="72506"/>
                </a:lnTo>
                <a:lnTo>
                  <a:pt x="1391957" y="91008"/>
                </a:lnTo>
                <a:lnTo>
                  <a:pt x="1433225" y="111421"/>
                </a:lnTo>
                <a:lnTo>
                  <a:pt x="1473369" y="133688"/>
                </a:lnTo>
                <a:lnTo>
                  <a:pt x="1512331" y="157754"/>
                </a:lnTo>
                <a:lnTo>
                  <a:pt x="1550057" y="183561"/>
                </a:lnTo>
                <a:lnTo>
                  <a:pt x="1586489" y="211055"/>
                </a:lnTo>
                <a:lnTo>
                  <a:pt x="1621571" y="240178"/>
                </a:lnTo>
                <a:lnTo>
                  <a:pt x="1655248" y="270876"/>
                </a:lnTo>
                <a:lnTo>
                  <a:pt x="1687463" y="303091"/>
                </a:lnTo>
                <a:lnTo>
                  <a:pt x="1718161" y="336768"/>
                </a:lnTo>
                <a:lnTo>
                  <a:pt x="1747284" y="371850"/>
                </a:lnTo>
                <a:lnTo>
                  <a:pt x="1774778" y="408282"/>
                </a:lnTo>
                <a:lnTo>
                  <a:pt x="1800585" y="446008"/>
                </a:lnTo>
                <a:lnTo>
                  <a:pt x="1824651" y="484970"/>
                </a:lnTo>
                <a:lnTo>
                  <a:pt x="1846918" y="525114"/>
                </a:lnTo>
                <a:lnTo>
                  <a:pt x="1867331" y="566382"/>
                </a:lnTo>
                <a:lnTo>
                  <a:pt x="1885833" y="608720"/>
                </a:lnTo>
                <a:lnTo>
                  <a:pt x="1902368" y="652070"/>
                </a:lnTo>
                <a:lnTo>
                  <a:pt x="1916881" y="696378"/>
                </a:lnTo>
                <a:lnTo>
                  <a:pt x="1929315" y="741585"/>
                </a:lnTo>
                <a:lnTo>
                  <a:pt x="1939614" y="787638"/>
                </a:lnTo>
                <a:lnTo>
                  <a:pt x="1947722" y="834478"/>
                </a:lnTo>
                <a:lnTo>
                  <a:pt x="1953583" y="882051"/>
                </a:lnTo>
                <a:lnTo>
                  <a:pt x="1957141" y="930300"/>
                </a:lnTo>
                <a:lnTo>
                  <a:pt x="1958339" y="979169"/>
                </a:lnTo>
                <a:lnTo>
                  <a:pt x="1957141" y="1028039"/>
                </a:lnTo>
                <a:lnTo>
                  <a:pt x="1953583" y="1076288"/>
                </a:lnTo>
                <a:lnTo>
                  <a:pt x="1947722" y="1123861"/>
                </a:lnTo>
                <a:lnTo>
                  <a:pt x="1939614" y="1170701"/>
                </a:lnTo>
                <a:lnTo>
                  <a:pt x="1929315" y="1216754"/>
                </a:lnTo>
                <a:lnTo>
                  <a:pt x="1916881" y="1261961"/>
                </a:lnTo>
                <a:lnTo>
                  <a:pt x="1902368" y="1306269"/>
                </a:lnTo>
                <a:lnTo>
                  <a:pt x="1885833" y="1349619"/>
                </a:lnTo>
                <a:lnTo>
                  <a:pt x="1867331" y="1391957"/>
                </a:lnTo>
                <a:lnTo>
                  <a:pt x="1846918" y="1433225"/>
                </a:lnTo>
                <a:lnTo>
                  <a:pt x="1824651" y="1473369"/>
                </a:lnTo>
                <a:lnTo>
                  <a:pt x="1800585" y="1512331"/>
                </a:lnTo>
                <a:lnTo>
                  <a:pt x="1774778" y="1550057"/>
                </a:lnTo>
                <a:lnTo>
                  <a:pt x="1747284" y="1586489"/>
                </a:lnTo>
                <a:lnTo>
                  <a:pt x="1718161" y="1621571"/>
                </a:lnTo>
                <a:lnTo>
                  <a:pt x="1687463" y="1655248"/>
                </a:lnTo>
                <a:lnTo>
                  <a:pt x="1655248" y="1687463"/>
                </a:lnTo>
                <a:lnTo>
                  <a:pt x="1621571" y="1718161"/>
                </a:lnTo>
                <a:lnTo>
                  <a:pt x="1586489" y="1747284"/>
                </a:lnTo>
                <a:lnTo>
                  <a:pt x="1550057" y="1774778"/>
                </a:lnTo>
                <a:lnTo>
                  <a:pt x="1512331" y="1800585"/>
                </a:lnTo>
                <a:lnTo>
                  <a:pt x="1473369" y="1824651"/>
                </a:lnTo>
                <a:lnTo>
                  <a:pt x="1433225" y="1846918"/>
                </a:lnTo>
                <a:lnTo>
                  <a:pt x="1391957" y="1867331"/>
                </a:lnTo>
                <a:lnTo>
                  <a:pt x="1349619" y="1885833"/>
                </a:lnTo>
                <a:lnTo>
                  <a:pt x="1306269" y="1902368"/>
                </a:lnTo>
                <a:lnTo>
                  <a:pt x="1261961" y="1916881"/>
                </a:lnTo>
                <a:lnTo>
                  <a:pt x="1216754" y="1929315"/>
                </a:lnTo>
                <a:lnTo>
                  <a:pt x="1170701" y="1939614"/>
                </a:lnTo>
                <a:lnTo>
                  <a:pt x="1123861" y="1947722"/>
                </a:lnTo>
                <a:lnTo>
                  <a:pt x="1076288" y="1953583"/>
                </a:lnTo>
                <a:lnTo>
                  <a:pt x="1028039" y="1957141"/>
                </a:lnTo>
                <a:lnTo>
                  <a:pt x="979169" y="1958339"/>
                </a:lnTo>
                <a:lnTo>
                  <a:pt x="930300" y="1957141"/>
                </a:lnTo>
                <a:lnTo>
                  <a:pt x="882051" y="1953583"/>
                </a:lnTo>
                <a:lnTo>
                  <a:pt x="834478" y="1947722"/>
                </a:lnTo>
                <a:lnTo>
                  <a:pt x="787638" y="1939614"/>
                </a:lnTo>
                <a:lnTo>
                  <a:pt x="741585" y="1929315"/>
                </a:lnTo>
                <a:lnTo>
                  <a:pt x="696378" y="1916881"/>
                </a:lnTo>
                <a:lnTo>
                  <a:pt x="652070" y="1902368"/>
                </a:lnTo>
                <a:lnTo>
                  <a:pt x="608720" y="1885833"/>
                </a:lnTo>
                <a:lnTo>
                  <a:pt x="566382" y="1867331"/>
                </a:lnTo>
                <a:lnTo>
                  <a:pt x="525114" y="1846918"/>
                </a:lnTo>
                <a:lnTo>
                  <a:pt x="484970" y="1824651"/>
                </a:lnTo>
                <a:lnTo>
                  <a:pt x="446008" y="1800585"/>
                </a:lnTo>
                <a:lnTo>
                  <a:pt x="408282" y="1774778"/>
                </a:lnTo>
                <a:lnTo>
                  <a:pt x="371850" y="1747284"/>
                </a:lnTo>
                <a:lnTo>
                  <a:pt x="336768" y="1718161"/>
                </a:lnTo>
                <a:lnTo>
                  <a:pt x="303091" y="1687463"/>
                </a:lnTo>
                <a:lnTo>
                  <a:pt x="270876" y="1655248"/>
                </a:lnTo>
                <a:lnTo>
                  <a:pt x="240178" y="1621571"/>
                </a:lnTo>
                <a:lnTo>
                  <a:pt x="211055" y="1586489"/>
                </a:lnTo>
                <a:lnTo>
                  <a:pt x="183561" y="1550057"/>
                </a:lnTo>
                <a:lnTo>
                  <a:pt x="157754" y="1512331"/>
                </a:lnTo>
                <a:lnTo>
                  <a:pt x="133688" y="1473369"/>
                </a:lnTo>
                <a:lnTo>
                  <a:pt x="111421" y="1433225"/>
                </a:lnTo>
                <a:lnTo>
                  <a:pt x="91008" y="1391957"/>
                </a:lnTo>
                <a:lnTo>
                  <a:pt x="72506" y="1349619"/>
                </a:lnTo>
                <a:lnTo>
                  <a:pt x="55971" y="1306269"/>
                </a:lnTo>
                <a:lnTo>
                  <a:pt x="41458" y="1261961"/>
                </a:lnTo>
                <a:lnTo>
                  <a:pt x="29024" y="1216754"/>
                </a:lnTo>
                <a:lnTo>
                  <a:pt x="18725" y="1170701"/>
                </a:lnTo>
                <a:lnTo>
                  <a:pt x="10617" y="1123861"/>
                </a:lnTo>
                <a:lnTo>
                  <a:pt x="4756" y="1076288"/>
                </a:lnTo>
                <a:lnTo>
                  <a:pt x="1198" y="1028039"/>
                </a:lnTo>
                <a:lnTo>
                  <a:pt x="0" y="979169"/>
                </a:lnTo>
                <a:close/>
              </a:path>
            </a:pathLst>
          </a:custGeom>
          <a:ln w="38100">
            <a:solidFill>
              <a:srgbClr val="009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6"/>
          <p:cNvSpPr/>
          <p:nvPr/>
        </p:nvSpPr>
        <p:spPr>
          <a:xfrm>
            <a:off x="7408268" y="2385897"/>
            <a:ext cx="1042035" cy="727710"/>
          </a:xfrm>
          <a:custGeom>
            <a:avLst/>
            <a:gdLst/>
            <a:ahLst/>
            <a:cxnLst/>
            <a:rect l="l" t="t" r="r" b="b"/>
            <a:pathLst>
              <a:path w="1042034" h="727710">
                <a:moveTo>
                  <a:pt x="1041701" y="173951"/>
                </a:moveTo>
                <a:lnTo>
                  <a:pt x="99456" y="173951"/>
                </a:lnTo>
                <a:lnTo>
                  <a:pt x="55722" y="202634"/>
                </a:lnTo>
                <a:lnTo>
                  <a:pt x="52096" y="221385"/>
                </a:lnTo>
                <a:lnTo>
                  <a:pt x="54908" y="237443"/>
                </a:lnTo>
                <a:lnTo>
                  <a:pt x="62752" y="251427"/>
                </a:lnTo>
                <a:lnTo>
                  <a:pt x="74740" y="261852"/>
                </a:lnTo>
                <a:lnTo>
                  <a:pt x="89984" y="267238"/>
                </a:lnTo>
                <a:lnTo>
                  <a:pt x="0" y="727349"/>
                </a:lnTo>
                <a:lnTo>
                  <a:pt x="64726" y="727349"/>
                </a:lnTo>
                <a:lnTo>
                  <a:pt x="134188" y="366850"/>
                </a:lnTo>
                <a:lnTo>
                  <a:pt x="198293" y="366850"/>
                </a:lnTo>
                <a:lnTo>
                  <a:pt x="173655" y="268819"/>
                </a:lnTo>
                <a:lnTo>
                  <a:pt x="946924" y="268819"/>
                </a:lnTo>
                <a:lnTo>
                  <a:pt x="962720" y="253008"/>
                </a:lnTo>
                <a:lnTo>
                  <a:pt x="588849" y="253008"/>
                </a:lnTo>
                <a:lnTo>
                  <a:pt x="557275" y="221385"/>
                </a:lnTo>
                <a:lnTo>
                  <a:pt x="559766" y="209107"/>
                </a:lnTo>
                <a:lnTo>
                  <a:pt x="566550" y="199051"/>
                </a:lnTo>
                <a:lnTo>
                  <a:pt x="576589" y="192258"/>
                </a:lnTo>
                <a:lnTo>
                  <a:pt x="588849" y="189762"/>
                </a:lnTo>
                <a:lnTo>
                  <a:pt x="1025905" y="189762"/>
                </a:lnTo>
                <a:lnTo>
                  <a:pt x="1041701" y="173951"/>
                </a:lnTo>
                <a:close/>
              </a:path>
              <a:path w="1042034" h="727710">
                <a:moveTo>
                  <a:pt x="198293" y="366850"/>
                </a:moveTo>
                <a:lnTo>
                  <a:pt x="134188" y="366850"/>
                </a:lnTo>
                <a:lnTo>
                  <a:pt x="224173" y="727349"/>
                </a:lnTo>
                <a:lnTo>
                  <a:pt x="288899" y="727349"/>
                </a:lnTo>
                <a:lnTo>
                  <a:pt x="198293" y="366850"/>
                </a:lnTo>
                <a:close/>
              </a:path>
              <a:path w="1042034" h="727710">
                <a:moveTo>
                  <a:pt x="670940" y="268819"/>
                </a:moveTo>
                <a:lnTo>
                  <a:pt x="505178" y="268819"/>
                </a:lnTo>
                <a:lnTo>
                  <a:pt x="511937" y="279146"/>
                </a:lnTo>
                <a:lnTo>
                  <a:pt x="520176" y="288583"/>
                </a:lnTo>
                <a:lnTo>
                  <a:pt x="529599" y="296835"/>
                </a:lnTo>
                <a:lnTo>
                  <a:pt x="539909" y="303604"/>
                </a:lnTo>
                <a:lnTo>
                  <a:pt x="539910" y="676227"/>
                </a:lnTo>
                <a:lnTo>
                  <a:pt x="636209" y="579834"/>
                </a:lnTo>
                <a:lnTo>
                  <a:pt x="636209" y="303604"/>
                </a:lnTo>
                <a:lnTo>
                  <a:pt x="646520" y="296835"/>
                </a:lnTo>
                <a:lnTo>
                  <a:pt x="655943" y="288583"/>
                </a:lnTo>
                <a:lnTo>
                  <a:pt x="664181" y="279146"/>
                </a:lnTo>
                <a:lnTo>
                  <a:pt x="670940" y="268819"/>
                </a:lnTo>
                <a:close/>
              </a:path>
              <a:path w="1042034" h="727710">
                <a:moveTo>
                  <a:pt x="1025905" y="189762"/>
                </a:moveTo>
                <a:lnTo>
                  <a:pt x="588849" y="189762"/>
                </a:lnTo>
                <a:lnTo>
                  <a:pt x="601108" y="192258"/>
                </a:lnTo>
                <a:lnTo>
                  <a:pt x="611147" y="199051"/>
                </a:lnTo>
                <a:lnTo>
                  <a:pt x="617931" y="209107"/>
                </a:lnTo>
                <a:lnTo>
                  <a:pt x="620422" y="221385"/>
                </a:lnTo>
                <a:lnTo>
                  <a:pt x="617931" y="233664"/>
                </a:lnTo>
                <a:lnTo>
                  <a:pt x="611147" y="243719"/>
                </a:lnTo>
                <a:lnTo>
                  <a:pt x="601108" y="250513"/>
                </a:lnTo>
                <a:lnTo>
                  <a:pt x="588849" y="253008"/>
                </a:lnTo>
                <a:lnTo>
                  <a:pt x="962720" y="253008"/>
                </a:lnTo>
                <a:lnTo>
                  <a:pt x="1025905" y="189762"/>
                </a:lnTo>
                <a:close/>
              </a:path>
              <a:path w="1042034" h="727710">
                <a:moveTo>
                  <a:pt x="588848" y="0"/>
                </a:moveTo>
                <a:lnTo>
                  <a:pt x="570126" y="3631"/>
                </a:lnTo>
                <a:lnTo>
                  <a:pt x="555104" y="13637"/>
                </a:lnTo>
                <a:lnTo>
                  <a:pt x="545114" y="28682"/>
                </a:lnTo>
                <a:lnTo>
                  <a:pt x="541488" y="47434"/>
                </a:lnTo>
                <a:lnTo>
                  <a:pt x="541488" y="139166"/>
                </a:lnTo>
                <a:lnTo>
                  <a:pt x="531177" y="145935"/>
                </a:lnTo>
                <a:lnTo>
                  <a:pt x="521754" y="154187"/>
                </a:lnTo>
                <a:lnTo>
                  <a:pt x="513516" y="163624"/>
                </a:lnTo>
                <a:lnTo>
                  <a:pt x="506757" y="173951"/>
                </a:lnTo>
                <a:lnTo>
                  <a:pt x="670940" y="173951"/>
                </a:lnTo>
                <a:lnTo>
                  <a:pt x="664181" y="163624"/>
                </a:lnTo>
                <a:lnTo>
                  <a:pt x="655943" y="154187"/>
                </a:lnTo>
                <a:lnTo>
                  <a:pt x="646520" y="145935"/>
                </a:lnTo>
                <a:lnTo>
                  <a:pt x="636209" y="139166"/>
                </a:lnTo>
                <a:lnTo>
                  <a:pt x="636209" y="47434"/>
                </a:lnTo>
                <a:lnTo>
                  <a:pt x="632583" y="28682"/>
                </a:lnTo>
                <a:lnTo>
                  <a:pt x="622593" y="13637"/>
                </a:lnTo>
                <a:lnTo>
                  <a:pt x="607571" y="3631"/>
                </a:lnTo>
                <a:lnTo>
                  <a:pt x="588848" y="0"/>
                </a:lnTo>
                <a:close/>
              </a:path>
            </a:pathLst>
          </a:custGeom>
          <a:solidFill>
            <a:srgbClr val="0091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7"/>
          <p:cNvSpPr/>
          <p:nvPr/>
        </p:nvSpPr>
        <p:spPr>
          <a:xfrm>
            <a:off x="7365644" y="3160680"/>
            <a:ext cx="379095" cy="95250"/>
          </a:xfrm>
          <a:custGeom>
            <a:avLst/>
            <a:gdLst/>
            <a:ahLst/>
            <a:cxnLst/>
            <a:rect l="l" t="t" r="r" b="b"/>
            <a:pathLst>
              <a:path w="379095" h="95250">
                <a:moveTo>
                  <a:pt x="378884" y="0"/>
                </a:moveTo>
                <a:lnTo>
                  <a:pt x="0" y="0"/>
                </a:lnTo>
                <a:lnTo>
                  <a:pt x="9699" y="29902"/>
                </a:lnTo>
                <a:lnTo>
                  <a:pt x="36676" y="55934"/>
                </a:lnTo>
                <a:lnTo>
                  <a:pt x="77747" y="76501"/>
                </a:lnTo>
                <a:lnTo>
                  <a:pt x="129730" y="90010"/>
                </a:lnTo>
                <a:lnTo>
                  <a:pt x="189442" y="94868"/>
                </a:lnTo>
                <a:lnTo>
                  <a:pt x="249154" y="90011"/>
                </a:lnTo>
                <a:lnTo>
                  <a:pt x="301137" y="76501"/>
                </a:lnTo>
                <a:lnTo>
                  <a:pt x="342208" y="55934"/>
                </a:lnTo>
                <a:lnTo>
                  <a:pt x="369184" y="29902"/>
                </a:lnTo>
                <a:lnTo>
                  <a:pt x="378884" y="0"/>
                </a:lnTo>
                <a:close/>
              </a:path>
            </a:pathLst>
          </a:custGeom>
          <a:solidFill>
            <a:srgbClr val="0091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8"/>
          <p:cNvSpPr/>
          <p:nvPr/>
        </p:nvSpPr>
        <p:spPr>
          <a:xfrm>
            <a:off x="9997047" y="3289467"/>
            <a:ext cx="1294765" cy="130175"/>
          </a:xfrm>
          <a:custGeom>
            <a:avLst/>
            <a:gdLst/>
            <a:ahLst/>
            <a:cxnLst/>
            <a:rect l="l" t="t" r="r" b="b"/>
            <a:pathLst>
              <a:path w="1294765" h="130175">
                <a:moveTo>
                  <a:pt x="161812" y="0"/>
                </a:moveTo>
                <a:lnTo>
                  <a:pt x="112439" y="5987"/>
                </a:lnTo>
                <a:lnTo>
                  <a:pt x="64723" y="20061"/>
                </a:lnTo>
                <a:lnTo>
                  <a:pt x="49021" y="25676"/>
                </a:lnTo>
                <a:lnTo>
                  <a:pt x="32947" y="30032"/>
                </a:lnTo>
                <a:lnTo>
                  <a:pt x="16581" y="33115"/>
                </a:lnTo>
                <a:lnTo>
                  <a:pt x="0" y="34909"/>
                </a:lnTo>
                <a:lnTo>
                  <a:pt x="0" y="129687"/>
                </a:lnTo>
                <a:lnTo>
                  <a:pt x="49380" y="123689"/>
                </a:lnTo>
                <a:lnTo>
                  <a:pt x="97086" y="109626"/>
                </a:lnTo>
                <a:lnTo>
                  <a:pt x="112764" y="103764"/>
                </a:lnTo>
                <a:lnTo>
                  <a:pt x="128827" y="99166"/>
                </a:lnTo>
                <a:lnTo>
                  <a:pt x="145201" y="95848"/>
                </a:lnTo>
                <a:lnTo>
                  <a:pt x="161812" y="93829"/>
                </a:lnTo>
                <a:lnTo>
                  <a:pt x="1294518" y="93830"/>
                </a:lnTo>
                <a:lnTo>
                  <a:pt x="1294518" y="34910"/>
                </a:lnTo>
                <a:lnTo>
                  <a:pt x="323627" y="34909"/>
                </a:lnTo>
                <a:lnTo>
                  <a:pt x="274609" y="25676"/>
                </a:lnTo>
                <a:lnTo>
                  <a:pt x="258901" y="20061"/>
                </a:lnTo>
                <a:lnTo>
                  <a:pt x="235321" y="12026"/>
                </a:lnTo>
                <a:lnTo>
                  <a:pt x="211195" y="5987"/>
                </a:lnTo>
                <a:lnTo>
                  <a:pt x="186650" y="1970"/>
                </a:lnTo>
                <a:lnTo>
                  <a:pt x="161812" y="0"/>
                </a:lnTo>
                <a:close/>
              </a:path>
              <a:path w="1294765" h="130175">
                <a:moveTo>
                  <a:pt x="485442" y="93830"/>
                </a:moveTo>
                <a:lnTo>
                  <a:pt x="161812" y="93829"/>
                </a:lnTo>
                <a:lnTo>
                  <a:pt x="178423" y="95848"/>
                </a:lnTo>
                <a:lnTo>
                  <a:pt x="194797" y="99166"/>
                </a:lnTo>
                <a:lnTo>
                  <a:pt x="210860" y="103765"/>
                </a:lnTo>
                <a:lnTo>
                  <a:pt x="226538" y="109626"/>
                </a:lnTo>
                <a:lnTo>
                  <a:pt x="250126" y="117653"/>
                </a:lnTo>
                <a:lnTo>
                  <a:pt x="274254" y="123689"/>
                </a:lnTo>
                <a:lnTo>
                  <a:pt x="298796" y="127709"/>
                </a:lnTo>
                <a:lnTo>
                  <a:pt x="323627" y="129687"/>
                </a:lnTo>
                <a:lnTo>
                  <a:pt x="348466" y="127710"/>
                </a:lnTo>
                <a:lnTo>
                  <a:pt x="373010" y="123689"/>
                </a:lnTo>
                <a:lnTo>
                  <a:pt x="397136" y="117653"/>
                </a:lnTo>
                <a:lnTo>
                  <a:pt x="420716" y="109626"/>
                </a:lnTo>
                <a:lnTo>
                  <a:pt x="436395" y="103765"/>
                </a:lnTo>
                <a:lnTo>
                  <a:pt x="452458" y="99166"/>
                </a:lnTo>
                <a:lnTo>
                  <a:pt x="468832" y="95848"/>
                </a:lnTo>
                <a:lnTo>
                  <a:pt x="485442" y="93830"/>
                </a:lnTo>
                <a:close/>
              </a:path>
              <a:path w="1294765" h="130175">
                <a:moveTo>
                  <a:pt x="809073" y="93830"/>
                </a:moveTo>
                <a:lnTo>
                  <a:pt x="485442" y="93830"/>
                </a:lnTo>
                <a:lnTo>
                  <a:pt x="502023" y="95618"/>
                </a:lnTo>
                <a:lnTo>
                  <a:pt x="518387" y="98702"/>
                </a:lnTo>
                <a:lnTo>
                  <a:pt x="534460" y="103061"/>
                </a:lnTo>
                <a:lnTo>
                  <a:pt x="573714" y="116988"/>
                </a:lnTo>
                <a:lnTo>
                  <a:pt x="597830" y="123280"/>
                </a:lnTo>
                <a:lnTo>
                  <a:pt x="622388" y="127523"/>
                </a:lnTo>
                <a:lnTo>
                  <a:pt x="647257" y="129687"/>
                </a:lnTo>
                <a:lnTo>
                  <a:pt x="672096" y="127710"/>
                </a:lnTo>
                <a:lnTo>
                  <a:pt x="696641" y="123690"/>
                </a:lnTo>
                <a:lnTo>
                  <a:pt x="720766" y="117653"/>
                </a:lnTo>
                <a:lnTo>
                  <a:pt x="744347" y="109626"/>
                </a:lnTo>
                <a:lnTo>
                  <a:pt x="760025" y="103765"/>
                </a:lnTo>
                <a:lnTo>
                  <a:pt x="776088" y="99166"/>
                </a:lnTo>
                <a:lnTo>
                  <a:pt x="792462" y="95848"/>
                </a:lnTo>
                <a:lnTo>
                  <a:pt x="809073" y="93830"/>
                </a:lnTo>
                <a:close/>
              </a:path>
              <a:path w="1294765" h="130175">
                <a:moveTo>
                  <a:pt x="1132703" y="93830"/>
                </a:moveTo>
                <a:lnTo>
                  <a:pt x="809073" y="93830"/>
                </a:lnTo>
                <a:lnTo>
                  <a:pt x="825683" y="95848"/>
                </a:lnTo>
                <a:lnTo>
                  <a:pt x="842057" y="99166"/>
                </a:lnTo>
                <a:lnTo>
                  <a:pt x="858120" y="103765"/>
                </a:lnTo>
                <a:lnTo>
                  <a:pt x="873799" y="109626"/>
                </a:lnTo>
                <a:lnTo>
                  <a:pt x="897386" y="117653"/>
                </a:lnTo>
                <a:lnTo>
                  <a:pt x="921514" y="123690"/>
                </a:lnTo>
                <a:lnTo>
                  <a:pt x="946057" y="127710"/>
                </a:lnTo>
                <a:lnTo>
                  <a:pt x="970888" y="129687"/>
                </a:lnTo>
                <a:lnTo>
                  <a:pt x="995726" y="127710"/>
                </a:lnTo>
                <a:lnTo>
                  <a:pt x="1020271" y="123690"/>
                </a:lnTo>
                <a:lnTo>
                  <a:pt x="1044396" y="117653"/>
                </a:lnTo>
                <a:lnTo>
                  <a:pt x="1067977" y="109626"/>
                </a:lnTo>
                <a:lnTo>
                  <a:pt x="1083655" y="103765"/>
                </a:lnTo>
                <a:lnTo>
                  <a:pt x="1099718" y="99166"/>
                </a:lnTo>
                <a:lnTo>
                  <a:pt x="1116092" y="95848"/>
                </a:lnTo>
                <a:lnTo>
                  <a:pt x="1132703" y="93830"/>
                </a:lnTo>
                <a:close/>
              </a:path>
              <a:path w="1294765" h="130175">
                <a:moveTo>
                  <a:pt x="1294518" y="93830"/>
                </a:moveTo>
                <a:lnTo>
                  <a:pt x="1132703" y="93830"/>
                </a:lnTo>
                <a:lnTo>
                  <a:pt x="1149284" y="95619"/>
                </a:lnTo>
                <a:lnTo>
                  <a:pt x="1165648" y="98702"/>
                </a:lnTo>
                <a:lnTo>
                  <a:pt x="1181721" y="103061"/>
                </a:lnTo>
                <a:lnTo>
                  <a:pt x="1220961" y="116989"/>
                </a:lnTo>
                <a:lnTo>
                  <a:pt x="1245086" y="123280"/>
                </a:lnTo>
                <a:lnTo>
                  <a:pt x="1269654" y="127523"/>
                </a:lnTo>
                <a:lnTo>
                  <a:pt x="1294518" y="129687"/>
                </a:lnTo>
                <a:lnTo>
                  <a:pt x="1294518" y="93830"/>
                </a:lnTo>
                <a:close/>
              </a:path>
              <a:path w="1294765" h="130175">
                <a:moveTo>
                  <a:pt x="485442" y="0"/>
                </a:moveTo>
                <a:lnTo>
                  <a:pt x="436069" y="5987"/>
                </a:lnTo>
                <a:lnTo>
                  <a:pt x="388353" y="20061"/>
                </a:lnTo>
                <a:lnTo>
                  <a:pt x="372645" y="25676"/>
                </a:lnTo>
                <a:lnTo>
                  <a:pt x="356572" y="30032"/>
                </a:lnTo>
                <a:lnTo>
                  <a:pt x="340208" y="33115"/>
                </a:lnTo>
                <a:lnTo>
                  <a:pt x="323627" y="34909"/>
                </a:lnTo>
                <a:lnTo>
                  <a:pt x="647257" y="34909"/>
                </a:lnTo>
                <a:lnTo>
                  <a:pt x="630676" y="33115"/>
                </a:lnTo>
                <a:lnTo>
                  <a:pt x="614312" y="30032"/>
                </a:lnTo>
                <a:lnTo>
                  <a:pt x="598239" y="25676"/>
                </a:lnTo>
                <a:lnTo>
                  <a:pt x="582531" y="20061"/>
                </a:lnTo>
                <a:lnTo>
                  <a:pt x="558951" y="12026"/>
                </a:lnTo>
                <a:lnTo>
                  <a:pt x="534826" y="5987"/>
                </a:lnTo>
                <a:lnTo>
                  <a:pt x="510281" y="1970"/>
                </a:lnTo>
                <a:lnTo>
                  <a:pt x="485442" y="0"/>
                </a:lnTo>
                <a:close/>
              </a:path>
              <a:path w="1294765" h="130175">
                <a:moveTo>
                  <a:pt x="809073" y="0"/>
                </a:moveTo>
                <a:lnTo>
                  <a:pt x="759699" y="5987"/>
                </a:lnTo>
                <a:lnTo>
                  <a:pt x="711983" y="20061"/>
                </a:lnTo>
                <a:lnTo>
                  <a:pt x="696276" y="25676"/>
                </a:lnTo>
                <a:lnTo>
                  <a:pt x="680203" y="30032"/>
                </a:lnTo>
                <a:lnTo>
                  <a:pt x="663839" y="33115"/>
                </a:lnTo>
                <a:lnTo>
                  <a:pt x="647257" y="34909"/>
                </a:lnTo>
                <a:lnTo>
                  <a:pt x="970888" y="34909"/>
                </a:lnTo>
                <a:lnTo>
                  <a:pt x="954307" y="33115"/>
                </a:lnTo>
                <a:lnTo>
                  <a:pt x="937943" y="30032"/>
                </a:lnTo>
                <a:lnTo>
                  <a:pt x="921870" y="25676"/>
                </a:lnTo>
                <a:lnTo>
                  <a:pt x="906162" y="20061"/>
                </a:lnTo>
                <a:lnTo>
                  <a:pt x="882581" y="12026"/>
                </a:lnTo>
                <a:lnTo>
                  <a:pt x="858456" y="5987"/>
                </a:lnTo>
                <a:lnTo>
                  <a:pt x="833911" y="1970"/>
                </a:lnTo>
                <a:lnTo>
                  <a:pt x="809073" y="0"/>
                </a:lnTo>
                <a:close/>
              </a:path>
              <a:path w="1294765" h="130175">
                <a:moveTo>
                  <a:pt x="1132703" y="0"/>
                </a:moveTo>
                <a:lnTo>
                  <a:pt x="1083330" y="5987"/>
                </a:lnTo>
                <a:lnTo>
                  <a:pt x="1035614" y="20061"/>
                </a:lnTo>
                <a:lnTo>
                  <a:pt x="1019906" y="25676"/>
                </a:lnTo>
                <a:lnTo>
                  <a:pt x="1003833" y="30032"/>
                </a:lnTo>
                <a:lnTo>
                  <a:pt x="987469" y="33115"/>
                </a:lnTo>
                <a:lnTo>
                  <a:pt x="970888" y="34909"/>
                </a:lnTo>
                <a:lnTo>
                  <a:pt x="1294518" y="34910"/>
                </a:lnTo>
                <a:lnTo>
                  <a:pt x="1277930" y="33115"/>
                </a:lnTo>
                <a:lnTo>
                  <a:pt x="1261563" y="30032"/>
                </a:lnTo>
                <a:lnTo>
                  <a:pt x="1245492" y="25676"/>
                </a:lnTo>
                <a:lnTo>
                  <a:pt x="1229792" y="20061"/>
                </a:lnTo>
                <a:lnTo>
                  <a:pt x="1206200" y="12027"/>
                </a:lnTo>
                <a:lnTo>
                  <a:pt x="1182076" y="5988"/>
                </a:lnTo>
                <a:lnTo>
                  <a:pt x="1157538" y="1970"/>
                </a:lnTo>
                <a:lnTo>
                  <a:pt x="1132703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9"/>
          <p:cNvSpPr/>
          <p:nvPr/>
        </p:nvSpPr>
        <p:spPr>
          <a:xfrm>
            <a:off x="9997047" y="3479022"/>
            <a:ext cx="1294765" cy="130175"/>
          </a:xfrm>
          <a:custGeom>
            <a:avLst/>
            <a:gdLst/>
            <a:ahLst/>
            <a:cxnLst/>
            <a:rect l="l" t="t" r="r" b="b"/>
            <a:pathLst>
              <a:path w="1294765" h="130175">
                <a:moveTo>
                  <a:pt x="161812" y="0"/>
                </a:moveTo>
                <a:lnTo>
                  <a:pt x="112439" y="5987"/>
                </a:lnTo>
                <a:lnTo>
                  <a:pt x="64723" y="20061"/>
                </a:lnTo>
                <a:lnTo>
                  <a:pt x="49021" y="25676"/>
                </a:lnTo>
                <a:lnTo>
                  <a:pt x="32947" y="30032"/>
                </a:lnTo>
                <a:lnTo>
                  <a:pt x="16581" y="33115"/>
                </a:lnTo>
                <a:lnTo>
                  <a:pt x="0" y="34909"/>
                </a:lnTo>
                <a:lnTo>
                  <a:pt x="0" y="129682"/>
                </a:lnTo>
                <a:lnTo>
                  <a:pt x="49380" y="123692"/>
                </a:lnTo>
                <a:lnTo>
                  <a:pt x="97086" y="109621"/>
                </a:lnTo>
                <a:lnTo>
                  <a:pt x="112764" y="103765"/>
                </a:lnTo>
                <a:lnTo>
                  <a:pt x="128827" y="99168"/>
                </a:lnTo>
                <a:lnTo>
                  <a:pt x="145201" y="95848"/>
                </a:lnTo>
                <a:lnTo>
                  <a:pt x="161812" y="93824"/>
                </a:lnTo>
                <a:lnTo>
                  <a:pt x="1294518" y="93824"/>
                </a:lnTo>
                <a:lnTo>
                  <a:pt x="1294518" y="34910"/>
                </a:lnTo>
                <a:lnTo>
                  <a:pt x="323627" y="34909"/>
                </a:lnTo>
                <a:lnTo>
                  <a:pt x="274609" y="25676"/>
                </a:lnTo>
                <a:lnTo>
                  <a:pt x="258901" y="20061"/>
                </a:lnTo>
                <a:lnTo>
                  <a:pt x="235321" y="12026"/>
                </a:lnTo>
                <a:lnTo>
                  <a:pt x="211195" y="5987"/>
                </a:lnTo>
                <a:lnTo>
                  <a:pt x="186650" y="1970"/>
                </a:lnTo>
                <a:lnTo>
                  <a:pt x="161812" y="0"/>
                </a:lnTo>
                <a:close/>
              </a:path>
              <a:path w="1294765" h="130175">
                <a:moveTo>
                  <a:pt x="485442" y="93824"/>
                </a:moveTo>
                <a:lnTo>
                  <a:pt x="161812" y="93824"/>
                </a:lnTo>
                <a:lnTo>
                  <a:pt x="178423" y="95849"/>
                </a:lnTo>
                <a:lnTo>
                  <a:pt x="194797" y="99168"/>
                </a:lnTo>
                <a:lnTo>
                  <a:pt x="210860" y="103765"/>
                </a:lnTo>
                <a:lnTo>
                  <a:pt x="226538" y="109621"/>
                </a:lnTo>
                <a:lnTo>
                  <a:pt x="250126" y="117654"/>
                </a:lnTo>
                <a:lnTo>
                  <a:pt x="274254" y="123692"/>
                </a:lnTo>
                <a:lnTo>
                  <a:pt x="298796" y="127710"/>
                </a:lnTo>
                <a:lnTo>
                  <a:pt x="323627" y="129682"/>
                </a:lnTo>
                <a:lnTo>
                  <a:pt x="348466" y="127710"/>
                </a:lnTo>
                <a:lnTo>
                  <a:pt x="373010" y="123692"/>
                </a:lnTo>
                <a:lnTo>
                  <a:pt x="397136" y="117654"/>
                </a:lnTo>
                <a:lnTo>
                  <a:pt x="420716" y="109621"/>
                </a:lnTo>
                <a:lnTo>
                  <a:pt x="436395" y="103765"/>
                </a:lnTo>
                <a:lnTo>
                  <a:pt x="452458" y="99168"/>
                </a:lnTo>
                <a:lnTo>
                  <a:pt x="468832" y="95849"/>
                </a:lnTo>
                <a:lnTo>
                  <a:pt x="485442" y="93824"/>
                </a:lnTo>
                <a:close/>
              </a:path>
              <a:path w="1294765" h="130175">
                <a:moveTo>
                  <a:pt x="809073" y="93824"/>
                </a:moveTo>
                <a:lnTo>
                  <a:pt x="485442" y="93824"/>
                </a:lnTo>
                <a:lnTo>
                  <a:pt x="502023" y="95616"/>
                </a:lnTo>
                <a:lnTo>
                  <a:pt x="518387" y="98699"/>
                </a:lnTo>
                <a:lnTo>
                  <a:pt x="534460" y="103057"/>
                </a:lnTo>
                <a:lnTo>
                  <a:pt x="573714" y="116988"/>
                </a:lnTo>
                <a:lnTo>
                  <a:pt x="597830" y="123279"/>
                </a:lnTo>
                <a:lnTo>
                  <a:pt x="622388" y="127520"/>
                </a:lnTo>
                <a:lnTo>
                  <a:pt x="647257" y="129682"/>
                </a:lnTo>
                <a:lnTo>
                  <a:pt x="672096" y="127710"/>
                </a:lnTo>
                <a:lnTo>
                  <a:pt x="696641" y="123692"/>
                </a:lnTo>
                <a:lnTo>
                  <a:pt x="720766" y="117654"/>
                </a:lnTo>
                <a:lnTo>
                  <a:pt x="744347" y="109621"/>
                </a:lnTo>
                <a:lnTo>
                  <a:pt x="760025" y="103765"/>
                </a:lnTo>
                <a:lnTo>
                  <a:pt x="776088" y="99168"/>
                </a:lnTo>
                <a:lnTo>
                  <a:pt x="792462" y="95849"/>
                </a:lnTo>
                <a:lnTo>
                  <a:pt x="809073" y="93824"/>
                </a:lnTo>
                <a:close/>
              </a:path>
              <a:path w="1294765" h="130175">
                <a:moveTo>
                  <a:pt x="1132703" y="93824"/>
                </a:moveTo>
                <a:lnTo>
                  <a:pt x="809073" y="93824"/>
                </a:lnTo>
                <a:lnTo>
                  <a:pt x="825683" y="95849"/>
                </a:lnTo>
                <a:lnTo>
                  <a:pt x="842057" y="99168"/>
                </a:lnTo>
                <a:lnTo>
                  <a:pt x="858120" y="103765"/>
                </a:lnTo>
                <a:lnTo>
                  <a:pt x="873799" y="109621"/>
                </a:lnTo>
                <a:lnTo>
                  <a:pt x="897386" y="117654"/>
                </a:lnTo>
                <a:lnTo>
                  <a:pt x="921514" y="123692"/>
                </a:lnTo>
                <a:lnTo>
                  <a:pt x="946057" y="127710"/>
                </a:lnTo>
                <a:lnTo>
                  <a:pt x="970888" y="129682"/>
                </a:lnTo>
                <a:lnTo>
                  <a:pt x="995726" y="127710"/>
                </a:lnTo>
                <a:lnTo>
                  <a:pt x="1020271" y="123692"/>
                </a:lnTo>
                <a:lnTo>
                  <a:pt x="1044396" y="117654"/>
                </a:lnTo>
                <a:lnTo>
                  <a:pt x="1067977" y="109621"/>
                </a:lnTo>
                <a:lnTo>
                  <a:pt x="1083655" y="103765"/>
                </a:lnTo>
                <a:lnTo>
                  <a:pt x="1099718" y="99169"/>
                </a:lnTo>
                <a:lnTo>
                  <a:pt x="1116092" y="95849"/>
                </a:lnTo>
                <a:lnTo>
                  <a:pt x="1132703" y="93824"/>
                </a:lnTo>
                <a:close/>
              </a:path>
              <a:path w="1294765" h="130175">
                <a:moveTo>
                  <a:pt x="1294518" y="93824"/>
                </a:moveTo>
                <a:lnTo>
                  <a:pt x="1132703" y="93824"/>
                </a:lnTo>
                <a:lnTo>
                  <a:pt x="1149284" y="95616"/>
                </a:lnTo>
                <a:lnTo>
                  <a:pt x="1165648" y="98699"/>
                </a:lnTo>
                <a:lnTo>
                  <a:pt x="1181721" y="103057"/>
                </a:lnTo>
                <a:lnTo>
                  <a:pt x="1220961" y="116988"/>
                </a:lnTo>
                <a:lnTo>
                  <a:pt x="1245086" y="123280"/>
                </a:lnTo>
                <a:lnTo>
                  <a:pt x="1269654" y="127520"/>
                </a:lnTo>
                <a:lnTo>
                  <a:pt x="1294518" y="129682"/>
                </a:lnTo>
                <a:lnTo>
                  <a:pt x="1294518" y="93824"/>
                </a:lnTo>
                <a:close/>
              </a:path>
              <a:path w="1294765" h="130175">
                <a:moveTo>
                  <a:pt x="485442" y="0"/>
                </a:moveTo>
                <a:lnTo>
                  <a:pt x="436069" y="5987"/>
                </a:lnTo>
                <a:lnTo>
                  <a:pt x="388353" y="20061"/>
                </a:lnTo>
                <a:lnTo>
                  <a:pt x="372645" y="25676"/>
                </a:lnTo>
                <a:lnTo>
                  <a:pt x="356572" y="30032"/>
                </a:lnTo>
                <a:lnTo>
                  <a:pt x="340208" y="33115"/>
                </a:lnTo>
                <a:lnTo>
                  <a:pt x="323627" y="34909"/>
                </a:lnTo>
                <a:lnTo>
                  <a:pt x="647257" y="34909"/>
                </a:lnTo>
                <a:lnTo>
                  <a:pt x="630676" y="33115"/>
                </a:lnTo>
                <a:lnTo>
                  <a:pt x="614312" y="30032"/>
                </a:lnTo>
                <a:lnTo>
                  <a:pt x="598239" y="25676"/>
                </a:lnTo>
                <a:lnTo>
                  <a:pt x="582531" y="20061"/>
                </a:lnTo>
                <a:lnTo>
                  <a:pt x="558951" y="12026"/>
                </a:lnTo>
                <a:lnTo>
                  <a:pt x="534826" y="5987"/>
                </a:lnTo>
                <a:lnTo>
                  <a:pt x="510281" y="1970"/>
                </a:lnTo>
                <a:lnTo>
                  <a:pt x="485442" y="0"/>
                </a:lnTo>
                <a:close/>
              </a:path>
              <a:path w="1294765" h="130175">
                <a:moveTo>
                  <a:pt x="809073" y="0"/>
                </a:moveTo>
                <a:lnTo>
                  <a:pt x="759699" y="5987"/>
                </a:lnTo>
                <a:lnTo>
                  <a:pt x="711983" y="20061"/>
                </a:lnTo>
                <a:lnTo>
                  <a:pt x="696276" y="25676"/>
                </a:lnTo>
                <a:lnTo>
                  <a:pt x="680203" y="30032"/>
                </a:lnTo>
                <a:lnTo>
                  <a:pt x="663839" y="33115"/>
                </a:lnTo>
                <a:lnTo>
                  <a:pt x="647257" y="34909"/>
                </a:lnTo>
                <a:lnTo>
                  <a:pt x="970888" y="34909"/>
                </a:lnTo>
                <a:lnTo>
                  <a:pt x="954307" y="33115"/>
                </a:lnTo>
                <a:lnTo>
                  <a:pt x="937943" y="30032"/>
                </a:lnTo>
                <a:lnTo>
                  <a:pt x="921870" y="25676"/>
                </a:lnTo>
                <a:lnTo>
                  <a:pt x="906162" y="20061"/>
                </a:lnTo>
                <a:lnTo>
                  <a:pt x="882581" y="12026"/>
                </a:lnTo>
                <a:lnTo>
                  <a:pt x="858456" y="5987"/>
                </a:lnTo>
                <a:lnTo>
                  <a:pt x="833911" y="1970"/>
                </a:lnTo>
                <a:lnTo>
                  <a:pt x="809073" y="0"/>
                </a:lnTo>
                <a:close/>
              </a:path>
              <a:path w="1294765" h="130175">
                <a:moveTo>
                  <a:pt x="1132703" y="0"/>
                </a:moveTo>
                <a:lnTo>
                  <a:pt x="1083330" y="5987"/>
                </a:lnTo>
                <a:lnTo>
                  <a:pt x="1035614" y="20061"/>
                </a:lnTo>
                <a:lnTo>
                  <a:pt x="1019906" y="25676"/>
                </a:lnTo>
                <a:lnTo>
                  <a:pt x="1003833" y="30032"/>
                </a:lnTo>
                <a:lnTo>
                  <a:pt x="987469" y="33115"/>
                </a:lnTo>
                <a:lnTo>
                  <a:pt x="970888" y="34909"/>
                </a:lnTo>
                <a:lnTo>
                  <a:pt x="1294518" y="34910"/>
                </a:lnTo>
                <a:lnTo>
                  <a:pt x="1277930" y="33115"/>
                </a:lnTo>
                <a:lnTo>
                  <a:pt x="1261563" y="30032"/>
                </a:lnTo>
                <a:lnTo>
                  <a:pt x="1245492" y="25676"/>
                </a:lnTo>
                <a:lnTo>
                  <a:pt x="1229792" y="20061"/>
                </a:lnTo>
                <a:lnTo>
                  <a:pt x="1206200" y="12027"/>
                </a:lnTo>
                <a:lnTo>
                  <a:pt x="1182076" y="5988"/>
                </a:lnTo>
                <a:lnTo>
                  <a:pt x="1157538" y="1970"/>
                </a:lnTo>
                <a:lnTo>
                  <a:pt x="1132703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30"/>
          <p:cNvSpPr/>
          <p:nvPr/>
        </p:nvSpPr>
        <p:spPr>
          <a:xfrm>
            <a:off x="9997047" y="2479275"/>
            <a:ext cx="1294765" cy="750570"/>
          </a:xfrm>
          <a:custGeom>
            <a:avLst/>
            <a:gdLst/>
            <a:ahLst/>
            <a:cxnLst/>
            <a:rect l="l" t="t" r="r" b="b"/>
            <a:pathLst>
              <a:path w="1294765" h="750569">
                <a:moveTo>
                  <a:pt x="1010355" y="552870"/>
                </a:moveTo>
                <a:lnTo>
                  <a:pt x="915634" y="552870"/>
                </a:lnTo>
                <a:lnTo>
                  <a:pt x="915634" y="742426"/>
                </a:lnTo>
                <a:lnTo>
                  <a:pt x="926315" y="745278"/>
                </a:lnTo>
                <a:lnTo>
                  <a:pt x="937129" y="747549"/>
                </a:lnTo>
                <a:lnTo>
                  <a:pt x="948048" y="749234"/>
                </a:lnTo>
                <a:lnTo>
                  <a:pt x="959048" y="750324"/>
                </a:lnTo>
                <a:lnTo>
                  <a:pt x="972100" y="748960"/>
                </a:lnTo>
                <a:lnTo>
                  <a:pt x="985027" y="746789"/>
                </a:lnTo>
                <a:lnTo>
                  <a:pt x="997791" y="743819"/>
                </a:lnTo>
                <a:lnTo>
                  <a:pt x="1010355" y="740056"/>
                </a:lnTo>
                <a:lnTo>
                  <a:pt x="1010355" y="552870"/>
                </a:lnTo>
                <a:close/>
              </a:path>
              <a:path w="1294765" h="750569">
                <a:moveTo>
                  <a:pt x="378881" y="552870"/>
                </a:moveTo>
                <a:lnTo>
                  <a:pt x="284160" y="552870"/>
                </a:lnTo>
                <a:lnTo>
                  <a:pt x="284160" y="740530"/>
                </a:lnTo>
                <a:lnTo>
                  <a:pt x="294853" y="743343"/>
                </a:lnTo>
                <a:lnTo>
                  <a:pt x="305665" y="745599"/>
                </a:lnTo>
                <a:lnTo>
                  <a:pt x="316578" y="747296"/>
                </a:lnTo>
                <a:lnTo>
                  <a:pt x="327574" y="748428"/>
                </a:lnTo>
                <a:lnTo>
                  <a:pt x="340627" y="747064"/>
                </a:lnTo>
                <a:lnTo>
                  <a:pt x="353553" y="744894"/>
                </a:lnTo>
                <a:lnTo>
                  <a:pt x="366317" y="741923"/>
                </a:lnTo>
                <a:lnTo>
                  <a:pt x="378881" y="738160"/>
                </a:lnTo>
                <a:lnTo>
                  <a:pt x="378881" y="552870"/>
                </a:lnTo>
                <a:close/>
              </a:path>
              <a:path w="1294765" h="750569">
                <a:moveTo>
                  <a:pt x="805126" y="264114"/>
                </a:moveTo>
                <a:lnTo>
                  <a:pt x="489389" y="264114"/>
                </a:lnTo>
                <a:lnTo>
                  <a:pt x="504891" y="271105"/>
                </a:lnTo>
                <a:lnTo>
                  <a:pt x="520464" y="277363"/>
                </a:lnTo>
                <a:lnTo>
                  <a:pt x="536385" y="282999"/>
                </a:lnTo>
                <a:lnTo>
                  <a:pt x="552536" y="287966"/>
                </a:lnTo>
                <a:lnTo>
                  <a:pt x="552536" y="426500"/>
                </a:lnTo>
                <a:lnTo>
                  <a:pt x="0" y="426499"/>
                </a:lnTo>
                <a:lnTo>
                  <a:pt x="0" y="552870"/>
                </a:lnTo>
                <a:lnTo>
                  <a:pt x="1294518" y="552870"/>
                </a:lnTo>
                <a:lnTo>
                  <a:pt x="1294518" y="427290"/>
                </a:lnTo>
                <a:lnTo>
                  <a:pt x="615684" y="427289"/>
                </a:lnTo>
                <a:lnTo>
                  <a:pt x="615684" y="300919"/>
                </a:lnTo>
                <a:lnTo>
                  <a:pt x="741979" y="300919"/>
                </a:lnTo>
                <a:lnTo>
                  <a:pt x="741979" y="288124"/>
                </a:lnTo>
                <a:lnTo>
                  <a:pt x="758132" y="283117"/>
                </a:lnTo>
                <a:lnTo>
                  <a:pt x="774055" y="277442"/>
                </a:lnTo>
                <a:lnTo>
                  <a:pt x="789815" y="271065"/>
                </a:lnTo>
                <a:lnTo>
                  <a:pt x="805126" y="264114"/>
                </a:lnTo>
                <a:close/>
              </a:path>
              <a:path w="1294765" h="750569">
                <a:moveTo>
                  <a:pt x="741979" y="300919"/>
                </a:moveTo>
                <a:lnTo>
                  <a:pt x="678831" y="300919"/>
                </a:lnTo>
                <a:lnTo>
                  <a:pt x="678831" y="427289"/>
                </a:lnTo>
                <a:lnTo>
                  <a:pt x="1294518" y="427290"/>
                </a:lnTo>
                <a:lnTo>
                  <a:pt x="1294518" y="426500"/>
                </a:lnTo>
                <a:lnTo>
                  <a:pt x="741979" y="426500"/>
                </a:lnTo>
                <a:lnTo>
                  <a:pt x="741979" y="300919"/>
                </a:lnTo>
                <a:close/>
              </a:path>
              <a:path w="1294765" h="750569">
                <a:moveTo>
                  <a:pt x="110505" y="301077"/>
                </a:moveTo>
                <a:lnTo>
                  <a:pt x="47357" y="301077"/>
                </a:lnTo>
                <a:lnTo>
                  <a:pt x="47357" y="426499"/>
                </a:lnTo>
                <a:lnTo>
                  <a:pt x="110505" y="426499"/>
                </a:lnTo>
                <a:lnTo>
                  <a:pt x="110505" y="301077"/>
                </a:lnTo>
                <a:close/>
              </a:path>
              <a:path w="1294765" h="750569">
                <a:moveTo>
                  <a:pt x="236800" y="264272"/>
                </a:moveTo>
                <a:lnTo>
                  <a:pt x="173652" y="264272"/>
                </a:lnTo>
                <a:lnTo>
                  <a:pt x="173652" y="426499"/>
                </a:lnTo>
                <a:lnTo>
                  <a:pt x="236800" y="426499"/>
                </a:lnTo>
                <a:lnTo>
                  <a:pt x="236800" y="264272"/>
                </a:lnTo>
                <a:close/>
              </a:path>
              <a:path w="1294765" h="750569">
                <a:moveTo>
                  <a:pt x="378881" y="184184"/>
                </a:moveTo>
                <a:lnTo>
                  <a:pt x="284160" y="184184"/>
                </a:lnTo>
                <a:lnTo>
                  <a:pt x="284160" y="426499"/>
                </a:lnTo>
                <a:lnTo>
                  <a:pt x="378881" y="426500"/>
                </a:lnTo>
                <a:lnTo>
                  <a:pt x="378881" y="184184"/>
                </a:lnTo>
                <a:close/>
              </a:path>
              <a:path w="1294765" h="750569">
                <a:moveTo>
                  <a:pt x="483084" y="184184"/>
                </a:moveTo>
                <a:lnTo>
                  <a:pt x="378881" y="184184"/>
                </a:lnTo>
                <a:lnTo>
                  <a:pt x="390086" y="195452"/>
                </a:lnTo>
                <a:lnTo>
                  <a:pt x="401764" y="206220"/>
                </a:lnTo>
                <a:lnTo>
                  <a:pt x="413734" y="216350"/>
                </a:lnTo>
                <a:lnTo>
                  <a:pt x="426242" y="226045"/>
                </a:lnTo>
                <a:lnTo>
                  <a:pt x="426242" y="426500"/>
                </a:lnTo>
                <a:lnTo>
                  <a:pt x="489389" y="426500"/>
                </a:lnTo>
                <a:lnTo>
                  <a:pt x="489389" y="264114"/>
                </a:lnTo>
                <a:lnTo>
                  <a:pt x="868273" y="264114"/>
                </a:lnTo>
                <a:lnTo>
                  <a:pt x="868273" y="240261"/>
                </a:lnTo>
                <a:lnTo>
                  <a:pt x="647257" y="240261"/>
                </a:lnTo>
                <a:lnTo>
                  <a:pt x="604281" y="236059"/>
                </a:lnTo>
                <a:lnTo>
                  <a:pt x="560571" y="224078"/>
                </a:lnTo>
                <a:lnTo>
                  <a:pt x="517665" y="205258"/>
                </a:lnTo>
                <a:lnTo>
                  <a:pt x="483084" y="184184"/>
                </a:lnTo>
                <a:close/>
              </a:path>
              <a:path w="1294765" h="750569">
                <a:moveTo>
                  <a:pt x="868273" y="264114"/>
                </a:moveTo>
                <a:lnTo>
                  <a:pt x="805126" y="264114"/>
                </a:lnTo>
                <a:lnTo>
                  <a:pt x="805126" y="426500"/>
                </a:lnTo>
                <a:lnTo>
                  <a:pt x="868273" y="426500"/>
                </a:lnTo>
                <a:lnTo>
                  <a:pt x="868273" y="264114"/>
                </a:lnTo>
                <a:close/>
              </a:path>
              <a:path w="1294765" h="750569">
                <a:moveTo>
                  <a:pt x="1010355" y="184184"/>
                </a:moveTo>
                <a:lnTo>
                  <a:pt x="915634" y="184184"/>
                </a:lnTo>
                <a:lnTo>
                  <a:pt x="915634" y="426500"/>
                </a:lnTo>
                <a:lnTo>
                  <a:pt x="1010355" y="426500"/>
                </a:lnTo>
                <a:lnTo>
                  <a:pt x="1010355" y="184184"/>
                </a:lnTo>
                <a:close/>
              </a:path>
              <a:path w="1294765" h="750569">
                <a:moveTo>
                  <a:pt x="1108605" y="184184"/>
                </a:moveTo>
                <a:lnTo>
                  <a:pt x="1010355" y="184184"/>
                </a:lnTo>
                <a:lnTo>
                  <a:pt x="1021507" y="195452"/>
                </a:lnTo>
                <a:lnTo>
                  <a:pt x="1033127" y="206220"/>
                </a:lnTo>
                <a:lnTo>
                  <a:pt x="1045202" y="216476"/>
                </a:lnTo>
                <a:lnTo>
                  <a:pt x="1057715" y="226203"/>
                </a:lnTo>
                <a:lnTo>
                  <a:pt x="1057715" y="426500"/>
                </a:lnTo>
                <a:lnTo>
                  <a:pt x="1120863" y="426500"/>
                </a:lnTo>
                <a:lnTo>
                  <a:pt x="1120863" y="264272"/>
                </a:lnTo>
                <a:lnTo>
                  <a:pt x="1294518" y="264272"/>
                </a:lnTo>
                <a:lnTo>
                  <a:pt x="1294518" y="240893"/>
                </a:lnTo>
                <a:lnTo>
                  <a:pt x="1243059" y="236810"/>
                </a:lnTo>
                <a:lnTo>
                  <a:pt x="1193679" y="225122"/>
                </a:lnTo>
                <a:lnTo>
                  <a:pt x="1147431" y="206674"/>
                </a:lnTo>
                <a:lnTo>
                  <a:pt x="1108605" y="184184"/>
                </a:lnTo>
                <a:close/>
              </a:path>
              <a:path w="1294765" h="750569">
                <a:moveTo>
                  <a:pt x="1294518" y="264272"/>
                </a:moveTo>
                <a:lnTo>
                  <a:pt x="1120863" y="264272"/>
                </a:lnTo>
                <a:lnTo>
                  <a:pt x="1136261" y="271263"/>
                </a:lnTo>
                <a:lnTo>
                  <a:pt x="1151933" y="277600"/>
                </a:lnTo>
                <a:lnTo>
                  <a:pt x="1167857" y="283275"/>
                </a:lnTo>
                <a:lnTo>
                  <a:pt x="1184010" y="288282"/>
                </a:lnTo>
                <a:lnTo>
                  <a:pt x="1184010" y="426500"/>
                </a:lnTo>
                <a:lnTo>
                  <a:pt x="1247158" y="426500"/>
                </a:lnTo>
                <a:lnTo>
                  <a:pt x="1247158" y="301077"/>
                </a:lnTo>
                <a:lnTo>
                  <a:pt x="1294518" y="301077"/>
                </a:lnTo>
                <a:lnTo>
                  <a:pt x="1294518" y="264272"/>
                </a:lnTo>
                <a:close/>
              </a:path>
              <a:path w="1294765" h="750569">
                <a:moveTo>
                  <a:pt x="363094" y="0"/>
                </a:moveTo>
                <a:lnTo>
                  <a:pt x="299947" y="0"/>
                </a:lnTo>
                <a:lnTo>
                  <a:pt x="299947" y="1263"/>
                </a:lnTo>
                <a:lnTo>
                  <a:pt x="294562" y="42764"/>
                </a:lnTo>
                <a:lnTo>
                  <a:pt x="279738" y="82469"/>
                </a:lnTo>
                <a:lnTo>
                  <a:pt x="256527" y="119554"/>
                </a:lnTo>
                <a:lnTo>
                  <a:pt x="225981" y="153195"/>
                </a:lnTo>
                <a:lnTo>
                  <a:pt x="189149" y="182568"/>
                </a:lnTo>
                <a:lnTo>
                  <a:pt x="147084" y="206849"/>
                </a:lnTo>
                <a:lnTo>
                  <a:pt x="100837" y="225213"/>
                </a:lnTo>
                <a:lnTo>
                  <a:pt x="51458" y="236836"/>
                </a:lnTo>
                <a:lnTo>
                  <a:pt x="0" y="240893"/>
                </a:lnTo>
                <a:lnTo>
                  <a:pt x="0" y="304078"/>
                </a:lnTo>
                <a:lnTo>
                  <a:pt x="11871" y="303861"/>
                </a:lnTo>
                <a:lnTo>
                  <a:pt x="23727" y="303288"/>
                </a:lnTo>
                <a:lnTo>
                  <a:pt x="35558" y="302360"/>
                </a:lnTo>
                <a:lnTo>
                  <a:pt x="47357" y="301077"/>
                </a:lnTo>
                <a:lnTo>
                  <a:pt x="110505" y="301077"/>
                </a:lnTo>
                <a:lnTo>
                  <a:pt x="110505" y="288282"/>
                </a:lnTo>
                <a:lnTo>
                  <a:pt x="126658" y="283275"/>
                </a:lnTo>
                <a:lnTo>
                  <a:pt x="142582" y="277600"/>
                </a:lnTo>
                <a:lnTo>
                  <a:pt x="158254" y="271263"/>
                </a:lnTo>
                <a:lnTo>
                  <a:pt x="173652" y="264272"/>
                </a:lnTo>
                <a:lnTo>
                  <a:pt x="236800" y="264272"/>
                </a:lnTo>
                <a:lnTo>
                  <a:pt x="236800" y="226202"/>
                </a:lnTo>
                <a:lnTo>
                  <a:pt x="249315" y="216475"/>
                </a:lnTo>
                <a:lnTo>
                  <a:pt x="261488" y="206131"/>
                </a:lnTo>
                <a:lnTo>
                  <a:pt x="273060" y="195405"/>
                </a:lnTo>
                <a:lnTo>
                  <a:pt x="284160" y="184184"/>
                </a:lnTo>
                <a:lnTo>
                  <a:pt x="483084" y="184184"/>
                </a:lnTo>
                <a:lnTo>
                  <a:pt x="440404" y="150852"/>
                </a:lnTo>
                <a:lnTo>
                  <a:pt x="409122" y="117144"/>
                </a:lnTo>
                <a:lnTo>
                  <a:pt x="384785" y="80350"/>
                </a:lnTo>
                <a:lnTo>
                  <a:pt x="368931" y="41411"/>
                </a:lnTo>
                <a:lnTo>
                  <a:pt x="363094" y="1263"/>
                </a:lnTo>
                <a:lnTo>
                  <a:pt x="363094" y="0"/>
                </a:lnTo>
                <a:close/>
              </a:path>
              <a:path w="1294765" h="750569">
                <a:moveTo>
                  <a:pt x="1294518" y="301077"/>
                </a:moveTo>
                <a:lnTo>
                  <a:pt x="1247158" y="301077"/>
                </a:lnTo>
                <a:lnTo>
                  <a:pt x="1258942" y="302361"/>
                </a:lnTo>
                <a:lnTo>
                  <a:pt x="1270788" y="303289"/>
                </a:lnTo>
                <a:lnTo>
                  <a:pt x="1282659" y="303861"/>
                </a:lnTo>
                <a:lnTo>
                  <a:pt x="1294518" y="304078"/>
                </a:lnTo>
                <a:lnTo>
                  <a:pt x="1294518" y="301077"/>
                </a:lnTo>
                <a:close/>
              </a:path>
              <a:path w="1294765" h="750569">
                <a:moveTo>
                  <a:pt x="678831" y="300919"/>
                </a:moveTo>
                <a:lnTo>
                  <a:pt x="615684" y="300919"/>
                </a:lnTo>
                <a:lnTo>
                  <a:pt x="623525" y="301805"/>
                </a:lnTo>
                <a:lnTo>
                  <a:pt x="631411" y="302558"/>
                </a:lnTo>
                <a:lnTo>
                  <a:pt x="639327" y="303163"/>
                </a:lnTo>
                <a:lnTo>
                  <a:pt x="647257" y="303604"/>
                </a:lnTo>
                <a:lnTo>
                  <a:pt x="655188" y="303562"/>
                </a:lnTo>
                <a:lnTo>
                  <a:pt x="663104" y="302913"/>
                </a:lnTo>
                <a:lnTo>
                  <a:pt x="678831" y="300919"/>
                </a:lnTo>
                <a:close/>
              </a:path>
              <a:path w="1294765" h="750569">
                <a:moveTo>
                  <a:pt x="994568" y="0"/>
                </a:moveTo>
                <a:lnTo>
                  <a:pt x="931421" y="0"/>
                </a:lnTo>
                <a:lnTo>
                  <a:pt x="931421" y="1263"/>
                </a:lnTo>
                <a:lnTo>
                  <a:pt x="925584" y="41411"/>
                </a:lnTo>
                <a:lnTo>
                  <a:pt x="909730" y="80351"/>
                </a:lnTo>
                <a:lnTo>
                  <a:pt x="885393" y="117144"/>
                </a:lnTo>
                <a:lnTo>
                  <a:pt x="854111" y="150852"/>
                </a:lnTo>
                <a:lnTo>
                  <a:pt x="817418" y="180536"/>
                </a:lnTo>
                <a:lnTo>
                  <a:pt x="776850" y="205258"/>
                </a:lnTo>
                <a:lnTo>
                  <a:pt x="733943" y="224078"/>
                </a:lnTo>
                <a:lnTo>
                  <a:pt x="690234" y="236059"/>
                </a:lnTo>
                <a:lnTo>
                  <a:pt x="647257" y="240261"/>
                </a:lnTo>
                <a:lnTo>
                  <a:pt x="868273" y="240261"/>
                </a:lnTo>
                <a:lnTo>
                  <a:pt x="868273" y="226045"/>
                </a:lnTo>
                <a:lnTo>
                  <a:pt x="880787" y="216350"/>
                </a:lnTo>
                <a:lnTo>
                  <a:pt x="892861" y="206131"/>
                </a:lnTo>
                <a:lnTo>
                  <a:pt x="904482" y="195405"/>
                </a:lnTo>
                <a:lnTo>
                  <a:pt x="915634" y="184184"/>
                </a:lnTo>
                <a:lnTo>
                  <a:pt x="1108605" y="184184"/>
                </a:lnTo>
                <a:lnTo>
                  <a:pt x="1068534" y="152871"/>
                </a:lnTo>
                <a:lnTo>
                  <a:pt x="1037988" y="119203"/>
                </a:lnTo>
                <a:lnTo>
                  <a:pt x="1014777" y="82150"/>
                </a:lnTo>
                <a:lnTo>
                  <a:pt x="999953" y="42556"/>
                </a:lnTo>
                <a:lnTo>
                  <a:pt x="994568" y="1263"/>
                </a:lnTo>
                <a:lnTo>
                  <a:pt x="99456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4"/>
          <p:cNvSpPr/>
          <p:nvPr/>
        </p:nvSpPr>
        <p:spPr>
          <a:xfrm>
            <a:off x="5057990" y="5799922"/>
            <a:ext cx="475488" cy="475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3" name="object 16"/>
          <p:cNvSpPr/>
          <p:nvPr/>
        </p:nvSpPr>
        <p:spPr>
          <a:xfrm>
            <a:off x="10490954" y="5715587"/>
            <a:ext cx="478536" cy="432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4" name="object 18"/>
          <p:cNvSpPr/>
          <p:nvPr/>
        </p:nvSpPr>
        <p:spPr>
          <a:xfrm>
            <a:off x="7846785" y="5730916"/>
            <a:ext cx="481584" cy="481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973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2"/>
          <p:cNvSpPr/>
          <p:nvPr/>
        </p:nvSpPr>
        <p:spPr>
          <a:xfrm>
            <a:off x="0" y="-1"/>
            <a:ext cx="13442252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55232" y="2501"/>
            <a:ext cx="13497483" cy="7992888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/>
          <p:cNvSpPr/>
          <p:nvPr/>
        </p:nvSpPr>
        <p:spPr>
          <a:xfrm>
            <a:off x="168747" y="1321601"/>
            <a:ext cx="13033448" cy="598742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87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ГДЕ ГОВОРИМ. ВЫБОР КАНАЛОВ:</a:t>
            </a:r>
          </a:p>
        </p:txBody>
      </p:sp>
      <p:sp>
        <p:nvSpPr>
          <p:cNvPr id="26" name="object 4"/>
          <p:cNvSpPr txBox="1">
            <a:spLocks/>
          </p:cNvSpPr>
          <p:nvPr/>
        </p:nvSpPr>
        <p:spPr>
          <a:xfrm>
            <a:off x="3130451" y="1456920"/>
            <a:ext cx="7064880" cy="379495"/>
          </a:xfrm>
          <a:prstGeom prst="rect">
            <a:avLst/>
          </a:prstGeom>
        </p:spPr>
        <p:txBody>
          <a:bodyPr vert="horz" wrap="square" lIns="0" tIns="14002" rIns="0" bIns="0" rtlCol="0" anchor="ctr">
            <a:sp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002">
              <a:lnSpc>
                <a:spcPts val="3098"/>
              </a:lnSpc>
              <a:spcBef>
                <a:spcPts val="110"/>
              </a:spcBef>
            </a:pPr>
            <a:r>
              <a:rPr lang="ru-RU" sz="1985" spc="-6" dirty="0">
                <a:solidFill>
                  <a:schemeClr val="bg1"/>
                </a:solidFill>
              </a:rPr>
              <a:t>МЕДИАПОТРЕБЛЕНИЕ    </a:t>
            </a:r>
            <a:r>
              <a:rPr lang="ru-RU" sz="1985" dirty="0">
                <a:solidFill>
                  <a:schemeClr val="bg1"/>
                </a:solidFill>
              </a:rPr>
              <a:t>Ж </a:t>
            </a:r>
            <a:r>
              <a:rPr lang="ru-RU" sz="1985" spc="-6" dirty="0">
                <a:solidFill>
                  <a:schemeClr val="bg1"/>
                </a:solidFill>
              </a:rPr>
              <a:t>25-35 </a:t>
            </a:r>
            <a:r>
              <a:rPr lang="ru-RU" sz="1985" dirty="0">
                <a:solidFill>
                  <a:schemeClr val="bg1"/>
                </a:solidFill>
              </a:rPr>
              <a:t>В+С /</a:t>
            </a:r>
            <a:r>
              <a:rPr lang="ru-RU" sz="1985" spc="-11" dirty="0">
                <a:solidFill>
                  <a:schemeClr val="bg1"/>
                </a:solidFill>
              </a:rPr>
              <a:t> </a:t>
            </a:r>
            <a:r>
              <a:rPr lang="ru-RU" sz="1985" dirty="0">
                <a:solidFill>
                  <a:schemeClr val="bg1"/>
                </a:solidFill>
              </a:rPr>
              <a:t>ВСЕ </a:t>
            </a:r>
            <a:r>
              <a:rPr lang="ru-RU" sz="1985" spc="-6" dirty="0">
                <a:solidFill>
                  <a:schemeClr val="bg1"/>
                </a:solidFill>
              </a:rPr>
              <a:t>20-45 </a:t>
            </a:r>
            <a:r>
              <a:rPr lang="ru-RU" sz="1985" dirty="0">
                <a:solidFill>
                  <a:schemeClr val="bg1"/>
                </a:solidFill>
              </a:rPr>
              <a:t>В+С</a:t>
            </a:r>
            <a:endParaRPr lang="ru-RU" sz="1985" spc="-6" dirty="0">
              <a:solidFill>
                <a:schemeClr val="bg1"/>
              </a:solidFill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447045" y="7086427"/>
            <a:ext cx="2385998" cy="150588"/>
          </a:xfrm>
          <a:prstGeom prst="rect">
            <a:avLst/>
          </a:prstGeom>
        </p:spPr>
        <p:txBody>
          <a:bodyPr vert="horz" wrap="square" lIns="0" tIns="14702" rIns="0" bIns="0" rtlCol="0">
            <a:spAutoFit/>
          </a:bodyPr>
          <a:lstStyle/>
          <a:p>
            <a:pPr marL="14002">
              <a:spcBef>
                <a:spcPts val="116"/>
              </a:spcBef>
            </a:pP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Источник:</a:t>
            </a:r>
            <a:r>
              <a:rPr sz="882" spc="-44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1)</a:t>
            </a:r>
            <a:r>
              <a:rPr sz="882" spc="-28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spc="-6" dirty="0">
                <a:solidFill>
                  <a:schemeClr val="bg1"/>
                </a:solidFill>
                <a:latin typeface="Calibri Light"/>
                <a:cs typeface="Calibri Light"/>
              </a:rPr>
              <a:t>Mediascope</a:t>
            </a:r>
            <a:r>
              <a:rPr sz="882" spc="-44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M’Index,</a:t>
            </a:r>
            <a:r>
              <a:rPr sz="882" spc="-11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Россия,</a:t>
            </a:r>
            <a:r>
              <a:rPr sz="882" spc="-39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2П</a:t>
            </a:r>
            <a:r>
              <a:rPr sz="882" spc="-11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882" dirty="0">
                <a:solidFill>
                  <a:schemeClr val="bg1"/>
                </a:solidFill>
                <a:latin typeface="Calibri Light"/>
                <a:cs typeface="Calibri Light"/>
              </a:rPr>
              <a:t>2019</a:t>
            </a:r>
          </a:p>
        </p:txBody>
      </p:sp>
      <p:graphicFrame>
        <p:nvGraphicFramePr>
          <p:cNvPr id="28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09427"/>
              </p:ext>
            </p:extLst>
          </p:nvPr>
        </p:nvGraphicFramePr>
        <p:xfrm>
          <a:off x="1168235" y="2446277"/>
          <a:ext cx="2661143" cy="4219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5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31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6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46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14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848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12531">
                <a:tc gridSpan="9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97,5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59510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16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27">
                <a:tc gridSpan="8"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91,4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6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17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27">
                <a:tc gridSpan="8"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b="0" dirty="0">
                          <a:latin typeface="Calibri Light"/>
                          <a:cs typeface="Calibri Light"/>
                        </a:rPr>
                        <a:t>90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6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0816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327">
                <a:tc gridSpan="7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85,5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6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081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327"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55,8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5" marB="0"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081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327">
                <a:tc gridSpan="6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78,4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5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00817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7327">
                <a:tc grid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69,7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5" marB="0">
                    <a:solidFill>
                      <a:srgbClr val="6FAC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0081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7327">
                <a:tc gridSpan="4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61,2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5" marB="0"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0081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732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42,5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6" marB="0"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0081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87328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b="0" spc="-5" dirty="0">
                          <a:latin typeface="Calibri Light"/>
                          <a:cs typeface="Calibri Light"/>
                        </a:rPr>
                        <a:t>30,2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6" marB="0"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0081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12531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b="0" dirty="0">
                          <a:latin typeface="Calibri Light"/>
                          <a:cs typeface="Calibri Light"/>
                        </a:rPr>
                        <a:t>31</a:t>
                      </a:r>
                      <a:endParaRPr sz="1300">
                        <a:latin typeface="Calibri Light"/>
                        <a:cs typeface="Calibri Light"/>
                      </a:endParaRPr>
                    </a:p>
                  </a:txBody>
                  <a:tcPr marL="0" marR="0" marT="34305" marB="0"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29" name="object 7"/>
          <p:cNvSpPr txBox="1"/>
          <p:nvPr/>
        </p:nvSpPr>
        <p:spPr>
          <a:xfrm>
            <a:off x="1132389" y="6753284"/>
            <a:ext cx="70712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0" name="object 8"/>
          <p:cNvSpPr txBox="1"/>
          <p:nvPr/>
        </p:nvSpPr>
        <p:spPr>
          <a:xfrm>
            <a:off x="1658035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20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2205108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40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2751899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60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4" name="object 11"/>
          <p:cNvSpPr txBox="1"/>
          <p:nvPr/>
        </p:nvSpPr>
        <p:spPr>
          <a:xfrm>
            <a:off x="3298550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80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12"/>
          <p:cNvSpPr txBox="1"/>
          <p:nvPr/>
        </p:nvSpPr>
        <p:spPr>
          <a:xfrm>
            <a:off x="3824197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0" name="object 13"/>
          <p:cNvSpPr txBox="1"/>
          <p:nvPr/>
        </p:nvSpPr>
        <p:spPr>
          <a:xfrm>
            <a:off x="4371270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2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1" name="object 14"/>
          <p:cNvSpPr txBox="1"/>
          <p:nvPr/>
        </p:nvSpPr>
        <p:spPr>
          <a:xfrm>
            <a:off x="356100" y="6389335"/>
            <a:ext cx="67561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6" dirty="0">
                <a:solidFill>
                  <a:schemeClr val="bg1"/>
                </a:solidFill>
                <a:latin typeface="Calibri Light"/>
                <a:cs typeface="Calibri Light"/>
              </a:rPr>
              <a:t>Ж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у</a:t>
            </a:r>
            <a:r>
              <a:rPr sz="1323" spc="-17" dirty="0">
                <a:solidFill>
                  <a:schemeClr val="bg1"/>
                </a:solidFill>
                <a:latin typeface="Calibri Light"/>
                <a:cs typeface="Calibri Light"/>
              </a:rPr>
              <a:t>р</a:t>
            </a:r>
            <a:r>
              <a:rPr sz="1323" spc="-28" dirty="0">
                <a:solidFill>
                  <a:schemeClr val="bg1"/>
                </a:solidFill>
                <a:latin typeface="Calibri Light"/>
                <a:cs typeface="Calibri Light"/>
              </a:rPr>
              <a:t>н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а</a:t>
            </a:r>
            <a:r>
              <a:rPr sz="1323" spc="-17" dirty="0">
                <a:solidFill>
                  <a:schemeClr val="bg1"/>
                </a:solidFill>
                <a:latin typeface="Calibri Light"/>
                <a:cs typeface="Calibri Light"/>
              </a:rPr>
              <a:t>л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ы</a:t>
            </a:r>
            <a:endParaRPr sz="1323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2" name="object 15"/>
          <p:cNvSpPr txBox="1"/>
          <p:nvPr/>
        </p:nvSpPr>
        <p:spPr>
          <a:xfrm>
            <a:off x="527487" y="6000575"/>
            <a:ext cx="50268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-6" dirty="0">
                <a:solidFill>
                  <a:schemeClr val="bg1"/>
                </a:solidFill>
                <a:latin typeface="Calibri Light"/>
                <a:cs typeface="Calibri Light"/>
              </a:rPr>
              <a:t>Газ</a:t>
            </a:r>
            <a:r>
              <a:rPr sz="1323" spc="-11" dirty="0">
                <a:solidFill>
                  <a:schemeClr val="bg1"/>
                </a:solidFill>
                <a:latin typeface="Calibri Light"/>
                <a:cs typeface="Calibri Light"/>
              </a:rPr>
              <a:t>е</a:t>
            </a:r>
            <a:r>
              <a:rPr sz="1323" spc="-28" dirty="0">
                <a:solidFill>
                  <a:schemeClr val="bg1"/>
                </a:solidFill>
                <a:latin typeface="Calibri Light"/>
                <a:cs typeface="Calibri Light"/>
              </a:rPr>
              <a:t>т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ы</a:t>
            </a:r>
            <a:endParaRPr sz="1323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16"/>
          <p:cNvSpPr txBox="1"/>
          <p:nvPr/>
        </p:nvSpPr>
        <p:spPr>
          <a:xfrm>
            <a:off x="355763" y="5612430"/>
            <a:ext cx="675613" cy="2177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-11" dirty="0">
                <a:latin typeface="Calibri Light"/>
                <a:cs typeface="Calibri Light"/>
              </a:rPr>
              <a:t>Блоггеры</a:t>
            </a:r>
            <a:endParaRPr sz="1323" dirty="0">
              <a:latin typeface="Calibri Light"/>
              <a:cs typeface="Calibri Light"/>
            </a:endParaRPr>
          </a:p>
        </p:txBody>
      </p:sp>
      <p:sp>
        <p:nvSpPr>
          <p:cNvPr id="45" name="object 17"/>
          <p:cNvSpPr txBox="1"/>
          <p:nvPr/>
        </p:nvSpPr>
        <p:spPr>
          <a:xfrm>
            <a:off x="577560" y="5224285"/>
            <a:ext cx="452976" cy="2177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-6" dirty="0">
                <a:latin typeface="Calibri Light"/>
                <a:cs typeface="Calibri Light"/>
              </a:rPr>
              <a:t>По</a:t>
            </a:r>
            <a:r>
              <a:rPr sz="1323" spc="-17" dirty="0">
                <a:latin typeface="Calibri Light"/>
                <a:cs typeface="Calibri Light"/>
              </a:rPr>
              <a:t>и</a:t>
            </a:r>
            <a:r>
              <a:rPr sz="1323" spc="-11" dirty="0">
                <a:latin typeface="Calibri Light"/>
                <a:cs typeface="Calibri Light"/>
              </a:rPr>
              <a:t>с</a:t>
            </a:r>
            <a:r>
              <a:rPr sz="1323" dirty="0">
                <a:latin typeface="Calibri Light"/>
                <a:cs typeface="Calibri Light"/>
              </a:rPr>
              <a:t>к</a:t>
            </a:r>
          </a:p>
        </p:txBody>
      </p:sp>
      <p:sp>
        <p:nvSpPr>
          <p:cNvPr id="46" name="object 18"/>
          <p:cNvSpPr txBox="1"/>
          <p:nvPr/>
        </p:nvSpPr>
        <p:spPr>
          <a:xfrm>
            <a:off x="571176" y="4836476"/>
            <a:ext cx="45857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Ра</a:t>
            </a:r>
            <a:r>
              <a:rPr sz="1323" spc="-6" dirty="0">
                <a:solidFill>
                  <a:schemeClr val="bg1"/>
                </a:solidFill>
                <a:latin typeface="Calibri Light"/>
                <a:cs typeface="Calibri Light"/>
              </a:rPr>
              <a:t>д</a:t>
            </a:r>
            <a:r>
              <a:rPr sz="1323" spc="-17" dirty="0">
                <a:solidFill>
                  <a:schemeClr val="bg1"/>
                </a:solidFill>
                <a:latin typeface="Calibri Light"/>
                <a:cs typeface="Calibri Light"/>
              </a:rPr>
              <a:t>и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о</a:t>
            </a:r>
            <a:endParaRPr sz="1323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19"/>
          <p:cNvSpPr txBox="1"/>
          <p:nvPr/>
        </p:nvSpPr>
        <p:spPr>
          <a:xfrm>
            <a:off x="678377" y="4448330"/>
            <a:ext cx="352159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6" dirty="0">
                <a:solidFill>
                  <a:schemeClr val="bg1"/>
                </a:solidFill>
                <a:latin typeface="Calibri Light"/>
                <a:cs typeface="Calibri Light"/>
              </a:rPr>
              <a:t>О</a:t>
            </a:r>
            <a:r>
              <a:rPr sz="1323" spc="-11" dirty="0">
                <a:solidFill>
                  <a:schemeClr val="bg1"/>
                </a:solidFill>
                <a:latin typeface="Calibri Light"/>
                <a:cs typeface="Calibri Light"/>
              </a:rPr>
              <a:t>О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Н</a:t>
            </a:r>
            <a:endParaRPr sz="1323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48" name="object 20"/>
          <p:cNvSpPr txBox="1"/>
          <p:nvPr/>
        </p:nvSpPr>
        <p:spPr>
          <a:xfrm>
            <a:off x="563782" y="4060186"/>
            <a:ext cx="466978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В</a:t>
            </a:r>
            <a:r>
              <a:rPr sz="1323" spc="-6" dirty="0">
                <a:solidFill>
                  <a:schemeClr val="bg1"/>
                </a:solidFill>
                <a:latin typeface="Calibri Light"/>
                <a:cs typeface="Calibri Light"/>
              </a:rPr>
              <a:t>и</a:t>
            </a:r>
            <a:r>
              <a:rPr sz="1323" spc="-11" dirty="0">
                <a:solidFill>
                  <a:schemeClr val="bg1"/>
                </a:solidFill>
                <a:latin typeface="Calibri Light"/>
                <a:cs typeface="Calibri Light"/>
              </a:rPr>
              <a:t>д</a:t>
            </a:r>
            <a:r>
              <a:rPr sz="1323" spc="-22" dirty="0">
                <a:solidFill>
                  <a:schemeClr val="bg1"/>
                </a:solidFill>
                <a:latin typeface="Calibri Light"/>
                <a:cs typeface="Calibri Light"/>
              </a:rPr>
              <a:t>е</a:t>
            </a:r>
            <a:r>
              <a:rPr sz="1323" dirty="0">
                <a:solidFill>
                  <a:schemeClr val="bg1"/>
                </a:solidFill>
                <a:latin typeface="Calibri Light"/>
                <a:cs typeface="Calibri Light"/>
              </a:rPr>
              <a:t>о</a:t>
            </a:r>
          </a:p>
        </p:txBody>
      </p:sp>
      <p:sp>
        <p:nvSpPr>
          <p:cNvPr id="49" name="object 21"/>
          <p:cNvSpPr txBox="1"/>
          <p:nvPr/>
        </p:nvSpPr>
        <p:spPr>
          <a:xfrm>
            <a:off x="826913" y="3672041"/>
            <a:ext cx="20163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6" dirty="0">
                <a:solidFill>
                  <a:schemeClr val="bg1"/>
                </a:solidFill>
                <a:latin typeface="Calibri Light"/>
                <a:cs typeface="Calibri Light"/>
              </a:rPr>
              <a:t>ТВ</a:t>
            </a:r>
            <a:endParaRPr sz="1323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22"/>
          <p:cNvSpPr txBox="1"/>
          <p:nvPr/>
        </p:nvSpPr>
        <p:spPr>
          <a:xfrm>
            <a:off x="432720" y="3283896"/>
            <a:ext cx="597900" cy="2177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С</a:t>
            </a:r>
            <a:r>
              <a:rPr sz="1323" spc="-6" dirty="0">
                <a:latin typeface="Calibri Light"/>
                <a:cs typeface="Calibri Light"/>
              </a:rPr>
              <a:t>о</a:t>
            </a:r>
            <a:r>
              <a:rPr sz="1323" spc="-17" dirty="0">
                <a:latin typeface="Calibri Light"/>
                <a:cs typeface="Calibri Light"/>
              </a:rPr>
              <a:t>ц</a:t>
            </a:r>
            <a:r>
              <a:rPr sz="1323" spc="-11" dirty="0">
                <a:latin typeface="Calibri Light"/>
                <a:cs typeface="Calibri Light"/>
              </a:rPr>
              <a:t>с</a:t>
            </a:r>
            <a:r>
              <a:rPr sz="1323" spc="-22" dirty="0">
                <a:latin typeface="Calibri Light"/>
                <a:cs typeface="Calibri Light"/>
              </a:rPr>
              <a:t>е</a:t>
            </a:r>
            <a:r>
              <a:rPr sz="1323" spc="-11" dirty="0">
                <a:latin typeface="Calibri Light"/>
                <a:cs typeface="Calibri Light"/>
              </a:rPr>
              <a:t>т</a:t>
            </a:r>
            <a:r>
              <a:rPr sz="1323" dirty="0">
                <a:latin typeface="Calibri Light"/>
                <a:cs typeface="Calibri Light"/>
              </a:rPr>
              <a:t>и</a:t>
            </a:r>
          </a:p>
        </p:txBody>
      </p:sp>
      <p:sp>
        <p:nvSpPr>
          <p:cNvPr id="51" name="object 23"/>
          <p:cNvSpPr txBox="1"/>
          <p:nvPr/>
        </p:nvSpPr>
        <p:spPr>
          <a:xfrm>
            <a:off x="436081" y="2895751"/>
            <a:ext cx="594399" cy="2177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spc="6" dirty="0">
                <a:latin typeface="Calibri Light"/>
                <a:cs typeface="Calibri Light"/>
              </a:rPr>
              <a:t>М</a:t>
            </a:r>
            <a:r>
              <a:rPr sz="1323" spc="-6" dirty="0">
                <a:latin typeface="Calibri Light"/>
                <a:cs typeface="Calibri Light"/>
              </a:rPr>
              <a:t>о</a:t>
            </a:r>
            <a:r>
              <a:rPr sz="1323" spc="-22" dirty="0">
                <a:latin typeface="Calibri Light"/>
                <a:cs typeface="Calibri Light"/>
              </a:rPr>
              <a:t>б</a:t>
            </a:r>
            <a:r>
              <a:rPr sz="1323" spc="-17" dirty="0">
                <a:latin typeface="Calibri Light"/>
                <a:cs typeface="Calibri Light"/>
              </a:rPr>
              <a:t>ай</a:t>
            </a:r>
            <a:r>
              <a:rPr sz="1323" dirty="0">
                <a:latin typeface="Calibri Light"/>
                <a:cs typeface="Calibri Light"/>
              </a:rPr>
              <a:t>л</a:t>
            </a:r>
          </a:p>
        </p:txBody>
      </p:sp>
      <p:sp>
        <p:nvSpPr>
          <p:cNvPr id="52" name="object 24"/>
          <p:cNvSpPr txBox="1"/>
          <p:nvPr/>
        </p:nvSpPr>
        <p:spPr>
          <a:xfrm>
            <a:off x="341985" y="2507606"/>
            <a:ext cx="688215" cy="2177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Ин</a:t>
            </a:r>
            <a:r>
              <a:rPr sz="1323" spc="-11" dirty="0">
                <a:latin typeface="Calibri Light"/>
                <a:cs typeface="Calibri Light"/>
              </a:rPr>
              <a:t>т</a:t>
            </a:r>
            <a:r>
              <a:rPr sz="1323" spc="-22" dirty="0">
                <a:latin typeface="Calibri Light"/>
                <a:cs typeface="Calibri Light"/>
              </a:rPr>
              <a:t>е</a:t>
            </a:r>
            <a:r>
              <a:rPr sz="1323" spc="-17" dirty="0">
                <a:latin typeface="Calibri Light"/>
                <a:cs typeface="Calibri Light"/>
              </a:rPr>
              <a:t>рн</a:t>
            </a:r>
            <a:r>
              <a:rPr sz="1323" spc="-22" dirty="0">
                <a:latin typeface="Calibri Light"/>
                <a:cs typeface="Calibri Light"/>
              </a:rPr>
              <a:t>е</a:t>
            </a:r>
            <a:r>
              <a:rPr sz="1323" dirty="0">
                <a:latin typeface="Calibri Light"/>
                <a:cs typeface="Calibri Light"/>
              </a:rPr>
              <a:t>т</a:t>
            </a:r>
          </a:p>
        </p:txBody>
      </p:sp>
      <p:sp>
        <p:nvSpPr>
          <p:cNvPr id="53" name="object 25"/>
          <p:cNvSpPr txBox="1"/>
          <p:nvPr/>
        </p:nvSpPr>
        <p:spPr>
          <a:xfrm>
            <a:off x="1705083" y="2008844"/>
            <a:ext cx="1526255" cy="252475"/>
          </a:xfrm>
          <a:prstGeom prst="rect">
            <a:avLst/>
          </a:prstGeom>
        </p:spPr>
        <p:txBody>
          <a:bodyPr vert="horz" wrap="square" lIns="0" tIns="14702" rIns="0" bIns="0" rtlCol="0">
            <a:spAutoFit/>
          </a:bodyPr>
          <a:lstStyle/>
          <a:p>
            <a:pPr marL="14002">
              <a:spcBef>
                <a:spcPts val="116"/>
              </a:spcBef>
            </a:pPr>
            <a:r>
              <a:rPr sz="1544" spc="-11" dirty="0">
                <a:solidFill>
                  <a:schemeClr val="bg1"/>
                </a:solidFill>
                <a:latin typeface="Calibri Light"/>
                <a:cs typeface="Calibri Light"/>
              </a:rPr>
              <a:t>Охват </a:t>
            </a:r>
            <a:r>
              <a:rPr sz="1544" dirty="0">
                <a:solidFill>
                  <a:schemeClr val="bg1"/>
                </a:solidFill>
                <a:latin typeface="Calibri Light"/>
                <a:cs typeface="Calibri Light"/>
              </a:rPr>
              <a:t>в </a:t>
            </a:r>
            <a:r>
              <a:rPr sz="1544" spc="-11" dirty="0">
                <a:solidFill>
                  <a:schemeClr val="bg1"/>
                </a:solidFill>
                <a:latin typeface="Calibri Light"/>
                <a:cs typeface="Calibri Light"/>
              </a:rPr>
              <a:t>неделю,</a:t>
            </a:r>
            <a:r>
              <a:rPr sz="1544" spc="-193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544" dirty="0">
                <a:solidFill>
                  <a:schemeClr val="bg1"/>
                </a:solidFill>
                <a:latin typeface="Calibri Light"/>
                <a:cs typeface="Calibri Light"/>
              </a:rPr>
              <a:t>%</a:t>
            </a:r>
            <a:endParaRPr sz="1544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54" name="object 26"/>
          <p:cNvSpPr/>
          <p:nvPr/>
        </p:nvSpPr>
        <p:spPr>
          <a:xfrm>
            <a:off x="4928702" y="5601844"/>
            <a:ext cx="3217737" cy="287748"/>
          </a:xfrm>
          <a:custGeom>
            <a:avLst/>
            <a:gdLst/>
            <a:ahLst/>
            <a:cxnLst/>
            <a:rect l="l" t="t" r="r" b="b"/>
            <a:pathLst>
              <a:path w="2918459" h="260985">
                <a:moveTo>
                  <a:pt x="0" y="260604"/>
                </a:moveTo>
                <a:lnTo>
                  <a:pt x="2918459" y="260604"/>
                </a:lnTo>
                <a:lnTo>
                  <a:pt x="2918459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55" name="object 27"/>
          <p:cNvSpPr/>
          <p:nvPr/>
        </p:nvSpPr>
        <p:spPr>
          <a:xfrm>
            <a:off x="4928702" y="5213699"/>
            <a:ext cx="3310153" cy="287748"/>
          </a:xfrm>
          <a:custGeom>
            <a:avLst/>
            <a:gdLst/>
            <a:ahLst/>
            <a:cxnLst/>
            <a:rect l="l" t="t" r="r" b="b"/>
            <a:pathLst>
              <a:path w="3002279" h="260985">
                <a:moveTo>
                  <a:pt x="0" y="260604"/>
                </a:moveTo>
                <a:lnTo>
                  <a:pt x="3002279" y="260604"/>
                </a:lnTo>
                <a:lnTo>
                  <a:pt x="3002279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56" name="object 28"/>
          <p:cNvSpPr/>
          <p:nvPr/>
        </p:nvSpPr>
        <p:spPr>
          <a:xfrm>
            <a:off x="4928701" y="4437410"/>
            <a:ext cx="2350993" cy="287748"/>
          </a:xfrm>
          <a:custGeom>
            <a:avLst/>
            <a:gdLst/>
            <a:ahLst/>
            <a:cxnLst/>
            <a:rect l="l" t="t" r="r" b="b"/>
            <a:pathLst>
              <a:path w="2132329" h="260985">
                <a:moveTo>
                  <a:pt x="0" y="260604"/>
                </a:moveTo>
                <a:lnTo>
                  <a:pt x="2132076" y="260604"/>
                </a:lnTo>
                <a:lnTo>
                  <a:pt x="2132076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58" name="object 29"/>
          <p:cNvSpPr/>
          <p:nvPr/>
        </p:nvSpPr>
        <p:spPr>
          <a:xfrm>
            <a:off x="4928702" y="4049264"/>
            <a:ext cx="3355660" cy="287748"/>
          </a:xfrm>
          <a:custGeom>
            <a:avLst/>
            <a:gdLst/>
            <a:ahLst/>
            <a:cxnLst/>
            <a:rect l="l" t="t" r="r" b="b"/>
            <a:pathLst>
              <a:path w="3043554" h="260985">
                <a:moveTo>
                  <a:pt x="0" y="260603"/>
                </a:moveTo>
                <a:lnTo>
                  <a:pt x="3043428" y="260603"/>
                </a:lnTo>
                <a:lnTo>
                  <a:pt x="3043428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59" name="object 30"/>
          <p:cNvSpPr/>
          <p:nvPr/>
        </p:nvSpPr>
        <p:spPr>
          <a:xfrm>
            <a:off x="4928702" y="3661119"/>
            <a:ext cx="2167562" cy="287748"/>
          </a:xfrm>
          <a:custGeom>
            <a:avLst/>
            <a:gdLst/>
            <a:ahLst/>
            <a:cxnLst/>
            <a:rect l="l" t="t" r="r" b="b"/>
            <a:pathLst>
              <a:path w="1965959" h="260985">
                <a:moveTo>
                  <a:pt x="0" y="260603"/>
                </a:moveTo>
                <a:lnTo>
                  <a:pt x="1965959" y="260603"/>
                </a:lnTo>
                <a:lnTo>
                  <a:pt x="1965959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60" name="object 31"/>
          <p:cNvSpPr/>
          <p:nvPr/>
        </p:nvSpPr>
        <p:spPr>
          <a:xfrm>
            <a:off x="4928702" y="3272974"/>
            <a:ext cx="3103618" cy="287748"/>
          </a:xfrm>
          <a:custGeom>
            <a:avLst/>
            <a:gdLst/>
            <a:ahLst/>
            <a:cxnLst/>
            <a:rect l="l" t="t" r="r" b="b"/>
            <a:pathLst>
              <a:path w="2814954" h="260985">
                <a:moveTo>
                  <a:pt x="0" y="260603"/>
                </a:moveTo>
                <a:lnTo>
                  <a:pt x="2814828" y="260603"/>
                </a:lnTo>
                <a:lnTo>
                  <a:pt x="2814828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62" name="object 32"/>
          <p:cNvSpPr/>
          <p:nvPr/>
        </p:nvSpPr>
        <p:spPr>
          <a:xfrm>
            <a:off x="4928702" y="2884829"/>
            <a:ext cx="3103618" cy="287748"/>
          </a:xfrm>
          <a:custGeom>
            <a:avLst/>
            <a:gdLst/>
            <a:ahLst/>
            <a:cxnLst/>
            <a:rect l="l" t="t" r="r" b="b"/>
            <a:pathLst>
              <a:path w="2814954" h="260985">
                <a:moveTo>
                  <a:pt x="0" y="260603"/>
                </a:moveTo>
                <a:lnTo>
                  <a:pt x="2814828" y="260603"/>
                </a:lnTo>
                <a:lnTo>
                  <a:pt x="2814828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63" name="object 33"/>
          <p:cNvSpPr/>
          <p:nvPr/>
        </p:nvSpPr>
        <p:spPr>
          <a:xfrm>
            <a:off x="4928701" y="2496685"/>
            <a:ext cx="3058111" cy="287748"/>
          </a:xfrm>
          <a:custGeom>
            <a:avLst/>
            <a:gdLst/>
            <a:ahLst/>
            <a:cxnLst/>
            <a:rect l="l" t="t" r="r" b="b"/>
            <a:pathLst>
              <a:path w="2773679" h="260985">
                <a:moveTo>
                  <a:pt x="0" y="260603"/>
                </a:moveTo>
                <a:lnTo>
                  <a:pt x="2773679" y="260603"/>
                </a:lnTo>
                <a:lnTo>
                  <a:pt x="2773679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69" name="object 34"/>
          <p:cNvSpPr/>
          <p:nvPr/>
        </p:nvSpPr>
        <p:spPr>
          <a:xfrm>
            <a:off x="4928702" y="6378134"/>
            <a:ext cx="2215169" cy="287748"/>
          </a:xfrm>
          <a:custGeom>
            <a:avLst/>
            <a:gdLst/>
            <a:ahLst/>
            <a:cxnLst/>
            <a:rect l="l" t="t" r="r" b="b"/>
            <a:pathLst>
              <a:path w="2009140" h="260985">
                <a:moveTo>
                  <a:pt x="2008632" y="0"/>
                </a:moveTo>
                <a:lnTo>
                  <a:pt x="0" y="0"/>
                </a:lnTo>
                <a:lnTo>
                  <a:pt x="0" y="260603"/>
                </a:lnTo>
                <a:lnTo>
                  <a:pt x="2008632" y="260603"/>
                </a:lnTo>
                <a:lnTo>
                  <a:pt x="200863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70" name="object 35"/>
          <p:cNvSpPr/>
          <p:nvPr/>
        </p:nvSpPr>
        <p:spPr>
          <a:xfrm>
            <a:off x="4928702" y="5989989"/>
            <a:ext cx="1734190" cy="287748"/>
          </a:xfrm>
          <a:custGeom>
            <a:avLst/>
            <a:gdLst/>
            <a:ahLst/>
            <a:cxnLst/>
            <a:rect l="l" t="t" r="r" b="b"/>
            <a:pathLst>
              <a:path w="1572895" h="260985">
                <a:moveTo>
                  <a:pt x="1572768" y="0"/>
                </a:moveTo>
                <a:lnTo>
                  <a:pt x="0" y="0"/>
                </a:lnTo>
                <a:lnTo>
                  <a:pt x="0" y="260604"/>
                </a:lnTo>
                <a:lnTo>
                  <a:pt x="1572768" y="260604"/>
                </a:lnTo>
                <a:lnTo>
                  <a:pt x="1572768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76" name="object 36"/>
          <p:cNvSpPr/>
          <p:nvPr/>
        </p:nvSpPr>
        <p:spPr>
          <a:xfrm>
            <a:off x="4928702" y="4825555"/>
            <a:ext cx="2556127" cy="287748"/>
          </a:xfrm>
          <a:custGeom>
            <a:avLst/>
            <a:gdLst/>
            <a:ahLst/>
            <a:cxnLst/>
            <a:rect l="l" t="t" r="r" b="b"/>
            <a:pathLst>
              <a:path w="2318384" h="260985">
                <a:moveTo>
                  <a:pt x="2318004" y="0"/>
                </a:moveTo>
                <a:lnTo>
                  <a:pt x="0" y="0"/>
                </a:lnTo>
                <a:lnTo>
                  <a:pt x="0" y="260603"/>
                </a:lnTo>
                <a:lnTo>
                  <a:pt x="2318004" y="260603"/>
                </a:lnTo>
                <a:lnTo>
                  <a:pt x="2318004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77" name="object 37"/>
          <p:cNvSpPr txBox="1"/>
          <p:nvPr/>
        </p:nvSpPr>
        <p:spPr>
          <a:xfrm>
            <a:off x="5937012" y="6398409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97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78" name="object 38"/>
          <p:cNvSpPr txBox="1"/>
          <p:nvPr/>
        </p:nvSpPr>
        <p:spPr>
          <a:xfrm>
            <a:off x="5697431" y="6010292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76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79" name="object 39"/>
          <p:cNvSpPr txBox="1"/>
          <p:nvPr/>
        </p:nvSpPr>
        <p:spPr>
          <a:xfrm>
            <a:off x="6396988" y="5622146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141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2" name="object 40"/>
          <p:cNvSpPr txBox="1"/>
          <p:nvPr/>
        </p:nvSpPr>
        <p:spPr>
          <a:xfrm>
            <a:off x="6442776" y="5234003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145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3" name="object 41"/>
          <p:cNvSpPr txBox="1"/>
          <p:nvPr/>
        </p:nvSpPr>
        <p:spPr>
          <a:xfrm>
            <a:off x="6065973" y="4845857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112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4" name="object 42"/>
          <p:cNvSpPr txBox="1"/>
          <p:nvPr/>
        </p:nvSpPr>
        <p:spPr>
          <a:xfrm>
            <a:off x="5963475" y="4457713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103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6" name="object 43"/>
          <p:cNvSpPr txBox="1"/>
          <p:nvPr/>
        </p:nvSpPr>
        <p:spPr>
          <a:xfrm>
            <a:off x="6465600" y="4069567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147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7" name="object 44"/>
          <p:cNvSpPr txBox="1"/>
          <p:nvPr/>
        </p:nvSpPr>
        <p:spPr>
          <a:xfrm>
            <a:off x="5914188" y="3681424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95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8" name="object 45"/>
          <p:cNvSpPr txBox="1"/>
          <p:nvPr/>
        </p:nvSpPr>
        <p:spPr>
          <a:xfrm>
            <a:off x="6340278" y="3293279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136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89" name="object 46"/>
          <p:cNvSpPr txBox="1"/>
          <p:nvPr/>
        </p:nvSpPr>
        <p:spPr>
          <a:xfrm>
            <a:off x="6340278" y="2905134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136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90" name="object 47"/>
          <p:cNvSpPr txBox="1"/>
          <p:nvPr/>
        </p:nvSpPr>
        <p:spPr>
          <a:xfrm>
            <a:off x="6317454" y="2516989"/>
            <a:ext cx="285647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134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91" name="object 48"/>
          <p:cNvSpPr txBox="1"/>
          <p:nvPr/>
        </p:nvSpPr>
        <p:spPr>
          <a:xfrm>
            <a:off x="4893837" y="6753284"/>
            <a:ext cx="70712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2" name="object 49"/>
          <p:cNvSpPr txBox="1"/>
          <p:nvPr/>
        </p:nvSpPr>
        <p:spPr>
          <a:xfrm>
            <a:off x="5329028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20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3" name="object 50"/>
          <p:cNvSpPr txBox="1"/>
          <p:nvPr/>
        </p:nvSpPr>
        <p:spPr>
          <a:xfrm>
            <a:off x="5785785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40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4" name="object 51"/>
          <p:cNvSpPr txBox="1"/>
          <p:nvPr/>
        </p:nvSpPr>
        <p:spPr>
          <a:xfrm>
            <a:off x="6242121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60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5" name="object 52"/>
          <p:cNvSpPr txBox="1"/>
          <p:nvPr/>
        </p:nvSpPr>
        <p:spPr>
          <a:xfrm>
            <a:off x="6698878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80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6" name="object 53"/>
          <p:cNvSpPr txBox="1"/>
          <p:nvPr/>
        </p:nvSpPr>
        <p:spPr>
          <a:xfrm>
            <a:off x="7134071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7" name="object 54"/>
          <p:cNvSpPr txBox="1"/>
          <p:nvPr/>
        </p:nvSpPr>
        <p:spPr>
          <a:xfrm>
            <a:off x="7590687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2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8" name="object 55"/>
          <p:cNvSpPr txBox="1"/>
          <p:nvPr/>
        </p:nvSpPr>
        <p:spPr>
          <a:xfrm>
            <a:off x="8047444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4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9" name="object 56"/>
          <p:cNvSpPr txBox="1"/>
          <p:nvPr/>
        </p:nvSpPr>
        <p:spPr>
          <a:xfrm>
            <a:off x="8503779" y="6753284"/>
            <a:ext cx="156826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</a:t>
            </a:r>
            <a:r>
              <a:rPr sz="662" spc="6" dirty="0">
                <a:solidFill>
                  <a:schemeClr val="bg1"/>
                </a:solidFill>
                <a:latin typeface="Calibri Light"/>
                <a:cs typeface="Calibri Light"/>
              </a:rPr>
              <a:t>6</a:t>
            </a: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00" name="object 57"/>
          <p:cNvSpPr txBox="1"/>
          <p:nvPr/>
        </p:nvSpPr>
        <p:spPr>
          <a:xfrm>
            <a:off x="6349379" y="2008844"/>
            <a:ext cx="854843" cy="252475"/>
          </a:xfrm>
          <a:prstGeom prst="rect">
            <a:avLst/>
          </a:prstGeom>
        </p:spPr>
        <p:txBody>
          <a:bodyPr vert="horz" wrap="square" lIns="0" tIns="14702" rIns="0" bIns="0" rtlCol="0">
            <a:spAutoFit/>
          </a:bodyPr>
          <a:lstStyle/>
          <a:p>
            <a:pPr marL="14002">
              <a:spcBef>
                <a:spcPts val="116"/>
              </a:spcBef>
            </a:pPr>
            <a:r>
              <a:rPr sz="1544" spc="-6" dirty="0">
                <a:solidFill>
                  <a:schemeClr val="bg1"/>
                </a:solidFill>
                <a:latin typeface="Calibri Light"/>
                <a:cs typeface="Calibri Light"/>
              </a:rPr>
              <a:t>А</a:t>
            </a:r>
            <a:r>
              <a:rPr sz="1544" spc="-11" dirty="0">
                <a:solidFill>
                  <a:schemeClr val="bg1"/>
                </a:solidFill>
                <a:latin typeface="Calibri Light"/>
                <a:cs typeface="Calibri Light"/>
              </a:rPr>
              <a:t>фф</a:t>
            </a:r>
            <a:r>
              <a:rPr sz="1544" spc="-17" dirty="0">
                <a:solidFill>
                  <a:schemeClr val="bg1"/>
                </a:solidFill>
                <a:latin typeface="Calibri Light"/>
                <a:cs typeface="Calibri Light"/>
              </a:rPr>
              <a:t>и</a:t>
            </a:r>
            <a:r>
              <a:rPr sz="1544" spc="-28" dirty="0">
                <a:solidFill>
                  <a:schemeClr val="bg1"/>
                </a:solidFill>
                <a:latin typeface="Calibri Light"/>
                <a:cs typeface="Calibri Light"/>
              </a:rPr>
              <a:t>н</a:t>
            </a:r>
            <a:r>
              <a:rPr sz="1544" spc="-17" dirty="0">
                <a:solidFill>
                  <a:schemeClr val="bg1"/>
                </a:solidFill>
                <a:latin typeface="Calibri Light"/>
                <a:cs typeface="Calibri Light"/>
              </a:rPr>
              <a:t>ит</a:t>
            </a:r>
            <a:r>
              <a:rPr sz="1544" dirty="0">
                <a:solidFill>
                  <a:schemeClr val="bg1"/>
                </a:solidFill>
                <a:latin typeface="Calibri Light"/>
                <a:cs typeface="Calibri Light"/>
              </a:rPr>
              <a:t>и</a:t>
            </a:r>
            <a:endParaRPr sz="1544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01" name="object 58"/>
          <p:cNvSpPr/>
          <p:nvPr/>
        </p:nvSpPr>
        <p:spPr>
          <a:xfrm>
            <a:off x="8973137" y="5601844"/>
            <a:ext cx="3740723" cy="287748"/>
          </a:xfrm>
          <a:custGeom>
            <a:avLst/>
            <a:gdLst/>
            <a:ahLst/>
            <a:cxnLst/>
            <a:rect l="l" t="t" r="r" b="b"/>
            <a:pathLst>
              <a:path w="3392804" h="260985">
                <a:moveTo>
                  <a:pt x="0" y="260604"/>
                </a:moveTo>
                <a:lnTo>
                  <a:pt x="3392424" y="260604"/>
                </a:lnTo>
                <a:lnTo>
                  <a:pt x="3392424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2" name="object 59"/>
          <p:cNvSpPr/>
          <p:nvPr/>
        </p:nvSpPr>
        <p:spPr>
          <a:xfrm>
            <a:off x="8973138" y="5213699"/>
            <a:ext cx="2589732" cy="287748"/>
          </a:xfrm>
          <a:custGeom>
            <a:avLst/>
            <a:gdLst/>
            <a:ahLst/>
            <a:cxnLst/>
            <a:rect l="l" t="t" r="r" b="b"/>
            <a:pathLst>
              <a:path w="2348865" h="260985">
                <a:moveTo>
                  <a:pt x="0" y="260604"/>
                </a:moveTo>
                <a:lnTo>
                  <a:pt x="2348483" y="260604"/>
                </a:lnTo>
                <a:lnTo>
                  <a:pt x="2348483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3" name="object 60"/>
          <p:cNvSpPr/>
          <p:nvPr/>
        </p:nvSpPr>
        <p:spPr>
          <a:xfrm>
            <a:off x="8973137" y="4437410"/>
            <a:ext cx="1898717" cy="287748"/>
          </a:xfrm>
          <a:custGeom>
            <a:avLst/>
            <a:gdLst/>
            <a:ahLst/>
            <a:cxnLst/>
            <a:rect l="l" t="t" r="r" b="b"/>
            <a:pathLst>
              <a:path w="1722120" h="260985">
                <a:moveTo>
                  <a:pt x="0" y="260604"/>
                </a:moveTo>
                <a:lnTo>
                  <a:pt x="1722120" y="260604"/>
                </a:lnTo>
                <a:lnTo>
                  <a:pt x="1722120" y="0"/>
                </a:lnTo>
                <a:lnTo>
                  <a:pt x="0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4" name="object 61"/>
          <p:cNvSpPr/>
          <p:nvPr/>
        </p:nvSpPr>
        <p:spPr>
          <a:xfrm>
            <a:off x="8973137" y="3661119"/>
            <a:ext cx="3797434" cy="287748"/>
          </a:xfrm>
          <a:custGeom>
            <a:avLst/>
            <a:gdLst/>
            <a:ahLst/>
            <a:cxnLst/>
            <a:rect l="l" t="t" r="r" b="b"/>
            <a:pathLst>
              <a:path w="3444240" h="260985">
                <a:moveTo>
                  <a:pt x="0" y="260603"/>
                </a:moveTo>
                <a:lnTo>
                  <a:pt x="3444239" y="260603"/>
                </a:lnTo>
                <a:lnTo>
                  <a:pt x="3444239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5" name="object 62"/>
          <p:cNvSpPr/>
          <p:nvPr/>
        </p:nvSpPr>
        <p:spPr>
          <a:xfrm>
            <a:off x="8973137" y="3272974"/>
            <a:ext cx="2014936" cy="287748"/>
          </a:xfrm>
          <a:custGeom>
            <a:avLst/>
            <a:gdLst/>
            <a:ahLst/>
            <a:cxnLst/>
            <a:rect l="l" t="t" r="r" b="b"/>
            <a:pathLst>
              <a:path w="1827529" h="260985">
                <a:moveTo>
                  <a:pt x="0" y="260603"/>
                </a:moveTo>
                <a:lnTo>
                  <a:pt x="1827276" y="260603"/>
                </a:lnTo>
                <a:lnTo>
                  <a:pt x="1827276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6" name="object 63"/>
          <p:cNvSpPr/>
          <p:nvPr/>
        </p:nvSpPr>
        <p:spPr>
          <a:xfrm>
            <a:off x="8973137" y="2496685"/>
            <a:ext cx="1772696" cy="287748"/>
          </a:xfrm>
          <a:custGeom>
            <a:avLst/>
            <a:gdLst/>
            <a:ahLst/>
            <a:cxnLst/>
            <a:rect l="l" t="t" r="r" b="b"/>
            <a:pathLst>
              <a:path w="1607820" h="260985">
                <a:moveTo>
                  <a:pt x="0" y="260603"/>
                </a:moveTo>
                <a:lnTo>
                  <a:pt x="1607820" y="260603"/>
                </a:lnTo>
                <a:lnTo>
                  <a:pt x="1607820" y="0"/>
                </a:lnTo>
                <a:lnTo>
                  <a:pt x="0" y="0"/>
                </a:lnTo>
                <a:lnTo>
                  <a:pt x="0" y="260603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7" name="object 64"/>
          <p:cNvSpPr/>
          <p:nvPr/>
        </p:nvSpPr>
        <p:spPr>
          <a:xfrm>
            <a:off x="8973138" y="6378134"/>
            <a:ext cx="1169895" cy="287748"/>
          </a:xfrm>
          <a:custGeom>
            <a:avLst/>
            <a:gdLst/>
            <a:ahLst/>
            <a:cxnLst/>
            <a:rect l="l" t="t" r="r" b="b"/>
            <a:pathLst>
              <a:path w="1061084" h="260985">
                <a:moveTo>
                  <a:pt x="1060703" y="0"/>
                </a:moveTo>
                <a:lnTo>
                  <a:pt x="0" y="0"/>
                </a:lnTo>
                <a:lnTo>
                  <a:pt x="0" y="260603"/>
                </a:lnTo>
                <a:lnTo>
                  <a:pt x="1060703" y="260603"/>
                </a:lnTo>
                <a:lnTo>
                  <a:pt x="1060703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8" name="object 65"/>
          <p:cNvSpPr/>
          <p:nvPr/>
        </p:nvSpPr>
        <p:spPr>
          <a:xfrm>
            <a:off x="8973137" y="5989989"/>
            <a:ext cx="863944" cy="287748"/>
          </a:xfrm>
          <a:custGeom>
            <a:avLst/>
            <a:gdLst/>
            <a:ahLst/>
            <a:cxnLst/>
            <a:rect l="l" t="t" r="r" b="b"/>
            <a:pathLst>
              <a:path w="783590" h="260985">
                <a:moveTo>
                  <a:pt x="783335" y="0"/>
                </a:moveTo>
                <a:lnTo>
                  <a:pt x="0" y="0"/>
                </a:lnTo>
                <a:lnTo>
                  <a:pt x="0" y="260604"/>
                </a:lnTo>
                <a:lnTo>
                  <a:pt x="783335" y="260604"/>
                </a:lnTo>
                <a:lnTo>
                  <a:pt x="783335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09" name="object 66"/>
          <p:cNvSpPr/>
          <p:nvPr/>
        </p:nvSpPr>
        <p:spPr>
          <a:xfrm>
            <a:off x="8973137" y="4825555"/>
            <a:ext cx="1587865" cy="287748"/>
          </a:xfrm>
          <a:custGeom>
            <a:avLst/>
            <a:gdLst/>
            <a:ahLst/>
            <a:cxnLst/>
            <a:rect l="l" t="t" r="r" b="b"/>
            <a:pathLst>
              <a:path w="1440179" h="260985">
                <a:moveTo>
                  <a:pt x="1440179" y="0"/>
                </a:moveTo>
                <a:lnTo>
                  <a:pt x="0" y="0"/>
                </a:lnTo>
                <a:lnTo>
                  <a:pt x="0" y="260603"/>
                </a:lnTo>
                <a:lnTo>
                  <a:pt x="1440179" y="260603"/>
                </a:lnTo>
                <a:lnTo>
                  <a:pt x="144017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10" name="object 67"/>
          <p:cNvSpPr/>
          <p:nvPr/>
        </p:nvSpPr>
        <p:spPr>
          <a:xfrm>
            <a:off x="8973137" y="4049264"/>
            <a:ext cx="1658577" cy="287748"/>
          </a:xfrm>
          <a:custGeom>
            <a:avLst/>
            <a:gdLst/>
            <a:ahLst/>
            <a:cxnLst/>
            <a:rect l="l" t="t" r="r" b="b"/>
            <a:pathLst>
              <a:path w="1504315" h="260985">
                <a:moveTo>
                  <a:pt x="1504187" y="0"/>
                </a:moveTo>
                <a:lnTo>
                  <a:pt x="0" y="0"/>
                </a:lnTo>
                <a:lnTo>
                  <a:pt x="0" y="260604"/>
                </a:lnTo>
                <a:lnTo>
                  <a:pt x="1504187" y="260604"/>
                </a:lnTo>
                <a:lnTo>
                  <a:pt x="150418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11" name="object 68"/>
          <p:cNvSpPr/>
          <p:nvPr/>
        </p:nvSpPr>
        <p:spPr>
          <a:xfrm>
            <a:off x="8973137" y="2884829"/>
            <a:ext cx="1663478" cy="287748"/>
          </a:xfrm>
          <a:custGeom>
            <a:avLst/>
            <a:gdLst/>
            <a:ahLst/>
            <a:cxnLst/>
            <a:rect l="l" t="t" r="r" b="b"/>
            <a:pathLst>
              <a:path w="1508759" h="260985">
                <a:moveTo>
                  <a:pt x="1508759" y="0"/>
                </a:moveTo>
                <a:lnTo>
                  <a:pt x="0" y="0"/>
                </a:lnTo>
                <a:lnTo>
                  <a:pt x="0" y="260603"/>
                </a:lnTo>
                <a:lnTo>
                  <a:pt x="1508759" y="260603"/>
                </a:lnTo>
                <a:lnTo>
                  <a:pt x="150875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12" name="object 69"/>
          <p:cNvSpPr txBox="1"/>
          <p:nvPr/>
        </p:nvSpPr>
        <p:spPr>
          <a:xfrm>
            <a:off x="9397689" y="6398409"/>
            <a:ext cx="32485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2</a:t>
            </a:r>
            <a:r>
              <a:rPr sz="1323" spc="6" dirty="0">
                <a:latin typeface="Calibri Light"/>
                <a:cs typeface="Calibri Light"/>
              </a:rPr>
              <a:t>0</a:t>
            </a:r>
            <a:r>
              <a:rPr sz="1323" spc="-11" dirty="0">
                <a:latin typeface="Calibri Light"/>
                <a:cs typeface="Calibri Light"/>
              </a:rPr>
              <a:t>,</a:t>
            </a:r>
            <a:r>
              <a:rPr sz="1323" dirty="0">
                <a:latin typeface="Calibri Light"/>
                <a:cs typeface="Calibri Light"/>
              </a:rPr>
              <a:t>3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3" name="object 70"/>
          <p:cNvSpPr txBox="1"/>
          <p:nvPr/>
        </p:nvSpPr>
        <p:spPr>
          <a:xfrm>
            <a:off x="9307233" y="6010292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15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4" name="object 71"/>
          <p:cNvSpPr txBox="1"/>
          <p:nvPr/>
        </p:nvSpPr>
        <p:spPr>
          <a:xfrm>
            <a:off x="10745555" y="5622146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65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5" name="object 72"/>
          <p:cNvSpPr txBox="1"/>
          <p:nvPr/>
        </p:nvSpPr>
        <p:spPr>
          <a:xfrm>
            <a:off x="10170338" y="5234003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45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6" name="object 73"/>
          <p:cNvSpPr txBox="1"/>
          <p:nvPr/>
        </p:nvSpPr>
        <p:spPr>
          <a:xfrm>
            <a:off x="9607443" y="4845857"/>
            <a:ext cx="32485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2</a:t>
            </a:r>
            <a:r>
              <a:rPr sz="1323" spc="6" dirty="0">
                <a:latin typeface="Calibri Light"/>
                <a:cs typeface="Calibri Light"/>
              </a:rPr>
              <a:t>7</a:t>
            </a:r>
            <a:r>
              <a:rPr sz="1323" spc="-11" dirty="0">
                <a:latin typeface="Calibri Light"/>
                <a:cs typeface="Calibri Light"/>
              </a:rPr>
              <a:t>,</a:t>
            </a:r>
            <a:r>
              <a:rPr sz="1323" dirty="0">
                <a:latin typeface="Calibri Light"/>
                <a:cs typeface="Calibri Light"/>
              </a:rPr>
              <a:t>6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7" name="object 74"/>
          <p:cNvSpPr txBox="1"/>
          <p:nvPr/>
        </p:nvSpPr>
        <p:spPr>
          <a:xfrm>
            <a:off x="9825180" y="4457713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33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8" name="object 75"/>
          <p:cNvSpPr txBox="1"/>
          <p:nvPr/>
        </p:nvSpPr>
        <p:spPr>
          <a:xfrm>
            <a:off x="9642030" y="4069567"/>
            <a:ext cx="32485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2</a:t>
            </a:r>
            <a:r>
              <a:rPr sz="1323" spc="6" dirty="0">
                <a:latin typeface="Calibri Light"/>
                <a:cs typeface="Calibri Light"/>
              </a:rPr>
              <a:t>8</a:t>
            </a:r>
            <a:r>
              <a:rPr sz="1323" spc="-11" dirty="0">
                <a:latin typeface="Calibri Light"/>
                <a:cs typeface="Calibri Light"/>
              </a:rPr>
              <a:t>,</a:t>
            </a:r>
            <a:r>
              <a:rPr sz="1323" dirty="0">
                <a:latin typeface="Calibri Light"/>
                <a:cs typeface="Calibri Light"/>
              </a:rPr>
              <a:t>8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19" name="object 76"/>
          <p:cNvSpPr txBox="1"/>
          <p:nvPr/>
        </p:nvSpPr>
        <p:spPr>
          <a:xfrm>
            <a:off x="10774540" y="3681424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66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20" name="object 77"/>
          <p:cNvSpPr txBox="1"/>
          <p:nvPr/>
        </p:nvSpPr>
        <p:spPr>
          <a:xfrm>
            <a:off x="9882591" y="3293279"/>
            <a:ext cx="199533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35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21" name="object 78"/>
          <p:cNvSpPr txBox="1"/>
          <p:nvPr/>
        </p:nvSpPr>
        <p:spPr>
          <a:xfrm>
            <a:off x="9644969" y="2905134"/>
            <a:ext cx="32485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2</a:t>
            </a:r>
            <a:r>
              <a:rPr sz="1323" spc="6" dirty="0">
                <a:latin typeface="Calibri Light"/>
                <a:cs typeface="Calibri Light"/>
              </a:rPr>
              <a:t>8</a:t>
            </a:r>
            <a:r>
              <a:rPr sz="1323" spc="-11" dirty="0">
                <a:latin typeface="Calibri Light"/>
                <a:cs typeface="Calibri Light"/>
              </a:rPr>
              <a:t>,</a:t>
            </a:r>
            <a:r>
              <a:rPr sz="1323" dirty="0">
                <a:latin typeface="Calibri Light"/>
                <a:cs typeface="Calibri Light"/>
              </a:rPr>
              <a:t>9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22" name="object 79"/>
          <p:cNvSpPr txBox="1"/>
          <p:nvPr/>
        </p:nvSpPr>
        <p:spPr>
          <a:xfrm>
            <a:off x="9699438" y="2516989"/>
            <a:ext cx="324854" cy="217721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1323" dirty="0">
                <a:latin typeface="Calibri Light"/>
                <a:cs typeface="Calibri Light"/>
              </a:rPr>
              <a:t>3</a:t>
            </a:r>
            <a:r>
              <a:rPr sz="1323" spc="6" dirty="0">
                <a:latin typeface="Calibri Light"/>
                <a:cs typeface="Calibri Light"/>
              </a:rPr>
              <a:t>0</a:t>
            </a:r>
            <a:r>
              <a:rPr sz="1323" spc="-11" dirty="0">
                <a:latin typeface="Calibri Light"/>
                <a:cs typeface="Calibri Light"/>
              </a:rPr>
              <a:t>,</a:t>
            </a:r>
            <a:r>
              <a:rPr sz="1323" dirty="0">
                <a:latin typeface="Calibri Light"/>
                <a:cs typeface="Calibri Light"/>
              </a:rPr>
              <a:t>8</a:t>
            </a:r>
            <a:endParaRPr sz="1323">
              <a:latin typeface="Calibri Light"/>
              <a:cs typeface="Calibri Light"/>
            </a:endParaRPr>
          </a:p>
        </p:txBody>
      </p:sp>
      <p:sp>
        <p:nvSpPr>
          <p:cNvPr id="123" name="object 80"/>
          <p:cNvSpPr txBox="1"/>
          <p:nvPr/>
        </p:nvSpPr>
        <p:spPr>
          <a:xfrm>
            <a:off x="8939672" y="6753284"/>
            <a:ext cx="70712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dirty="0">
                <a:solidFill>
                  <a:schemeClr val="bg1"/>
                </a:solidFill>
                <a:latin typeface="Calibri Light"/>
                <a:cs typeface="Calibri Light"/>
              </a:rPr>
              <a:t>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4" name="object 81"/>
          <p:cNvSpPr txBox="1"/>
          <p:nvPr/>
        </p:nvSpPr>
        <p:spPr>
          <a:xfrm>
            <a:off x="9493744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10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5" name="object 82"/>
          <p:cNvSpPr txBox="1"/>
          <p:nvPr/>
        </p:nvSpPr>
        <p:spPr>
          <a:xfrm>
            <a:off x="10069101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20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6" name="object 83"/>
          <p:cNvSpPr txBox="1"/>
          <p:nvPr/>
        </p:nvSpPr>
        <p:spPr>
          <a:xfrm>
            <a:off x="10644737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30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7" name="object 84"/>
          <p:cNvSpPr txBox="1"/>
          <p:nvPr/>
        </p:nvSpPr>
        <p:spPr>
          <a:xfrm>
            <a:off x="11220093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40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8" name="object 85"/>
          <p:cNvSpPr txBox="1"/>
          <p:nvPr/>
        </p:nvSpPr>
        <p:spPr>
          <a:xfrm>
            <a:off x="11795448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50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29" name="object 86"/>
          <p:cNvSpPr txBox="1"/>
          <p:nvPr/>
        </p:nvSpPr>
        <p:spPr>
          <a:xfrm>
            <a:off x="12370805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60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30" name="object 87"/>
          <p:cNvSpPr txBox="1"/>
          <p:nvPr/>
        </p:nvSpPr>
        <p:spPr>
          <a:xfrm>
            <a:off x="12946160" y="6753284"/>
            <a:ext cx="112019" cy="116026"/>
          </a:xfrm>
          <a:prstGeom prst="rect">
            <a:avLst/>
          </a:prstGeom>
        </p:spPr>
        <p:txBody>
          <a:bodyPr vert="horz" wrap="square" lIns="0" tIns="14002" rIns="0" bIns="0" rtlCol="0">
            <a:spAutoFit/>
          </a:bodyPr>
          <a:lstStyle/>
          <a:p>
            <a:pPr marL="14002">
              <a:spcBef>
                <a:spcPts val="110"/>
              </a:spcBef>
            </a:pPr>
            <a:r>
              <a:rPr sz="662" spc="-6" dirty="0">
                <a:solidFill>
                  <a:schemeClr val="bg1"/>
                </a:solidFill>
                <a:latin typeface="Calibri Light"/>
                <a:cs typeface="Calibri Light"/>
              </a:rPr>
              <a:t>70</a:t>
            </a:r>
            <a:endParaRPr sz="662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31" name="object 88"/>
          <p:cNvSpPr txBox="1"/>
          <p:nvPr/>
        </p:nvSpPr>
        <p:spPr>
          <a:xfrm>
            <a:off x="9534771" y="2008844"/>
            <a:ext cx="2929989" cy="252475"/>
          </a:xfrm>
          <a:prstGeom prst="rect">
            <a:avLst/>
          </a:prstGeom>
        </p:spPr>
        <p:txBody>
          <a:bodyPr vert="horz" wrap="square" lIns="0" tIns="14702" rIns="0" bIns="0" rtlCol="0">
            <a:spAutoFit/>
          </a:bodyPr>
          <a:lstStyle/>
          <a:p>
            <a:pPr marL="14002">
              <a:spcBef>
                <a:spcPts val="116"/>
              </a:spcBef>
            </a:pPr>
            <a:r>
              <a:rPr sz="1544" spc="-17" dirty="0">
                <a:solidFill>
                  <a:schemeClr val="bg1"/>
                </a:solidFill>
                <a:latin typeface="Calibri Light"/>
                <a:cs typeface="Calibri Light"/>
              </a:rPr>
              <a:t>Обращают </a:t>
            </a:r>
            <a:r>
              <a:rPr sz="1544" spc="-11" dirty="0">
                <a:solidFill>
                  <a:schemeClr val="bg1"/>
                </a:solidFill>
                <a:latin typeface="Calibri Light"/>
                <a:cs typeface="Calibri Light"/>
              </a:rPr>
              <a:t>внимание </a:t>
            </a:r>
            <a:r>
              <a:rPr sz="1544" dirty="0">
                <a:solidFill>
                  <a:schemeClr val="bg1"/>
                </a:solidFill>
                <a:latin typeface="Calibri Light"/>
                <a:cs typeface="Calibri Light"/>
              </a:rPr>
              <a:t>на </a:t>
            </a:r>
            <a:r>
              <a:rPr sz="1544" spc="-11" dirty="0">
                <a:solidFill>
                  <a:schemeClr val="bg1"/>
                </a:solidFill>
                <a:latin typeface="Calibri Light"/>
                <a:cs typeface="Calibri Light"/>
              </a:rPr>
              <a:t>рекламу,</a:t>
            </a:r>
            <a:r>
              <a:rPr sz="1544" spc="-237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sz="1544" dirty="0">
                <a:solidFill>
                  <a:schemeClr val="bg1"/>
                </a:solidFill>
                <a:latin typeface="Calibri Light"/>
                <a:cs typeface="Calibri Light"/>
              </a:rPr>
              <a:t>%</a:t>
            </a:r>
            <a:endParaRPr sz="1544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5" y="5175950"/>
            <a:ext cx="8116760" cy="764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312889" y="2438971"/>
            <a:ext cx="8116761" cy="1214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623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90228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225" y="-6219"/>
            <a:ext cx="3860195" cy="5371026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08692" y="396255"/>
            <a:ext cx="3240360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говорим?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Electrolux Sans SemBd" pitchFamily="34" charset="-52"/>
              </a:rPr>
              <a:t>KEY VISUAL</a:t>
            </a:r>
            <a:endParaRPr lang="ru-RU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731" y="1683754"/>
            <a:ext cx="316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Премиальная коммуникация (</a:t>
            </a:r>
            <a:r>
              <a:rPr lang="en-US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GIF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банеры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) ведется по ядру ЦА- женщины ЗОЖ</a:t>
            </a: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Со всеми остальными целевыми группами </a:t>
            </a:r>
            <a:r>
              <a:rPr lang="ru-RU" sz="16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коммуницируем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через ТГБ, которые представлены отдельным файлом и презентацией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857379" y="324247"/>
            <a:ext cx="5257180" cy="6930655"/>
            <a:chOff x="5857379" y="324247"/>
            <a:chExt cx="5257180" cy="693065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379" y="324247"/>
              <a:ext cx="5257180" cy="69306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54F45AC-C73B-43D8-BEEC-F44ABEA1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268482" y="2887263"/>
              <a:ext cx="953264" cy="96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48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2"/>
          <a:stretch/>
        </p:blipFill>
        <p:spPr>
          <a:xfrm flipH="1">
            <a:off x="-1" y="0"/>
            <a:ext cx="13442950" cy="7525047"/>
          </a:xfrm>
          <a:prstGeom prst="rect">
            <a:avLst/>
          </a:prstGeom>
        </p:spPr>
      </p:pic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273203" y="2795745"/>
            <a:ext cx="446449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ЧТО ТАКОЕ «ЗОЖ», СПРОС И  ФОРМИРОВАНИЕ КАТЕГОРИИ «ОЧИСТИТЕЛИ»</a:t>
            </a:r>
            <a:endParaRPr lang="en-US" altLang="ru-RU" sz="3200" b="1" kern="0" dirty="0">
              <a:solidFill>
                <a:schemeClr val="bg1"/>
              </a:solidFill>
              <a:latin typeface="Electrolux Sans SemiBold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9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2"/>
          <p:cNvSpPr/>
          <p:nvPr/>
        </p:nvSpPr>
        <p:spPr>
          <a:xfrm>
            <a:off x="0" y="-1"/>
            <a:ext cx="13442252" cy="7561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55232" y="2501"/>
            <a:ext cx="13497483" cy="7666562"/>
          </a:xfrm>
          <a:prstGeom prst="rect">
            <a:avLst/>
          </a:prstGeom>
          <a:solidFill>
            <a:srgbClr val="010D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4771" y="36215"/>
            <a:ext cx="13347352" cy="11413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10" dirty="0">
                <a:solidFill>
                  <a:schemeClr val="bg1"/>
                </a:solidFill>
                <a:latin typeface="Electrolux Sans SemBd" pitchFamily="34" charset="-52"/>
                <a:ea typeface="+mn-ea"/>
                <a:cs typeface="+mn-cs"/>
              </a:rPr>
              <a:t>КАНАЛЫ КОММУНИКАЦИИ: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806588" y="1407530"/>
            <a:ext cx="2268252" cy="1080490"/>
          </a:xfrm>
          <a:prstGeom prst="rect">
            <a:avLst/>
          </a:prstGeom>
          <a:solidFill>
            <a:srgbClr val="E3E6EC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КАНАЛЫ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FCCA5FCB-B901-BD45-B1A8-EDF2FDBF8D0A}"/>
              </a:ext>
            </a:extLst>
          </p:cNvPr>
          <p:cNvSpPr txBox="1"/>
          <p:nvPr/>
        </p:nvSpPr>
        <p:spPr>
          <a:xfrm>
            <a:off x="3089667" y="1404367"/>
            <a:ext cx="9896503" cy="380996"/>
          </a:xfrm>
          <a:prstGeom prst="rect">
            <a:avLst/>
          </a:prstGeom>
          <a:solidFill>
            <a:srgbClr val="000C43">
              <a:alpha val="94000"/>
            </a:srgbClr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chemeClr val="bg1"/>
                </a:solidFill>
                <a:latin typeface="Electrolux Sans" panose="020B0500020000000000" pitchFamily="34" charset="0"/>
              </a:rPr>
              <a:t>АУДИТОРИЯ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04284" y="2637892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3072537" y="2637892"/>
            <a:ext cx="4959909" cy="10405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3089846" y="1791654"/>
            <a:ext cx="4927773" cy="696366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Холодная аудитория </a:t>
            </a:r>
          </a:p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(потребность не сформирована)</a:t>
            </a:r>
          </a:p>
        </p:txBody>
      </p:sp>
      <p:sp>
        <p:nvSpPr>
          <p:cNvPr id="165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983607" y="2866035"/>
            <a:ext cx="2037404" cy="616451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b="1" dirty="0">
                <a:solidFill>
                  <a:srgbClr val="000C43"/>
                </a:solidFill>
                <a:latin typeface="Electrolux Sans" panose="020B0500020000000000" pitchFamily="34" charset="0"/>
              </a:rPr>
              <a:t>ИНТЕРНЕТ</a:t>
            </a:r>
          </a:p>
          <a:p>
            <a:pPr marR="5080">
              <a:lnSpc>
                <a:spcPts val="1430"/>
              </a:lnSpc>
              <a:spcBef>
                <a:spcPts val="155"/>
              </a:spcBef>
            </a:pPr>
            <a:endParaRPr lang="ru-RU" sz="1400" b="1" dirty="0">
              <a:solidFill>
                <a:srgbClr val="000C43"/>
              </a:solidFill>
              <a:latin typeface="Electrolux Sans" panose="020B0500020000000000" pitchFamily="34" charset="0"/>
            </a:endParaRPr>
          </a:p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b="1" dirty="0">
                <a:solidFill>
                  <a:srgbClr val="000C43"/>
                </a:solidFill>
                <a:latin typeface="Electrolux Sans" panose="020B0500020000000000" pitchFamily="34" charset="0"/>
              </a:rPr>
              <a:t>МОБАЙЛ</a:t>
            </a:r>
          </a:p>
        </p:txBody>
      </p:sp>
      <p:sp>
        <p:nvSpPr>
          <p:cNvPr id="166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3189322" y="2814396"/>
            <a:ext cx="4676705" cy="666208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Публикации на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широкоохватных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ресурсах (Meduza.io,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Лайфхакер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, Baby.ru)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ТГБ-страшилки. Видео продвижение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8032446" y="2627200"/>
            <a:ext cx="4948793" cy="1040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8198865" y="2764137"/>
            <a:ext cx="4627070" cy="7703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ТГБ/Баннеры по поисковому интересу (ищут информацию)</a:t>
            </a:r>
          </a:p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ТГБ/баннеры на готовые сегменты (например, аллергики)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8032447" y="1791654"/>
            <a:ext cx="4948792" cy="696366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Горячая аудитория </a:t>
            </a:r>
          </a:p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(понимают потребность)</a:t>
            </a:r>
          </a:p>
        </p:txBody>
      </p:sp>
      <p:sp>
        <p:nvSpPr>
          <p:cNvPr id="182" name="Прямоугольник 181"/>
          <p:cNvSpPr/>
          <p:nvPr/>
        </p:nvSpPr>
        <p:spPr>
          <a:xfrm>
            <a:off x="804284" y="3852690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>
            <a:off x="3072537" y="3852690"/>
            <a:ext cx="4959909" cy="10405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983607" y="4264498"/>
            <a:ext cx="2037404" cy="206082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b="1" dirty="0">
                <a:solidFill>
                  <a:srgbClr val="000C43"/>
                </a:solidFill>
                <a:latin typeface="Electrolux Sans" panose="020B0500020000000000" pitchFamily="34" charset="0"/>
              </a:rPr>
              <a:t>СОЦ. СЕТИ</a:t>
            </a:r>
          </a:p>
        </p:txBody>
      </p:sp>
      <p:sp>
        <p:nvSpPr>
          <p:cNvPr id="185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3189322" y="4029194"/>
            <a:ext cx="4676705" cy="450764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Публикации у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инстаграм-инфлюенсеров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Публикации на страницах сообществ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8032446" y="3841998"/>
            <a:ext cx="4948793" cy="1040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8198865" y="3978935"/>
            <a:ext cx="4627070" cy="7703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ТГБ/Баннеры по поисковому интересу (ищут информацию)</a:t>
            </a:r>
          </a:p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ТГБ/баннеры на готовые сегменты (например, аллергики)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804284" y="5078180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/>
          <p:cNvSpPr/>
          <p:nvPr/>
        </p:nvSpPr>
        <p:spPr>
          <a:xfrm>
            <a:off x="3072537" y="5078180"/>
            <a:ext cx="4959909" cy="10405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983607" y="5489988"/>
            <a:ext cx="2037404" cy="206082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b="1" dirty="0">
                <a:solidFill>
                  <a:srgbClr val="000C43"/>
                </a:solidFill>
                <a:latin typeface="Electrolux Sans" panose="020B0500020000000000" pitchFamily="34" charset="0"/>
              </a:rPr>
              <a:t>ПОИСК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8032446" y="5067488"/>
            <a:ext cx="4948793" cy="1040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8198865" y="5339229"/>
            <a:ext cx="4627070" cy="38561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Занять места на первой странице поисковой выдачи Яндекс (SEO, Дзен/Кью, </a:t>
            </a: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отзовики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, </a:t>
            </a: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Маркет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) 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804284" y="6273997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/>
          <p:cNvSpPr/>
          <p:nvPr/>
        </p:nvSpPr>
        <p:spPr>
          <a:xfrm>
            <a:off x="3072537" y="6273997"/>
            <a:ext cx="4959909" cy="10405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983607" y="6685805"/>
            <a:ext cx="2037404" cy="206082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b="1" dirty="0">
                <a:solidFill>
                  <a:srgbClr val="000C43"/>
                </a:solidFill>
                <a:latin typeface="Electrolux Sans" panose="020B0500020000000000" pitchFamily="34" charset="0"/>
              </a:rPr>
              <a:t>БЛОГЕРЫ</a:t>
            </a:r>
          </a:p>
        </p:txBody>
      </p:sp>
      <p:sp>
        <p:nvSpPr>
          <p:cNvPr id="197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3189322" y="6570227"/>
            <a:ext cx="4676705" cy="450764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Врачи/ЗОЖ/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Бьюти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/фитнес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блогеры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 /техно/превентивная медицина/диетолог</a:t>
            </a:r>
          </a:p>
        </p:txBody>
      </p:sp>
      <p:sp>
        <p:nvSpPr>
          <p:cNvPr id="198" name="Прямоугольник 197"/>
          <p:cNvSpPr/>
          <p:nvPr/>
        </p:nvSpPr>
        <p:spPr>
          <a:xfrm>
            <a:off x="8032446" y="6263305"/>
            <a:ext cx="4948793" cy="1040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8198865" y="6670893"/>
            <a:ext cx="4627070" cy="20608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9685" rIns="0" bIns="0" rtlCol="0">
            <a:spAutoFit/>
          </a:bodyPr>
          <a:lstStyle/>
          <a:p>
            <a:pPr marL="285750" marR="5080" indent="-285750">
              <a:lnSpc>
                <a:spcPts val="1430"/>
              </a:lnSpc>
              <a:spcBef>
                <a:spcPts val="155"/>
              </a:spcBef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Блогеры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 техно </a:t>
            </a:r>
          </a:p>
        </p:txBody>
      </p:sp>
    </p:spTree>
    <p:extLst>
      <p:ext uri="{BB962C8B-B14F-4D97-AF65-F5344CB8AC3E}">
        <p14:creationId xmlns:p14="http://schemas.microsoft.com/office/powerpoint/2010/main" val="4235017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19285" y="-70549"/>
            <a:ext cx="13681520" cy="7776863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6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570418" cy="7776864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541701"/>
            <a:ext cx="4816443" cy="5404735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8123477" y="702519"/>
            <a:ext cx="479702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Заполнение ТОП выдачи Яндекс/</a:t>
            </a:r>
            <a:endParaRPr lang="en-US" sz="3200" dirty="0">
              <a:solidFill>
                <a:schemeClr val="bg1"/>
              </a:solidFill>
              <a:latin typeface="Electrolux Sans SemBd" pitchFamily="34" charset="-52"/>
            </a:endParaRPr>
          </a:p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en" sz="3200" dirty="0">
                <a:solidFill>
                  <a:schemeClr val="bg1"/>
                </a:solidFill>
                <a:latin typeface="Electrolux Sans SemBd" pitchFamily="34" charset="-52"/>
              </a:rPr>
              <a:t>Google/</a:t>
            </a:r>
            <a:r>
              <a:rPr lang="en-US" sz="3200" dirty="0">
                <a:solidFill>
                  <a:schemeClr val="bg1"/>
                </a:solidFill>
                <a:latin typeface="Electrolux Sans SemBd" pitchFamily="34" charset="-52"/>
              </a:rPr>
              <a:t>Y</a:t>
            </a:r>
            <a:r>
              <a:rPr lang="en" sz="3200" dirty="0" err="1">
                <a:solidFill>
                  <a:schemeClr val="bg1"/>
                </a:solidFill>
                <a:latin typeface="Electrolux Sans SemBd" pitchFamily="34" charset="-52"/>
              </a:rPr>
              <a:t>outube</a:t>
            </a:r>
            <a:endParaRPr lang="ru-RU" sz="3200" dirty="0">
              <a:solidFill>
                <a:schemeClr val="bg1"/>
              </a:solidFill>
              <a:latin typeface="Electrolux Sans SemBd" pitchFamily="34" charset="-52"/>
              <a:ea typeface="+mj-ea"/>
              <a:cs typeface="+mj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006EEBB6-6940-7641-882D-FAD186671D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596465" y="425147"/>
            <a:ext cx="423593" cy="423593"/>
          </a:xfrm>
          <a:custGeom>
            <a:avLst/>
            <a:gdLst>
              <a:gd name="T0" fmla="*/ 0 w 4774"/>
              <a:gd name="T1" fmla="*/ 4774 h 4774"/>
              <a:gd name="T2" fmla="*/ 4774 w 4774"/>
              <a:gd name="T3" fmla="*/ 4774 h 4774"/>
              <a:gd name="T4" fmla="*/ 4774 w 4774"/>
              <a:gd name="T5" fmla="*/ 0 h 4774"/>
              <a:gd name="T6" fmla="*/ 0 w 4774"/>
              <a:gd name="T7" fmla="*/ 0 h 4774"/>
              <a:gd name="T8" fmla="*/ 0 w 4774"/>
              <a:gd name="T9" fmla="*/ 4774 h 4774"/>
              <a:gd name="T10" fmla="*/ 3060 w 4774"/>
              <a:gd name="T11" fmla="*/ 365 h 4774"/>
              <a:gd name="T12" fmla="*/ 4516 w 4774"/>
              <a:gd name="T13" fmla="*/ 2386 h 4774"/>
              <a:gd name="T14" fmla="*/ 3060 w 4774"/>
              <a:gd name="T15" fmla="*/ 4409 h 4774"/>
              <a:gd name="T16" fmla="*/ 3060 w 4774"/>
              <a:gd name="T17" fmla="*/ 365 h 4774"/>
              <a:gd name="T18" fmla="*/ 2386 w 4774"/>
              <a:gd name="T19" fmla="*/ 257 h 4774"/>
              <a:gd name="T20" fmla="*/ 2836 w 4774"/>
              <a:gd name="T21" fmla="*/ 304 h 4774"/>
              <a:gd name="T22" fmla="*/ 711 w 4774"/>
              <a:gd name="T23" fmla="*/ 2275 h 4774"/>
              <a:gd name="T24" fmla="*/ 259 w 4774"/>
              <a:gd name="T25" fmla="*/ 2275 h 4774"/>
              <a:gd name="T26" fmla="*/ 2386 w 4774"/>
              <a:gd name="T27" fmla="*/ 257 h 4774"/>
              <a:gd name="T28" fmla="*/ 711 w 4774"/>
              <a:gd name="T29" fmla="*/ 2501 h 4774"/>
              <a:gd name="T30" fmla="*/ 2836 w 4774"/>
              <a:gd name="T31" fmla="*/ 4470 h 4774"/>
              <a:gd name="T32" fmla="*/ 2386 w 4774"/>
              <a:gd name="T33" fmla="*/ 4518 h 4774"/>
              <a:gd name="T34" fmla="*/ 259 w 4774"/>
              <a:gd name="T35" fmla="*/ 2501 h 4774"/>
              <a:gd name="T36" fmla="*/ 711 w 4774"/>
              <a:gd name="T37" fmla="*/ 2501 h 4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74" h="4774">
                <a:moveTo>
                  <a:pt x="0" y="4774"/>
                </a:moveTo>
                <a:cubicBezTo>
                  <a:pt x="4774" y="4774"/>
                  <a:pt x="4774" y="4774"/>
                  <a:pt x="4774" y="4774"/>
                </a:cubicBezTo>
                <a:cubicBezTo>
                  <a:pt x="4774" y="0"/>
                  <a:pt x="4774" y="0"/>
                  <a:pt x="4774" y="0"/>
                </a:cubicBezTo>
                <a:cubicBezTo>
                  <a:pt x="0" y="0"/>
                  <a:pt x="0" y="0"/>
                  <a:pt x="0" y="0"/>
                </a:cubicBezTo>
                <a:lnTo>
                  <a:pt x="0" y="4774"/>
                </a:lnTo>
                <a:close/>
                <a:moveTo>
                  <a:pt x="3060" y="365"/>
                </a:moveTo>
                <a:cubicBezTo>
                  <a:pt x="3904" y="641"/>
                  <a:pt x="4513" y="1441"/>
                  <a:pt x="4516" y="2386"/>
                </a:cubicBezTo>
                <a:cubicBezTo>
                  <a:pt x="4518" y="3316"/>
                  <a:pt x="3921" y="4114"/>
                  <a:pt x="3060" y="4409"/>
                </a:cubicBezTo>
                <a:lnTo>
                  <a:pt x="3060" y="365"/>
                </a:lnTo>
                <a:close/>
                <a:moveTo>
                  <a:pt x="2386" y="257"/>
                </a:moveTo>
                <a:cubicBezTo>
                  <a:pt x="2539" y="257"/>
                  <a:pt x="2701" y="277"/>
                  <a:pt x="2836" y="304"/>
                </a:cubicBezTo>
                <a:cubicBezTo>
                  <a:pt x="2836" y="1385"/>
                  <a:pt x="1790" y="2275"/>
                  <a:pt x="711" y="2275"/>
                </a:cubicBezTo>
                <a:cubicBezTo>
                  <a:pt x="259" y="2275"/>
                  <a:pt x="259" y="2275"/>
                  <a:pt x="259" y="2275"/>
                </a:cubicBezTo>
                <a:cubicBezTo>
                  <a:pt x="333" y="1166"/>
                  <a:pt x="1251" y="257"/>
                  <a:pt x="2386" y="257"/>
                </a:cubicBezTo>
                <a:moveTo>
                  <a:pt x="711" y="2501"/>
                </a:moveTo>
                <a:cubicBezTo>
                  <a:pt x="1791" y="2501"/>
                  <a:pt x="2836" y="3390"/>
                  <a:pt x="2836" y="4470"/>
                </a:cubicBezTo>
                <a:cubicBezTo>
                  <a:pt x="2701" y="4498"/>
                  <a:pt x="2531" y="4518"/>
                  <a:pt x="2386" y="4518"/>
                </a:cubicBezTo>
                <a:cubicBezTo>
                  <a:pt x="1250" y="4517"/>
                  <a:pt x="302" y="3604"/>
                  <a:pt x="259" y="2501"/>
                </a:cubicBezTo>
                <a:lnTo>
                  <a:pt x="711" y="2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0822" tIns="50411" rIns="100822" bIns="50411" numCol="1" anchor="t" anchorCtr="0" compatLnSpc="1">
            <a:prstTxWarp prst="textNoShape">
              <a:avLst/>
            </a:prstTxWarp>
          </a:bodyPr>
          <a:lstStyle/>
          <a:p>
            <a:endParaRPr lang="en-GB" sz="1489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3DCD0B-E5F3-F04F-8A78-EFA4F2D58BD9}"/>
              </a:ext>
            </a:extLst>
          </p:cNvPr>
          <p:cNvSpPr/>
          <p:nvPr/>
        </p:nvSpPr>
        <p:spPr>
          <a:xfrm>
            <a:off x="7802606" y="2661779"/>
            <a:ext cx="4319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26"/>
              </a:spcAft>
            </a:pPr>
            <a:r>
              <a:rPr lang="ru-RU" sz="2000" b="1" dirty="0">
                <a:solidFill>
                  <a:schemeClr val="bg1"/>
                </a:solidFill>
                <a:latin typeface="Electrolux Sans SemiBold" panose="020B0500020000000000" pitchFamily="34" charset="0"/>
                <a:cs typeface="Arial" panose="020B0604020202020204" pitchFamily="34" charset="0"/>
              </a:rPr>
              <a:t>ФИКСИРУЕМ КЛЮЧЕВЫЕ ЗАПРОСЫ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EBACD4-5851-064B-94B6-BB1878BA35EF}"/>
              </a:ext>
            </a:extLst>
          </p:cNvPr>
          <p:cNvSpPr txBox="1"/>
          <p:nvPr/>
        </p:nvSpPr>
        <p:spPr>
          <a:xfrm>
            <a:off x="7788523" y="3122676"/>
            <a:ext cx="42598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Запросы по очистителю: 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очиститель воздуха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очиститель воздуха для квартиры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лучшие очистители воздуха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очиститель воздуха какой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</a:rPr>
              <a:t>очиститель воздуха для аллергиков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Запросы про ЗОЖ: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формирование здорового образа 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основы здорового образа 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здоровый образ жизни +и +его составляющие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здоровый образ жизни современного человека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принципы здорового образа жизни</a:t>
            </a:r>
          </a:p>
          <a:p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Запросы про очистку воздуха: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очищаем воздух в помещении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чем можно очистить воздух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что лучше очистит воздух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как очистить воздух в квартире от пыли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способы очистить воздух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5C3A0E3-31EB-BB4D-9CBC-4E4E7144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2" t="21232" r="12609" b="28175"/>
          <a:stretch/>
        </p:blipFill>
        <p:spPr>
          <a:xfrm>
            <a:off x="1680915" y="408152"/>
            <a:ext cx="1416015" cy="5641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DA2D51-F8C6-4B41-8CA4-E6FC721C6322}"/>
              </a:ext>
            </a:extLst>
          </p:cNvPr>
          <p:cNvSpPr txBox="1"/>
          <p:nvPr/>
        </p:nvSpPr>
        <p:spPr>
          <a:xfrm>
            <a:off x="405855" y="1071442"/>
            <a:ext cx="6315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C43"/>
                </a:solidFill>
                <a:latin typeface="Electrolux Sans" panose="020B0500020000000000" pitchFamily="34" charset="0"/>
              </a:rPr>
              <a:t>ЦЕЛЬ</a:t>
            </a:r>
            <a:r>
              <a:rPr lang="en-US" sz="1800" dirty="0">
                <a:solidFill>
                  <a:srgbClr val="000C43"/>
                </a:solidFill>
                <a:latin typeface="Electrolux Sans" panose="020B0500020000000000" pitchFamily="34" charset="0"/>
              </a:rPr>
              <a:t>:</a:t>
            </a:r>
          </a:p>
          <a:p>
            <a:r>
              <a:rPr lang="ru-RU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Заполнение поисковой </a:t>
            </a:r>
            <a:r>
              <a:rPr lang="ru-RU" sz="16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нерекламной</a:t>
            </a:r>
            <a:r>
              <a:rPr lang="ru-RU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 (органической) выдачи в поиске Яндекс и </a:t>
            </a:r>
            <a:r>
              <a:rPr lang="en-US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Google</a:t>
            </a:r>
            <a:r>
              <a:rPr lang="ru-RU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 по общим запросам</a:t>
            </a:r>
            <a:r>
              <a:rPr lang="en-US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*</a:t>
            </a:r>
            <a:endParaRPr lang="ru-RU" sz="1600" dirty="0">
              <a:solidFill>
                <a:srgbClr val="000C43"/>
              </a:solidFill>
              <a:latin typeface="Electrolux Sans" panose="020B0500020000000000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66D354-121A-9A49-8D0D-5A11A8012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9" t="32308" r="23369" b="33035"/>
          <a:stretch/>
        </p:blipFill>
        <p:spPr>
          <a:xfrm>
            <a:off x="463059" y="408152"/>
            <a:ext cx="1227212" cy="564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7447CCD-8BD7-E94F-90AF-BD2416046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23" b="29176"/>
          <a:stretch/>
        </p:blipFill>
        <p:spPr>
          <a:xfrm>
            <a:off x="3049067" y="406428"/>
            <a:ext cx="1590311" cy="56416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089DB88-76E4-0E4F-98B4-694CB0187721}"/>
              </a:ext>
            </a:extLst>
          </p:cNvPr>
          <p:cNvSpPr txBox="1"/>
          <p:nvPr/>
        </p:nvSpPr>
        <p:spPr>
          <a:xfrm>
            <a:off x="168747" y="2926240"/>
            <a:ext cx="220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ВЫДАЧА ПОИСКОВИКА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F1EE83-071D-7346-9A8F-B5D3AFE8C9CC}"/>
              </a:ext>
            </a:extLst>
          </p:cNvPr>
          <p:cNvSpPr txBox="1"/>
          <p:nvPr/>
        </p:nvSpPr>
        <p:spPr>
          <a:xfrm>
            <a:off x="2748037" y="2916535"/>
            <a:ext cx="1527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0C43"/>
                </a:solidFill>
                <a:latin typeface="Electrolux Sans" panose="020B0500020000000000" pitchFamily="34" charset="0"/>
              </a:rPr>
              <a:t>ИНСТРУМЕНТЫ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964B981-0329-2D49-B2AA-ED9D6487A3D6}"/>
              </a:ext>
            </a:extLst>
          </p:cNvPr>
          <p:cNvSpPr/>
          <p:nvPr/>
        </p:nvSpPr>
        <p:spPr>
          <a:xfrm>
            <a:off x="168747" y="7176040"/>
            <a:ext cx="672147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000C43"/>
                </a:solidFill>
                <a:latin typeface="Electrolux Sans" panose="020B0500020000000000" pitchFamily="34" charset="0"/>
              </a:rPr>
              <a:t>*</a:t>
            </a:r>
            <a:r>
              <a:rPr lang="ru-RU" sz="1050" dirty="0">
                <a:solidFill>
                  <a:srgbClr val="000C43"/>
                </a:solidFill>
                <a:latin typeface="Electrolux Sans" panose="020B0500020000000000" pitchFamily="34" charset="0"/>
              </a:rPr>
              <a:t>Исключая транзакционные запросы со словами «купить», «цена» и т.д.) </a:t>
            </a:r>
            <a:endParaRPr lang="ru-RU" sz="105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59" y="2268463"/>
            <a:ext cx="4292165" cy="34053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51655"/>
              </p:ext>
            </p:extLst>
          </p:nvPr>
        </p:nvGraphicFramePr>
        <p:xfrm>
          <a:off x="168747" y="3362923"/>
          <a:ext cx="7162628" cy="369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655">
                  <a:extLst>
                    <a:ext uri="{9D8B030D-6E8A-4147-A177-3AD203B41FA5}">
                      <a16:colId xmlns:a16="http://schemas.microsoft.com/office/drawing/2014/main" xmlns="" val="3507898742"/>
                    </a:ext>
                  </a:extLst>
                </a:gridCol>
                <a:gridCol w="2457765">
                  <a:extLst>
                    <a:ext uri="{9D8B030D-6E8A-4147-A177-3AD203B41FA5}">
                      <a16:colId xmlns:a16="http://schemas.microsoft.com/office/drawing/2014/main" xmlns="" val="1166021105"/>
                    </a:ext>
                  </a:extLst>
                </a:gridCol>
                <a:gridCol w="912884">
                  <a:extLst>
                    <a:ext uri="{9D8B030D-6E8A-4147-A177-3AD203B41FA5}">
                      <a16:colId xmlns:a16="http://schemas.microsoft.com/office/drawing/2014/main" xmlns="" val="853454692"/>
                    </a:ext>
                  </a:extLst>
                </a:gridCol>
                <a:gridCol w="842662">
                  <a:extLst>
                    <a:ext uri="{9D8B030D-6E8A-4147-A177-3AD203B41FA5}">
                      <a16:colId xmlns:a16="http://schemas.microsoft.com/office/drawing/2014/main" xmlns="" val="3053100247"/>
                    </a:ext>
                  </a:extLst>
                </a:gridCol>
                <a:gridCol w="842662">
                  <a:extLst>
                    <a:ext uri="{9D8B030D-6E8A-4147-A177-3AD203B41FA5}">
                      <a16:colId xmlns:a16="http://schemas.microsoft.com/office/drawing/2014/main" xmlns="" val="4039277460"/>
                    </a:ext>
                  </a:extLst>
                </a:gridCol>
              </a:tblGrid>
              <a:tr h="27369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Рекламная выдача ТОП 4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Контекстная реклама в пик сезона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965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Яндекс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Маркет</a:t>
                      </a:r>
                      <a:endParaRPr lang="ru-RU" sz="120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Отзывы/рейтинг в карточке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398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Видео Яндекс /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YouTube</a:t>
                      </a:r>
                      <a:endParaRPr lang="ru-RU" sz="120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Видео-обзоры,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</a:rPr>
                        <a:t>блогеры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432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Яндекс Картинки</a:t>
                      </a: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Фотографии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7255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Яндекс Кью</a:t>
                      </a: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Статьи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81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Яндекс Дзен</a:t>
                      </a: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Статьи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40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Крупные интернет-магазины</a:t>
                      </a: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Отзывы/рейтинг в карточке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305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Тематические порталы</a:t>
                      </a: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SEO-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статьи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89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Отзовики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 и сайты-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обзорщики</a:t>
                      </a:r>
                      <a:endParaRPr lang="ru-RU" sz="120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 anchor="ctr"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Отзывы, статьи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7694649"/>
                  </a:ext>
                </a:extLst>
              </a:tr>
              <a:tr h="282722"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Рекламная выдача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низ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Контекстная реклама в пик сезона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7314599"/>
                  </a:ext>
                </a:extLst>
              </a:tr>
            </a:tbl>
          </a:graphicData>
        </a:graphic>
      </p:graphicFrame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470" y="3074681"/>
            <a:ext cx="743877" cy="18466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236" y="3041999"/>
            <a:ext cx="699207" cy="16135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41" y="2988543"/>
            <a:ext cx="511482" cy="2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96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61073" y="2350984"/>
            <a:ext cx="391698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Размещаем информационные статьи в 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широкоохватных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 интернет-СМИ.</a:t>
            </a: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b="1" dirty="0">
                <a:solidFill>
                  <a:schemeClr val="bg1"/>
                </a:solidFill>
                <a:ea typeface="ヒラギノ角ゴ Pro W3" charset="-128"/>
              </a:rPr>
              <a:t>ЦЕЛЬ: 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Актуализация культуры потребления чистого воздуха среди «холодной аудитории»</a:t>
            </a:r>
          </a:p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Встроить в формат  популярного СМИ образовательный материал на языке его читателей (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нативный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 материал)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977070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116"/>
              </a:lnSpc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ИНТЕРНЕТ-СМИ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6B85EB5-EED8-734B-92DB-E41BE6C1E7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17620" y="4895964"/>
          <a:ext cx="410445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074728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Период: 04.21-06.21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Медуза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ЛайфХакер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Прочтения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10 000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60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Переходы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928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390 000 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930 600 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47"/>
            <a:ext cx="5289320" cy="43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651A95-D655-4378-9FA8-95C8B27EC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96" y="1358931"/>
            <a:ext cx="1416745" cy="404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706" r="5882"/>
          <a:stretch/>
        </p:blipFill>
        <p:spPr>
          <a:xfrm>
            <a:off x="5818969" y="540271"/>
            <a:ext cx="1447800" cy="590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49" y="2735964"/>
            <a:ext cx="5289320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803" y="6790223"/>
            <a:ext cx="4781550" cy="666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r="12006"/>
          <a:stretch/>
        </p:blipFill>
        <p:spPr>
          <a:xfrm>
            <a:off x="2391308" y="2988543"/>
            <a:ext cx="446449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61073" y="2350984"/>
            <a:ext cx="391698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ИДЕИ ТЕМ:</a:t>
            </a: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b="1" u="sng" dirty="0">
                <a:solidFill>
                  <a:schemeClr val="bg1"/>
                </a:solidFill>
              </a:rPr>
              <a:t>1. «Воздушная гигиена» или «Жизнь без вирусов»</a:t>
            </a:r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«Почему в вашей квартире опаснее, чем на улице»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«Мигрень, аллергия, плохой сон и ещё 8 мучительных симптомов от плохого воздуха»</a:t>
            </a:r>
            <a:endParaRPr lang="ru-RU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«N самых опасных для здоровья видов вирусов и бактерий, которые живут в квартире»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u="sng" dirty="0">
                <a:solidFill>
                  <a:schemeClr val="bg1"/>
                </a:solidFill>
              </a:rPr>
              <a:t>2. «Комфортный/Уютный дом»</a:t>
            </a:r>
          </a:p>
          <a:p>
            <a:endParaRPr lang="ru-RU" b="1" u="sng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«N идей, которые помогут убраться лучше и эффективнее»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«N незаметных вещей, которые делают вашу жизнь неуютной».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977070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116"/>
              </a:lnSpc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ИНТЕРНЕТ-СМИ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47"/>
            <a:ext cx="5289320" cy="43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651A95-D655-4378-9FA8-95C8B27EC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96" y="1358931"/>
            <a:ext cx="1416745" cy="404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706" r="5882"/>
          <a:stretch/>
        </p:blipFill>
        <p:spPr>
          <a:xfrm>
            <a:off x="5818969" y="540271"/>
            <a:ext cx="1447800" cy="590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49" y="2735964"/>
            <a:ext cx="5289320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803" y="6790223"/>
            <a:ext cx="4781550" cy="666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r="12006"/>
          <a:stretch/>
        </p:blipFill>
        <p:spPr>
          <a:xfrm>
            <a:off x="2391308" y="2988543"/>
            <a:ext cx="446449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37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61073" y="2350984"/>
            <a:ext cx="3916986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Собираем контент:  </a:t>
            </a:r>
          </a:p>
          <a:p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Собираем мед. Контент: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авторы с медицинского портала </a:t>
            </a:r>
            <a:r>
              <a:rPr lang="ru-RU" sz="1400" dirty="0" err="1">
                <a:solidFill>
                  <a:schemeClr val="bg1"/>
                </a:solidFill>
                <a:ea typeface="ヒラギノ角ゴ Pro W3" charset="-128"/>
              </a:rPr>
              <a:t>MedAboutMe</a:t>
            </a: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«Национальный медицинский исследовательский Центр здоровья детей» (Школы здоровья детей)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Московское общество детских врачей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Отдаем на испытания в лаборатории: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Лабораторные центры: </a:t>
            </a:r>
            <a:r>
              <a:rPr lang="en-US" sz="1400" dirty="0" err="1">
                <a:solidFill>
                  <a:schemeClr val="bg1"/>
                </a:solidFill>
                <a:ea typeface="ヒラギノ角ゴ Pro W3" charset="-128"/>
              </a:rPr>
              <a:t>Invitro</a:t>
            </a:r>
            <a:r>
              <a:rPr lang="en-US" sz="1400" dirty="0">
                <a:solidFill>
                  <a:schemeClr val="bg1"/>
                </a:solidFill>
                <a:ea typeface="ヒラギノ角ゴ Pro W3" charset="-128"/>
              </a:rPr>
              <a:t>, </a:t>
            </a:r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Испытательный Центр МГУ и др.</a:t>
            </a:r>
          </a:p>
          <a:p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756295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ИСТОЧНИКИ </a:t>
            </a:r>
            <a:b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</a:b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КОНТЕНТА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3" y="612279"/>
            <a:ext cx="7293225" cy="5956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803" y="6790223"/>
            <a:ext cx="47815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6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58149" y="2460988"/>
            <a:ext cx="391698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Размещаем посты и видео от популярных </a:t>
            </a:r>
            <a:r>
              <a:rPr lang="ru-RU" sz="1800" dirty="0" err="1">
                <a:solidFill>
                  <a:schemeClr val="bg1"/>
                </a:solidFill>
                <a:ea typeface="ヒラギノ角ゴ Pro W3" charset="-128"/>
              </a:rPr>
              <a:t>блогеров</a:t>
            </a:r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: врачи, </a:t>
            </a:r>
            <a:r>
              <a:rPr lang="ru-RU" sz="1800" dirty="0" err="1">
                <a:solidFill>
                  <a:schemeClr val="bg1"/>
                </a:solidFill>
                <a:ea typeface="ヒラギノ角ゴ Pro W3" charset="-128"/>
              </a:rPr>
              <a:t>бьюти</a:t>
            </a:r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, ЗОЖ, диетологи, превентивная медицина</a:t>
            </a:r>
          </a:p>
          <a:p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  <a:p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4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ЦЕЛЬ: Актуализация культуры потребления чистого воздуха среди «холодной аудитории»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756295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БЛОГЕРЫ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6B85EB5-EED8-734B-92DB-E41BE6C1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4442"/>
              </p:ext>
            </p:extLst>
          </p:nvPr>
        </p:nvGraphicFramePr>
        <p:xfrm>
          <a:off x="8211226" y="4879858"/>
          <a:ext cx="3357572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03.21-06.21</a:t>
                      </a:r>
                    </a:p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09.21-12.21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15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Просмотров</a:t>
                      </a:r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 / прочтений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265 000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60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908 000 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70" y="2772519"/>
            <a:ext cx="4150245" cy="4788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9CA8941-4DF0-4B4F-8698-9CC822F30A8C}"/>
              </a:ext>
            </a:extLst>
          </p:cNvPr>
          <p:cNvSpPr txBox="1"/>
          <p:nvPr/>
        </p:nvSpPr>
        <p:spPr>
          <a:xfrm>
            <a:off x="230970" y="46379"/>
            <a:ext cx="407860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>
              <a:buAutoNum type="arabicPeriod"/>
            </a:pP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Блоггеры</a:t>
            </a: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 медики: </a:t>
            </a:r>
          </a:p>
          <a:p>
            <a:pPr marL="342900" indent="-342900">
              <a:buAutoNum type="arabicPeriod"/>
            </a:pPr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3"/>
              </a:rPr>
              <a:t>https://www.instagram.com/dr.elena_orlova/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4"/>
              </a:rPr>
              <a:t>https://www.instagram.com/doctor_neeshpapa/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5"/>
              </a:rPr>
              <a:t>https://www.instagram.com/allergo_doc/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6"/>
              </a:rPr>
              <a:t>https://www.instagram.com/allergologimmunoloq_azizov/</a:t>
            </a:r>
            <a:r>
              <a:rPr lang="ru-RU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 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7"/>
              </a:rPr>
              <a:t>https://www.instagram.com/doctor_annamama/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fontAlgn="ctr"/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+mj-lt"/>
              <a:buAutoNum type="arabicPeriod" startAt="2"/>
            </a:pP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Блоггеры</a:t>
            </a: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 ЗОЖ и </a:t>
            </a: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бьюти</a:t>
            </a: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: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8"/>
              </a:rPr>
              <a:t>https://www.youtube.com/c/iphoneKeno/featured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9"/>
              </a:rPr>
              <a:t>https://www.instagram.com/tonya.pp/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0"/>
              </a:rPr>
              <a:t>https://www.instagram.com/kudri_v_oblakax/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1"/>
              </a:rPr>
              <a:t>https://www.instagram.com/maria_komkofa/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2"/>
              </a:rPr>
              <a:t>https://www.instagram.com/lyalinanatalie/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3"/>
              </a:rPr>
              <a:t>https://www.instagram.com/dolgorukova/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fontAlgn="ctr"/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 fontAlgn="ctr">
              <a:buFont typeface="+mj-lt"/>
              <a:buAutoNum type="arabicPeriod" startAt="3"/>
            </a:pP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Блоггеры</a:t>
            </a: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 технари – </a:t>
            </a: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обзорщики</a:t>
            </a: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:</a:t>
            </a:r>
          </a:p>
          <a:p>
            <a:pPr marL="342900" indent="-342900" fontAlgn="ctr">
              <a:buFont typeface="+mj-lt"/>
              <a:buAutoNum type="arabicPeriod" startAt="3"/>
            </a:pPr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«Продавец воздуха» </a:t>
            </a: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4"/>
              </a:rPr>
              <a:t>https://www.youtube.com/channel/UCgCWCbgkTVDZTM-6jJhRT0g</a:t>
            </a:r>
            <a:endParaRPr lang="ru-RU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Tostr</a:t>
            </a:r>
            <a:r>
              <a:rPr lang="en-US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 - </a:t>
            </a:r>
            <a:r>
              <a:rPr lang="en-US" sz="11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  <a:hlinkClick r:id="rId15"/>
              </a:rPr>
              <a:t>https://www.youtube.com/channel/UC7QOAiSQylZnRWx6PRG6QuQ</a:t>
            </a:r>
            <a:endParaRPr lang="en-US" sz="11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fontAlgn="ctr"/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* Список будет уточняться по получению согласия </a:t>
            </a:r>
          </a:p>
          <a:p>
            <a:r>
              <a:rPr lang="ru-RU" sz="1400" spc="-5" dirty="0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от </a:t>
            </a:r>
            <a:r>
              <a:rPr lang="ru-RU" sz="1400" spc="-5" dirty="0" err="1">
                <a:solidFill>
                  <a:srgbClr val="002060"/>
                </a:solidFill>
                <a:latin typeface="Electrolux Sans" panose="020B0500020000000000" pitchFamily="34" charset="0"/>
                <a:ea typeface="+mj-ea"/>
                <a:cs typeface="Arial"/>
              </a:rPr>
              <a:t>блоггера</a:t>
            </a:r>
            <a:endParaRPr lang="ru-RU" sz="1400" spc="-5" dirty="0">
              <a:solidFill>
                <a:srgbClr val="002060"/>
              </a:solidFill>
              <a:latin typeface="Electrolux Sans" panose="020B0500020000000000" pitchFamily="34" charset="0"/>
              <a:ea typeface="+mj-ea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2677" y="6754815"/>
            <a:ext cx="47815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5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r>
              <a:rPr lang="ru-RU" sz="3087" dirty="0"/>
              <a:t>Д</a:t>
            </a: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61073" y="2350984"/>
            <a:ext cx="391698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Создание собственного «медиа», в котором мы главные редакторы</a:t>
            </a:r>
          </a:p>
          <a:p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Яндекс Дзен/Кью – хорошо индексируется Яндексом, попадает в ТОП-выдачи.</a:t>
            </a:r>
          </a:p>
          <a:p>
            <a:endParaRPr lang="ru-RU" sz="1800" b="1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800" b="1" dirty="0">
                <a:solidFill>
                  <a:schemeClr val="bg1"/>
                </a:solidFill>
                <a:ea typeface="ヒラギノ角ゴ Pro W3" charset="-128"/>
              </a:rPr>
              <a:t>ЦЕЛЬ: </a:t>
            </a:r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Актуализация культуры потребления чистого воздуха среди «холодной аудитории»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756295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ЯНДЕКС</a:t>
            </a:r>
            <a:b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</a:b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Дзен / Кью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6B85EB5-EED8-734B-92DB-E41BE6C1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168187"/>
              </p:ext>
            </p:extLst>
          </p:nvPr>
        </p:nvGraphicFramePr>
        <p:xfrm>
          <a:off x="8144580" y="4946908"/>
          <a:ext cx="3357572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03.21-06.21</a:t>
                      </a:r>
                    </a:p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09.21-12.21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Кол-во (Кью / Дзен)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5 / 5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Прочтения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92 500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60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210 000 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" y="186740"/>
            <a:ext cx="6170874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67" y="2511871"/>
            <a:ext cx="6170873" cy="50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6250"/>
          <a:stretch/>
        </p:blipFill>
        <p:spPr>
          <a:xfrm>
            <a:off x="1740630" y="2772519"/>
            <a:ext cx="5200266" cy="3240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867456" y="3057453"/>
            <a:ext cx="3326934" cy="2911223"/>
            <a:chOff x="2197100" y="-177007"/>
            <a:chExt cx="9048750" cy="791807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7100" y="-177007"/>
              <a:ext cx="9048750" cy="791527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9990" y="4540671"/>
              <a:ext cx="2981325" cy="32004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315" y="4575370"/>
              <a:ext cx="5857875" cy="3133725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2677" y="6754815"/>
            <a:ext cx="47815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61"/>
            <a:ext cx="13490227" cy="756126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CA8941-4DF0-4B4F-8698-9CC822F30A8C}"/>
              </a:ext>
            </a:extLst>
          </p:cNvPr>
          <p:cNvSpPr txBox="1"/>
          <p:nvPr/>
        </p:nvSpPr>
        <p:spPr>
          <a:xfrm>
            <a:off x="197398" y="1211858"/>
            <a:ext cx="36437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-5" dirty="0">
                <a:solidFill>
                  <a:schemeClr val="bg1"/>
                </a:solidFill>
                <a:latin typeface="Electrolux Sans" panose="020B0500020000000000" pitchFamily="34" charset="0"/>
                <a:ea typeface="+mj-ea"/>
                <a:cs typeface="Arial"/>
              </a:rPr>
              <a:t>Разместить статьи на информационных сайтах, хорошо индексирующихся поисковыми сервисами. Популярные статьи попадают еще и в Яндекс Дзен.</a:t>
            </a:r>
          </a:p>
          <a:p>
            <a:endParaRPr lang="ru-RU" sz="1400" spc="-5" dirty="0">
              <a:solidFill>
                <a:schemeClr val="bg1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2"/>
              </a:rPr>
              <a:t>https://hi-news.ru/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3"/>
              </a:rPr>
              <a:t>https://tehno-rating.ru/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4"/>
              </a:rPr>
              <a:t>https://www.infoniac.ru/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5"/>
              </a:rPr>
              <a:t>https://vyborexperta.ru/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6"/>
              </a:rPr>
              <a:t>https://medaboutme.ru/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7"/>
              </a:rPr>
              <a:t>https://www.baby.ru/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8"/>
              </a:rPr>
              <a:t>https://www.babyblog.ru/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9"/>
              </a:rPr>
              <a:t>https://irecommend.ru/</a:t>
            </a:r>
            <a:endParaRPr lang="en-US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10"/>
              </a:rPr>
              <a:t>https://otzovik.com/</a:t>
            </a: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Electrolux Sans" panose="020B0500020000000000" pitchFamily="34" charset="0"/>
                <a:hlinkClick r:id="rId11"/>
              </a:rPr>
              <a:t>https://market.yandex.ru/journal/main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</a:endParaRPr>
          </a:p>
          <a:p>
            <a:endParaRPr lang="ru-RU" sz="1400" spc="-5" dirty="0">
              <a:solidFill>
                <a:schemeClr val="bg1"/>
              </a:solidFill>
              <a:latin typeface="Electrolux Sans" panose="020B0500020000000000" pitchFamily="34" charset="0"/>
              <a:ea typeface="+mj-ea"/>
              <a:cs typeface="Arial"/>
            </a:endParaRPr>
          </a:p>
          <a:p>
            <a:r>
              <a:rPr lang="ru-RU" sz="1400" spc="-5" dirty="0">
                <a:solidFill>
                  <a:schemeClr val="bg1"/>
                </a:solidFill>
                <a:latin typeface="Electrolux Sans" panose="020B0500020000000000" pitchFamily="34" charset="0"/>
                <a:ea typeface="+mj-ea"/>
                <a:cs typeface="Arial"/>
              </a:rPr>
              <a:t>ЦЕЛЬ: вывод информационной статьи по ключевым запросам (см. слайд 3</a:t>
            </a:r>
            <a:r>
              <a:rPr lang="en-US" sz="1400" spc="-5" dirty="0">
                <a:solidFill>
                  <a:schemeClr val="bg1"/>
                </a:solidFill>
                <a:latin typeface="Electrolux Sans" panose="020B0500020000000000" pitchFamily="34" charset="0"/>
                <a:ea typeface="+mj-ea"/>
                <a:cs typeface="Arial"/>
              </a:rPr>
              <a:t>4</a:t>
            </a:r>
            <a:r>
              <a:rPr lang="ru-RU" sz="1400" spc="-5" dirty="0">
                <a:solidFill>
                  <a:schemeClr val="bg1"/>
                </a:solidFill>
                <a:latin typeface="Electrolux Sans" panose="020B0500020000000000" pitchFamily="34" charset="0"/>
                <a:ea typeface="+mj-ea"/>
                <a:cs typeface="Arial"/>
              </a:rPr>
              <a:t>) в ТОП-10 поиска Яндекса и </a:t>
            </a:r>
            <a:r>
              <a:rPr lang="en-US" sz="1400" spc="-5" dirty="0">
                <a:solidFill>
                  <a:schemeClr val="bg1"/>
                </a:solidFill>
                <a:latin typeface="Electrolux Sans" panose="020B0500020000000000" pitchFamily="34" charset="0"/>
                <a:ea typeface="+mj-ea"/>
                <a:cs typeface="Arial"/>
              </a:rPr>
              <a:t>Google</a:t>
            </a:r>
            <a:endParaRPr lang="ru-RU" sz="1400" spc="-5" dirty="0">
              <a:solidFill>
                <a:schemeClr val="bg1"/>
              </a:solidFill>
              <a:latin typeface="Electrolux Sans" panose="020B0500020000000000" pitchFamily="34" charset="0"/>
              <a:ea typeface="+mj-ea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CE09F83-F9AF-174D-9A7B-B220EB5E7D26}"/>
              </a:ext>
            </a:extLst>
          </p:cNvPr>
          <p:cNvSpPr/>
          <p:nvPr/>
        </p:nvSpPr>
        <p:spPr>
          <a:xfrm>
            <a:off x="9276445" y="972319"/>
            <a:ext cx="4069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Механика </a:t>
            </a:r>
            <a:r>
              <a:rPr lang="en-US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SEO</a:t>
            </a:r>
            <a:r>
              <a:rPr lang="ru-RU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-статьи:</a:t>
            </a:r>
          </a:p>
          <a:p>
            <a:endParaRPr lang="ru-RU" sz="1600" spc="-5" dirty="0">
              <a:solidFill>
                <a:schemeClr val="bg1"/>
              </a:solidFill>
              <a:latin typeface="Electrolux Sans" panose="020B0500020000000000" pitchFamily="34" charset="0"/>
              <a:cs typeface="Arial"/>
            </a:endParaRPr>
          </a:p>
          <a:p>
            <a:pPr marL="342900" indent="-342900">
              <a:buFontTx/>
              <a:buAutoNum type="arabicPeriod"/>
            </a:pPr>
            <a:r>
              <a:rPr lang="ru-RU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Создается ряд страниц со статьями, в тексте используются ключевые запросы. Статьи индексируются поисковиками.</a:t>
            </a:r>
          </a:p>
        </p:txBody>
      </p:sp>
      <p:sp>
        <p:nvSpPr>
          <p:cNvPr id="12" name="Выгнутая вверх стрелка 11">
            <a:extLst>
              <a:ext uri="{FF2B5EF4-FFF2-40B4-BE49-F238E27FC236}">
                <a16:creationId xmlns:a16="http://schemas.microsoft.com/office/drawing/2014/main" xmlns="" id="{6AA95409-0B42-1541-83C2-0A54C66BB235}"/>
              </a:ext>
            </a:extLst>
          </p:cNvPr>
          <p:cNvSpPr/>
          <p:nvPr/>
        </p:nvSpPr>
        <p:spPr>
          <a:xfrm rot="1855402">
            <a:off x="8396669" y="1849940"/>
            <a:ext cx="770023" cy="567221"/>
          </a:xfrm>
          <a:prstGeom prst="curvedDownArrow">
            <a:avLst>
              <a:gd name="adj1" fmla="val 25000"/>
              <a:gd name="adj2" fmla="val 50000"/>
              <a:gd name="adj3" fmla="val 43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Electrolux Sans" panose="020B0500020000000000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97109A8B-1975-3D4F-AC79-4B6680A0F28A}"/>
              </a:ext>
            </a:extLst>
          </p:cNvPr>
          <p:cNvSpPr txBox="1">
            <a:spLocks/>
          </p:cNvSpPr>
          <p:nvPr/>
        </p:nvSpPr>
        <p:spPr>
          <a:xfrm>
            <a:off x="384771" y="-57128"/>
            <a:ext cx="11594544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Статьи, обзоры, отзывы (</a:t>
            </a:r>
            <a:r>
              <a:rPr lang="en-US" sz="3200" b="1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SEO+</a:t>
            </a:r>
            <a:r>
              <a:rPr lang="ru-RU" sz="3200" b="1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Рейтинги)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CE09F83-F9AF-174D-9A7B-B220EB5E7D26}"/>
              </a:ext>
            </a:extLst>
          </p:cNvPr>
          <p:cNvSpPr/>
          <p:nvPr/>
        </p:nvSpPr>
        <p:spPr>
          <a:xfrm>
            <a:off x="10396598" y="2661177"/>
            <a:ext cx="26615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2.  В статьях расписываем решение задачи пользователя. Делаем ссылки на продуктовые страницы.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CE09F83-F9AF-174D-9A7B-B220EB5E7D26}"/>
              </a:ext>
            </a:extLst>
          </p:cNvPr>
          <p:cNvSpPr/>
          <p:nvPr/>
        </p:nvSpPr>
        <p:spPr>
          <a:xfrm>
            <a:off x="11257980" y="4123195"/>
            <a:ext cx="2040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3.  Приводим пользователя  на сайт, знакомим с УТП продукции. Подталкиваем к покупке.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59744"/>
              </p:ext>
            </p:extLst>
          </p:nvPr>
        </p:nvGraphicFramePr>
        <p:xfrm>
          <a:off x="400232" y="5489029"/>
          <a:ext cx="307520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7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83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План</a:t>
                      </a:r>
                      <a:r>
                        <a:rPr lang="ru-RU" sz="12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 публикаций</a:t>
                      </a:r>
                      <a:endParaRPr lang="ru-RU" sz="1200" b="0" i="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56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04.21-06.21</a:t>
                      </a:r>
                    </a:p>
                    <a:p>
                      <a:pPr marL="0" marR="0" lvl="0" indent="0" algn="l" defTabSz="1008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09.21-12.21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0567360"/>
                  </a:ext>
                </a:extLst>
              </a:tr>
              <a:tr h="25256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56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Прочтений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29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 600</a:t>
                      </a:r>
                      <a:endParaRPr lang="ru-RU" sz="1200" b="0" i="0" dirty="0">
                        <a:solidFill>
                          <a:schemeClr val="bg1"/>
                        </a:solidFill>
                        <a:latin typeface="Electrolux Sans" panose="020B050002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6521469"/>
                  </a:ext>
                </a:extLst>
              </a:tr>
              <a:tr h="25256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464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0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00 </a:t>
                      </a:r>
                      <a:r>
                        <a:rPr lang="ru-RU" sz="12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Выгнутая вверх стрелка 12">
            <a:extLst>
              <a:ext uri="{FF2B5EF4-FFF2-40B4-BE49-F238E27FC236}">
                <a16:creationId xmlns:a16="http://schemas.microsoft.com/office/drawing/2014/main" xmlns="" id="{ECE93930-0228-8B41-9BCC-3975607B0B3E}"/>
              </a:ext>
            </a:extLst>
          </p:cNvPr>
          <p:cNvSpPr/>
          <p:nvPr/>
        </p:nvSpPr>
        <p:spPr>
          <a:xfrm rot="1855402">
            <a:off x="9748866" y="3362108"/>
            <a:ext cx="770023" cy="567221"/>
          </a:xfrm>
          <a:prstGeom prst="curvedDownArrow">
            <a:avLst>
              <a:gd name="adj1" fmla="val 25000"/>
              <a:gd name="adj2" fmla="val 50000"/>
              <a:gd name="adj3" fmla="val 43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Electrolux Sans" panose="020B050002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39" y="1211857"/>
            <a:ext cx="4848543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64" y="2556495"/>
            <a:ext cx="4848544" cy="39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70" y="4069103"/>
            <a:ext cx="4848544" cy="39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2677" y="6754815"/>
            <a:ext cx="47815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2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0"/>
            <a:ext cx="4561237" cy="313255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940" dirty="0">
                <a:solidFill>
                  <a:schemeClr val="bg1"/>
                </a:solidFill>
                <a:ea typeface="ヒラギノ角ゴ Pro W3" charset="-128"/>
              </a:rPr>
              <a:t>Рекламные посты </a:t>
            </a:r>
          </a:p>
          <a:p>
            <a:r>
              <a:rPr lang="ru-RU" sz="2940" dirty="0">
                <a:solidFill>
                  <a:schemeClr val="bg1"/>
                </a:solidFill>
                <a:ea typeface="ヒラギノ角ゴ Pro W3" charset="-128"/>
              </a:rPr>
              <a:t>в </a:t>
            </a:r>
            <a:r>
              <a:rPr lang="en" sz="2940" dirty="0">
                <a:solidFill>
                  <a:schemeClr val="bg1"/>
                </a:solidFill>
                <a:ea typeface="ヒラギノ角ゴ Pro W3" charset="-128"/>
              </a:rPr>
              <a:t>Instagram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312395" y="605606"/>
            <a:ext cx="6119209" cy="6121103"/>
            <a:chOff x="6312395" y="605606"/>
            <a:chExt cx="6119209" cy="612110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395" y="605606"/>
              <a:ext cx="6119209" cy="612110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B7F79A86-751B-4280-A110-0791E248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649467" y="2988543"/>
              <a:ext cx="953264" cy="96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467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10" y="1109859"/>
            <a:ext cx="29103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GIF</a:t>
            </a:r>
            <a:r>
              <a:rPr lang="ru-RU" sz="2800" dirty="0">
                <a:solidFill>
                  <a:schemeClr val="bg1"/>
                </a:solidFill>
              </a:rPr>
              <a:t> - баннеры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63841" y="3337137"/>
            <a:ext cx="11962371" cy="3837881"/>
            <a:chOff x="763841" y="3337137"/>
            <a:chExt cx="11962371" cy="383788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41" y="3365018"/>
              <a:ext cx="2286000" cy="3810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FA68AE63-768C-4415-86FC-6A4D9EAB3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669" y="3365018"/>
              <a:ext cx="2278405" cy="3810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95934612-8289-441B-AA58-DA45E003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1902" y="3354042"/>
              <a:ext cx="2281377" cy="378759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1219FD10-CFD5-4E31-860A-B0D49691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2135" y="3341019"/>
              <a:ext cx="2267106" cy="377642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7D851896-4CF3-4EE1-A731-D794A918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5340" y="3337137"/>
              <a:ext cx="2270872" cy="3776424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CCEF5B2-482E-4237-B83D-CE3F2201C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662" y="3348206"/>
            <a:ext cx="2286000" cy="381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C7C52B-7983-4FA4-9922-51AE0628B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69" y="3348206"/>
            <a:ext cx="2286000" cy="381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D8DDC12-C598-42A1-A79F-D02519994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90" y="3364402"/>
            <a:ext cx="2286000" cy="381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E8D07CC-739B-4E35-B1A8-789DD610E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15" y="3364402"/>
            <a:ext cx="2286000" cy="381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90CCB-FE57-4561-A34B-5B88831A4B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337099" y="4284687"/>
            <a:ext cx="78604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08907" y="1044327"/>
            <a:ext cx="10729192" cy="6350209"/>
            <a:chOff x="512021" y="1085071"/>
            <a:chExt cx="5548889" cy="4660409"/>
          </a:xfrm>
        </p:grpSpPr>
        <p:sp>
          <p:nvSpPr>
            <p:cNvPr id="61" name="object 6"/>
            <p:cNvSpPr/>
            <p:nvPr/>
          </p:nvSpPr>
          <p:spPr>
            <a:xfrm>
              <a:off x="512021" y="1085071"/>
              <a:ext cx="5548889" cy="46604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2" name="object 7"/>
            <p:cNvSpPr/>
            <p:nvPr/>
          </p:nvSpPr>
          <p:spPr>
            <a:xfrm>
              <a:off x="667471" y="5407147"/>
              <a:ext cx="3251200" cy="0"/>
            </a:xfrm>
            <a:custGeom>
              <a:avLst/>
              <a:gdLst/>
              <a:ahLst/>
              <a:cxnLst/>
              <a:rect l="l" t="t" r="r" b="b"/>
              <a:pathLst>
                <a:path w="3251200">
                  <a:moveTo>
                    <a:pt x="0" y="0"/>
                  </a:moveTo>
                  <a:lnTo>
                    <a:pt x="3250691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8"/>
            <p:cNvSpPr/>
            <p:nvPr/>
          </p:nvSpPr>
          <p:spPr>
            <a:xfrm>
              <a:off x="841727" y="1674499"/>
              <a:ext cx="2924810" cy="179070"/>
            </a:xfrm>
            <a:custGeom>
              <a:avLst/>
              <a:gdLst/>
              <a:ahLst/>
              <a:cxnLst/>
              <a:rect l="l" t="t" r="r" b="b"/>
              <a:pathLst>
                <a:path w="2924810" h="179070">
                  <a:moveTo>
                    <a:pt x="0" y="121412"/>
                  </a:moveTo>
                  <a:lnTo>
                    <a:pt x="54159" y="115858"/>
                  </a:lnTo>
                  <a:lnTo>
                    <a:pt x="108318" y="110043"/>
                  </a:lnTo>
                  <a:lnTo>
                    <a:pt x="162477" y="104235"/>
                  </a:lnTo>
                  <a:lnTo>
                    <a:pt x="216636" y="98702"/>
                  </a:lnTo>
                  <a:lnTo>
                    <a:pt x="270795" y="93713"/>
                  </a:lnTo>
                  <a:lnTo>
                    <a:pt x="324954" y="89535"/>
                  </a:lnTo>
                  <a:lnTo>
                    <a:pt x="379112" y="84942"/>
                  </a:lnTo>
                  <a:lnTo>
                    <a:pt x="433268" y="79549"/>
                  </a:lnTo>
                  <a:lnTo>
                    <a:pt x="487421" y="74691"/>
                  </a:lnTo>
                  <a:lnTo>
                    <a:pt x="541570" y="71707"/>
                  </a:lnTo>
                  <a:lnTo>
                    <a:pt x="595716" y="71934"/>
                  </a:lnTo>
                  <a:lnTo>
                    <a:pt x="649859" y="76708"/>
                  </a:lnTo>
                  <a:lnTo>
                    <a:pt x="696286" y="87669"/>
                  </a:lnTo>
                  <a:lnTo>
                    <a:pt x="742714" y="105543"/>
                  </a:lnTo>
                  <a:lnTo>
                    <a:pt x="789141" y="126913"/>
                  </a:lnTo>
                  <a:lnTo>
                    <a:pt x="835569" y="148365"/>
                  </a:lnTo>
                  <a:lnTo>
                    <a:pt x="881996" y="166485"/>
                  </a:lnTo>
                  <a:lnTo>
                    <a:pt x="928424" y="177858"/>
                  </a:lnTo>
                  <a:lnTo>
                    <a:pt x="974852" y="179070"/>
                  </a:lnTo>
                  <a:lnTo>
                    <a:pt x="1015476" y="169132"/>
                  </a:lnTo>
                  <a:lnTo>
                    <a:pt x="1056100" y="150100"/>
                  </a:lnTo>
                  <a:lnTo>
                    <a:pt x="1096724" y="124855"/>
                  </a:lnTo>
                  <a:lnTo>
                    <a:pt x="1137348" y="96281"/>
                  </a:lnTo>
                  <a:lnTo>
                    <a:pt x="1177972" y="67261"/>
                  </a:lnTo>
                  <a:lnTo>
                    <a:pt x="1218596" y="40677"/>
                  </a:lnTo>
                  <a:lnTo>
                    <a:pt x="1259220" y="19412"/>
                  </a:lnTo>
                  <a:lnTo>
                    <a:pt x="1299845" y="6350"/>
                  </a:lnTo>
                  <a:lnTo>
                    <a:pt x="1346265" y="2054"/>
                  </a:lnTo>
                  <a:lnTo>
                    <a:pt x="1392674" y="5704"/>
                  </a:lnTo>
                  <a:lnTo>
                    <a:pt x="1439077" y="14667"/>
                  </a:lnTo>
                  <a:lnTo>
                    <a:pt x="1485478" y="26314"/>
                  </a:lnTo>
                  <a:lnTo>
                    <a:pt x="1531881" y="38014"/>
                  </a:lnTo>
                  <a:lnTo>
                    <a:pt x="1578290" y="47138"/>
                  </a:lnTo>
                  <a:lnTo>
                    <a:pt x="1624711" y="51053"/>
                  </a:lnTo>
                  <a:lnTo>
                    <a:pt x="1671138" y="48622"/>
                  </a:lnTo>
                  <a:lnTo>
                    <a:pt x="1717566" y="41728"/>
                  </a:lnTo>
                  <a:lnTo>
                    <a:pt x="1763993" y="32439"/>
                  </a:lnTo>
                  <a:lnTo>
                    <a:pt x="1810421" y="22823"/>
                  </a:lnTo>
                  <a:lnTo>
                    <a:pt x="1856848" y="14949"/>
                  </a:lnTo>
                  <a:lnTo>
                    <a:pt x="1903276" y="10885"/>
                  </a:lnTo>
                  <a:lnTo>
                    <a:pt x="1949704" y="12700"/>
                  </a:lnTo>
                  <a:lnTo>
                    <a:pt x="1996131" y="22726"/>
                  </a:lnTo>
                  <a:lnTo>
                    <a:pt x="2042559" y="39835"/>
                  </a:lnTo>
                  <a:lnTo>
                    <a:pt x="2088986" y="61062"/>
                  </a:lnTo>
                  <a:lnTo>
                    <a:pt x="2135414" y="83445"/>
                  </a:lnTo>
                  <a:lnTo>
                    <a:pt x="2181841" y="104019"/>
                  </a:lnTo>
                  <a:lnTo>
                    <a:pt x="2228269" y="119822"/>
                  </a:lnTo>
                  <a:lnTo>
                    <a:pt x="2274697" y="127888"/>
                  </a:lnTo>
                  <a:lnTo>
                    <a:pt x="2321117" y="127470"/>
                  </a:lnTo>
                  <a:lnTo>
                    <a:pt x="2367526" y="120949"/>
                  </a:lnTo>
                  <a:lnTo>
                    <a:pt x="2413929" y="110060"/>
                  </a:lnTo>
                  <a:lnTo>
                    <a:pt x="2460330" y="96539"/>
                  </a:lnTo>
                  <a:lnTo>
                    <a:pt x="2506733" y="82120"/>
                  </a:lnTo>
                  <a:lnTo>
                    <a:pt x="2553142" y="68539"/>
                  </a:lnTo>
                  <a:lnTo>
                    <a:pt x="2599563" y="57531"/>
                  </a:lnTo>
                  <a:lnTo>
                    <a:pt x="2653728" y="47192"/>
                  </a:lnTo>
                  <a:lnTo>
                    <a:pt x="2707894" y="37394"/>
                  </a:lnTo>
                  <a:lnTo>
                    <a:pt x="2762059" y="27955"/>
                  </a:lnTo>
                  <a:lnTo>
                    <a:pt x="2816224" y="18697"/>
                  </a:lnTo>
                  <a:lnTo>
                    <a:pt x="2870390" y="9438"/>
                  </a:lnTo>
                  <a:lnTo>
                    <a:pt x="2924556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9"/>
            <p:cNvSpPr/>
            <p:nvPr/>
          </p:nvSpPr>
          <p:spPr>
            <a:xfrm>
              <a:off x="831302" y="1508521"/>
              <a:ext cx="2924810" cy="419100"/>
            </a:xfrm>
            <a:custGeom>
              <a:avLst/>
              <a:gdLst/>
              <a:ahLst/>
              <a:cxnLst/>
              <a:rect l="l" t="t" r="r" b="b"/>
              <a:pathLst>
                <a:path w="2924810" h="419100">
                  <a:moveTo>
                    <a:pt x="0" y="418973"/>
                  </a:moveTo>
                  <a:lnTo>
                    <a:pt x="46422" y="404979"/>
                  </a:lnTo>
                  <a:lnTo>
                    <a:pt x="92844" y="390470"/>
                  </a:lnTo>
                  <a:lnTo>
                    <a:pt x="139266" y="375832"/>
                  </a:lnTo>
                  <a:lnTo>
                    <a:pt x="185688" y="361451"/>
                  </a:lnTo>
                  <a:lnTo>
                    <a:pt x="232110" y="347716"/>
                  </a:lnTo>
                  <a:lnTo>
                    <a:pt x="278532" y="335010"/>
                  </a:lnTo>
                  <a:lnTo>
                    <a:pt x="324954" y="323723"/>
                  </a:lnTo>
                  <a:lnTo>
                    <a:pt x="379112" y="312939"/>
                  </a:lnTo>
                  <a:lnTo>
                    <a:pt x="433268" y="304259"/>
                  </a:lnTo>
                  <a:lnTo>
                    <a:pt x="487421" y="296799"/>
                  </a:lnTo>
                  <a:lnTo>
                    <a:pt x="541570" y="289677"/>
                  </a:lnTo>
                  <a:lnTo>
                    <a:pt x="595716" y="282012"/>
                  </a:lnTo>
                  <a:lnTo>
                    <a:pt x="649859" y="272923"/>
                  </a:lnTo>
                  <a:lnTo>
                    <a:pt x="696286" y="262682"/>
                  </a:lnTo>
                  <a:lnTo>
                    <a:pt x="742714" y="250125"/>
                  </a:lnTo>
                  <a:lnTo>
                    <a:pt x="789141" y="236696"/>
                  </a:lnTo>
                  <a:lnTo>
                    <a:pt x="835569" y="223843"/>
                  </a:lnTo>
                  <a:lnTo>
                    <a:pt x="881996" y="213012"/>
                  </a:lnTo>
                  <a:lnTo>
                    <a:pt x="928424" y="205649"/>
                  </a:lnTo>
                  <a:lnTo>
                    <a:pt x="974852" y="203200"/>
                  </a:lnTo>
                  <a:lnTo>
                    <a:pt x="1021279" y="207627"/>
                  </a:lnTo>
                  <a:lnTo>
                    <a:pt x="1067707" y="218370"/>
                  </a:lnTo>
                  <a:lnTo>
                    <a:pt x="1114134" y="232927"/>
                  </a:lnTo>
                  <a:lnTo>
                    <a:pt x="1160562" y="248798"/>
                  </a:lnTo>
                  <a:lnTo>
                    <a:pt x="1206989" y="263480"/>
                  </a:lnTo>
                  <a:lnTo>
                    <a:pt x="1253417" y="274472"/>
                  </a:lnTo>
                  <a:lnTo>
                    <a:pt x="1299845" y="279273"/>
                  </a:lnTo>
                  <a:lnTo>
                    <a:pt x="1346265" y="276935"/>
                  </a:lnTo>
                  <a:lnTo>
                    <a:pt x="1392674" y="269294"/>
                  </a:lnTo>
                  <a:lnTo>
                    <a:pt x="1439077" y="258185"/>
                  </a:lnTo>
                  <a:lnTo>
                    <a:pt x="1485478" y="245444"/>
                  </a:lnTo>
                  <a:lnTo>
                    <a:pt x="1531881" y="232905"/>
                  </a:lnTo>
                  <a:lnTo>
                    <a:pt x="1578290" y="222402"/>
                  </a:lnTo>
                  <a:lnTo>
                    <a:pt x="1624711" y="215773"/>
                  </a:lnTo>
                  <a:lnTo>
                    <a:pt x="1671138" y="214405"/>
                  </a:lnTo>
                  <a:lnTo>
                    <a:pt x="1717566" y="217131"/>
                  </a:lnTo>
                  <a:lnTo>
                    <a:pt x="1763993" y="221951"/>
                  </a:lnTo>
                  <a:lnTo>
                    <a:pt x="1810421" y="226861"/>
                  </a:lnTo>
                  <a:lnTo>
                    <a:pt x="1856848" y="229861"/>
                  </a:lnTo>
                  <a:lnTo>
                    <a:pt x="1903276" y="228949"/>
                  </a:lnTo>
                  <a:lnTo>
                    <a:pt x="1949704" y="222123"/>
                  </a:lnTo>
                  <a:lnTo>
                    <a:pt x="1996131" y="207989"/>
                  </a:lnTo>
                  <a:lnTo>
                    <a:pt x="2042559" y="187791"/>
                  </a:lnTo>
                  <a:lnTo>
                    <a:pt x="2088986" y="163643"/>
                  </a:lnTo>
                  <a:lnTo>
                    <a:pt x="2135414" y="137660"/>
                  </a:lnTo>
                  <a:lnTo>
                    <a:pt x="2181841" y="111956"/>
                  </a:lnTo>
                  <a:lnTo>
                    <a:pt x="2228269" y="88648"/>
                  </a:lnTo>
                  <a:lnTo>
                    <a:pt x="2274697" y="69850"/>
                  </a:lnTo>
                  <a:lnTo>
                    <a:pt x="2321117" y="54470"/>
                  </a:lnTo>
                  <a:lnTo>
                    <a:pt x="2367526" y="40340"/>
                  </a:lnTo>
                  <a:lnTo>
                    <a:pt x="2413929" y="27788"/>
                  </a:lnTo>
                  <a:lnTo>
                    <a:pt x="2460330" y="17148"/>
                  </a:lnTo>
                  <a:lnTo>
                    <a:pt x="2506733" y="8749"/>
                  </a:lnTo>
                  <a:lnTo>
                    <a:pt x="2553142" y="2922"/>
                  </a:lnTo>
                  <a:lnTo>
                    <a:pt x="2599563" y="0"/>
                  </a:lnTo>
                  <a:lnTo>
                    <a:pt x="2645990" y="927"/>
                  </a:lnTo>
                  <a:lnTo>
                    <a:pt x="2692418" y="5727"/>
                  </a:lnTo>
                  <a:lnTo>
                    <a:pt x="2738845" y="13342"/>
                  </a:lnTo>
                  <a:lnTo>
                    <a:pt x="2785273" y="22714"/>
                  </a:lnTo>
                  <a:lnTo>
                    <a:pt x="2831700" y="32786"/>
                  </a:lnTo>
                  <a:lnTo>
                    <a:pt x="2878128" y="42500"/>
                  </a:lnTo>
                  <a:lnTo>
                    <a:pt x="2924556" y="50800"/>
                  </a:lnTo>
                </a:path>
              </a:pathLst>
            </a:custGeom>
            <a:ln w="285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0"/>
            <p:cNvSpPr/>
            <p:nvPr/>
          </p:nvSpPr>
          <p:spPr>
            <a:xfrm>
              <a:off x="831302" y="2362448"/>
              <a:ext cx="2924810" cy="445770"/>
            </a:xfrm>
            <a:custGeom>
              <a:avLst/>
              <a:gdLst/>
              <a:ahLst/>
              <a:cxnLst/>
              <a:rect l="l" t="t" r="r" b="b"/>
              <a:pathLst>
                <a:path w="2924810" h="445770">
                  <a:moveTo>
                    <a:pt x="0" y="445515"/>
                  </a:moveTo>
                  <a:lnTo>
                    <a:pt x="46422" y="426922"/>
                  </a:lnTo>
                  <a:lnTo>
                    <a:pt x="92844" y="406539"/>
                  </a:lnTo>
                  <a:lnTo>
                    <a:pt x="139266" y="385706"/>
                  </a:lnTo>
                  <a:lnTo>
                    <a:pt x="185688" y="365759"/>
                  </a:lnTo>
                  <a:lnTo>
                    <a:pt x="232110" y="348037"/>
                  </a:lnTo>
                  <a:lnTo>
                    <a:pt x="278532" y="333875"/>
                  </a:lnTo>
                  <a:lnTo>
                    <a:pt x="324954" y="324612"/>
                  </a:lnTo>
                  <a:lnTo>
                    <a:pt x="371376" y="323251"/>
                  </a:lnTo>
                  <a:lnTo>
                    <a:pt x="417795" y="329606"/>
                  </a:lnTo>
                  <a:lnTo>
                    <a:pt x="464213" y="340227"/>
                  </a:lnTo>
                  <a:lnTo>
                    <a:pt x="510628" y="351663"/>
                  </a:lnTo>
                  <a:lnTo>
                    <a:pt x="557041" y="360464"/>
                  </a:lnTo>
                  <a:lnTo>
                    <a:pt x="603451" y="363180"/>
                  </a:lnTo>
                  <a:lnTo>
                    <a:pt x="649859" y="356362"/>
                  </a:lnTo>
                  <a:lnTo>
                    <a:pt x="690483" y="339887"/>
                  </a:lnTo>
                  <a:lnTo>
                    <a:pt x="731107" y="314648"/>
                  </a:lnTo>
                  <a:lnTo>
                    <a:pt x="771731" y="283631"/>
                  </a:lnTo>
                  <a:lnTo>
                    <a:pt x="812355" y="249824"/>
                  </a:lnTo>
                  <a:lnTo>
                    <a:pt x="852979" y="216214"/>
                  </a:lnTo>
                  <a:lnTo>
                    <a:pt x="893603" y="185787"/>
                  </a:lnTo>
                  <a:lnTo>
                    <a:pt x="934227" y="161530"/>
                  </a:lnTo>
                  <a:lnTo>
                    <a:pt x="974852" y="146431"/>
                  </a:lnTo>
                  <a:lnTo>
                    <a:pt x="1021279" y="141899"/>
                  </a:lnTo>
                  <a:lnTo>
                    <a:pt x="1067707" y="147733"/>
                  </a:lnTo>
                  <a:lnTo>
                    <a:pt x="1114134" y="160256"/>
                  </a:lnTo>
                  <a:lnTo>
                    <a:pt x="1160562" y="175792"/>
                  </a:lnTo>
                  <a:lnTo>
                    <a:pt x="1206989" y="190664"/>
                  </a:lnTo>
                  <a:lnTo>
                    <a:pt x="1253417" y="201195"/>
                  </a:lnTo>
                  <a:lnTo>
                    <a:pt x="1299845" y="203708"/>
                  </a:lnTo>
                  <a:lnTo>
                    <a:pt x="1346265" y="197144"/>
                  </a:lnTo>
                  <a:lnTo>
                    <a:pt x="1392674" y="184418"/>
                  </a:lnTo>
                  <a:lnTo>
                    <a:pt x="1439077" y="167811"/>
                  </a:lnTo>
                  <a:lnTo>
                    <a:pt x="1485478" y="149605"/>
                  </a:lnTo>
                  <a:lnTo>
                    <a:pt x="1531881" y="132080"/>
                  </a:lnTo>
                  <a:lnTo>
                    <a:pt x="1578290" y="117519"/>
                  </a:lnTo>
                  <a:lnTo>
                    <a:pt x="1624711" y="108203"/>
                  </a:lnTo>
                  <a:lnTo>
                    <a:pt x="1671138" y="105428"/>
                  </a:lnTo>
                  <a:lnTo>
                    <a:pt x="1717566" y="107522"/>
                  </a:lnTo>
                  <a:lnTo>
                    <a:pt x="1763993" y="112482"/>
                  </a:lnTo>
                  <a:lnTo>
                    <a:pt x="1810421" y="118304"/>
                  </a:lnTo>
                  <a:lnTo>
                    <a:pt x="1856848" y="122984"/>
                  </a:lnTo>
                  <a:lnTo>
                    <a:pt x="1903276" y="124519"/>
                  </a:lnTo>
                  <a:lnTo>
                    <a:pt x="1949704" y="120903"/>
                  </a:lnTo>
                  <a:lnTo>
                    <a:pt x="1996131" y="110638"/>
                  </a:lnTo>
                  <a:lnTo>
                    <a:pt x="2042559" y="94934"/>
                  </a:lnTo>
                  <a:lnTo>
                    <a:pt x="2088986" y="76020"/>
                  </a:lnTo>
                  <a:lnTo>
                    <a:pt x="2135414" y="56124"/>
                  </a:lnTo>
                  <a:lnTo>
                    <a:pt x="2181841" y="37474"/>
                  </a:lnTo>
                  <a:lnTo>
                    <a:pt x="2228269" y="22299"/>
                  </a:lnTo>
                  <a:lnTo>
                    <a:pt x="2274697" y="12826"/>
                  </a:lnTo>
                  <a:lnTo>
                    <a:pt x="2321117" y="9988"/>
                  </a:lnTo>
                  <a:lnTo>
                    <a:pt x="2367526" y="12186"/>
                  </a:lnTo>
                  <a:lnTo>
                    <a:pt x="2413929" y="17692"/>
                  </a:lnTo>
                  <a:lnTo>
                    <a:pt x="2460330" y="24777"/>
                  </a:lnTo>
                  <a:lnTo>
                    <a:pt x="2506733" y="31714"/>
                  </a:lnTo>
                  <a:lnTo>
                    <a:pt x="2553142" y="36773"/>
                  </a:lnTo>
                  <a:lnTo>
                    <a:pt x="2599563" y="38226"/>
                  </a:lnTo>
                  <a:lnTo>
                    <a:pt x="2653728" y="35536"/>
                  </a:lnTo>
                  <a:lnTo>
                    <a:pt x="2707894" y="30207"/>
                  </a:lnTo>
                  <a:lnTo>
                    <a:pt x="2762059" y="23113"/>
                  </a:lnTo>
                  <a:lnTo>
                    <a:pt x="2816224" y="15131"/>
                  </a:lnTo>
                  <a:lnTo>
                    <a:pt x="2870390" y="7135"/>
                  </a:lnTo>
                  <a:lnTo>
                    <a:pt x="2924556" y="0"/>
                  </a:lnTo>
                </a:path>
              </a:pathLst>
            </a:custGeom>
            <a:ln w="28575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1"/>
            <p:cNvSpPr/>
            <p:nvPr/>
          </p:nvSpPr>
          <p:spPr>
            <a:xfrm>
              <a:off x="818161" y="2908573"/>
              <a:ext cx="2924810" cy="229235"/>
            </a:xfrm>
            <a:custGeom>
              <a:avLst/>
              <a:gdLst/>
              <a:ahLst/>
              <a:cxnLst/>
              <a:rect l="l" t="t" r="r" b="b"/>
              <a:pathLst>
                <a:path w="2924810" h="229235">
                  <a:moveTo>
                    <a:pt x="0" y="229108"/>
                  </a:moveTo>
                  <a:lnTo>
                    <a:pt x="46422" y="216948"/>
                  </a:lnTo>
                  <a:lnTo>
                    <a:pt x="92844" y="203165"/>
                  </a:lnTo>
                  <a:lnTo>
                    <a:pt x="139266" y="188979"/>
                  </a:lnTo>
                  <a:lnTo>
                    <a:pt x="185688" y="175613"/>
                  </a:lnTo>
                  <a:lnTo>
                    <a:pt x="232110" y="164289"/>
                  </a:lnTo>
                  <a:lnTo>
                    <a:pt x="278532" y="156229"/>
                  </a:lnTo>
                  <a:lnTo>
                    <a:pt x="324954" y="152653"/>
                  </a:lnTo>
                  <a:lnTo>
                    <a:pt x="371376" y="156265"/>
                  </a:lnTo>
                  <a:lnTo>
                    <a:pt x="417795" y="166800"/>
                  </a:lnTo>
                  <a:lnTo>
                    <a:pt x="464213" y="181202"/>
                  </a:lnTo>
                  <a:lnTo>
                    <a:pt x="510628" y="196410"/>
                  </a:lnTo>
                  <a:lnTo>
                    <a:pt x="557041" y="209365"/>
                  </a:lnTo>
                  <a:lnTo>
                    <a:pt x="603451" y="217008"/>
                  </a:lnTo>
                  <a:lnTo>
                    <a:pt x="649859" y="216281"/>
                  </a:lnTo>
                  <a:lnTo>
                    <a:pt x="696286" y="204857"/>
                  </a:lnTo>
                  <a:lnTo>
                    <a:pt x="742714" y="184610"/>
                  </a:lnTo>
                  <a:lnTo>
                    <a:pt x="789141" y="158937"/>
                  </a:lnTo>
                  <a:lnTo>
                    <a:pt x="835569" y="131239"/>
                  </a:lnTo>
                  <a:lnTo>
                    <a:pt x="881996" y="104913"/>
                  </a:lnTo>
                  <a:lnTo>
                    <a:pt x="928424" y="83359"/>
                  </a:lnTo>
                  <a:lnTo>
                    <a:pt x="974852" y="69976"/>
                  </a:lnTo>
                  <a:lnTo>
                    <a:pt x="1021279" y="65964"/>
                  </a:lnTo>
                  <a:lnTo>
                    <a:pt x="1067707" y="68698"/>
                  </a:lnTo>
                  <a:lnTo>
                    <a:pt x="1114134" y="75845"/>
                  </a:lnTo>
                  <a:lnTo>
                    <a:pt x="1160562" y="85068"/>
                  </a:lnTo>
                  <a:lnTo>
                    <a:pt x="1206989" y="94034"/>
                  </a:lnTo>
                  <a:lnTo>
                    <a:pt x="1253417" y="100408"/>
                  </a:lnTo>
                  <a:lnTo>
                    <a:pt x="1299845" y="101853"/>
                  </a:lnTo>
                  <a:lnTo>
                    <a:pt x="1346265" y="96261"/>
                  </a:lnTo>
                  <a:lnTo>
                    <a:pt x="1392674" y="85078"/>
                  </a:lnTo>
                  <a:lnTo>
                    <a:pt x="1439077" y="71139"/>
                  </a:lnTo>
                  <a:lnTo>
                    <a:pt x="1485478" y="57283"/>
                  </a:lnTo>
                  <a:lnTo>
                    <a:pt x="1531881" y="46346"/>
                  </a:lnTo>
                  <a:lnTo>
                    <a:pt x="1578290" y="41165"/>
                  </a:lnTo>
                  <a:lnTo>
                    <a:pt x="1624711" y="44576"/>
                  </a:lnTo>
                  <a:lnTo>
                    <a:pt x="1665335" y="57817"/>
                  </a:lnTo>
                  <a:lnTo>
                    <a:pt x="1705959" y="80275"/>
                  </a:lnTo>
                  <a:lnTo>
                    <a:pt x="1746583" y="108634"/>
                  </a:lnTo>
                  <a:lnTo>
                    <a:pt x="1787207" y="139573"/>
                  </a:lnTo>
                  <a:lnTo>
                    <a:pt x="1827831" y="169773"/>
                  </a:lnTo>
                  <a:lnTo>
                    <a:pt x="1868455" y="195917"/>
                  </a:lnTo>
                  <a:lnTo>
                    <a:pt x="1909079" y="214685"/>
                  </a:lnTo>
                  <a:lnTo>
                    <a:pt x="1949704" y="222758"/>
                  </a:lnTo>
                  <a:lnTo>
                    <a:pt x="1990328" y="218266"/>
                  </a:lnTo>
                  <a:lnTo>
                    <a:pt x="2030952" y="203636"/>
                  </a:lnTo>
                  <a:lnTo>
                    <a:pt x="2071576" y="181851"/>
                  </a:lnTo>
                  <a:lnTo>
                    <a:pt x="2112200" y="155892"/>
                  </a:lnTo>
                  <a:lnTo>
                    <a:pt x="2152824" y="128743"/>
                  </a:lnTo>
                  <a:lnTo>
                    <a:pt x="2193448" y="103385"/>
                  </a:lnTo>
                  <a:lnTo>
                    <a:pt x="2234072" y="82803"/>
                  </a:lnTo>
                  <a:lnTo>
                    <a:pt x="2274697" y="69976"/>
                  </a:lnTo>
                  <a:lnTo>
                    <a:pt x="2321117" y="65319"/>
                  </a:lnTo>
                  <a:lnTo>
                    <a:pt x="2367526" y="67784"/>
                  </a:lnTo>
                  <a:lnTo>
                    <a:pt x="2413929" y="74758"/>
                  </a:lnTo>
                  <a:lnTo>
                    <a:pt x="2460330" y="83630"/>
                  </a:lnTo>
                  <a:lnTo>
                    <a:pt x="2506733" y="91787"/>
                  </a:lnTo>
                  <a:lnTo>
                    <a:pt x="2553142" y="96615"/>
                  </a:lnTo>
                  <a:lnTo>
                    <a:pt x="2599563" y="95503"/>
                  </a:lnTo>
                  <a:lnTo>
                    <a:pt x="2645990" y="88207"/>
                  </a:lnTo>
                  <a:lnTo>
                    <a:pt x="2692418" y="77036"/>
                  </a:lnTo>
                  <a:lnTo>
                    <a:pt x="2738845" y="63046"/>
                  </a:lnTo>
                  <a:lnTo>
                    <a:pt x="2785273" y="47292"/>
                  </a:lnTo>
                  <a:lnTo>
                    <a:pt x="2831700" y="30830"/>
                  </a:lnTo>
                  <a:lnTo>
                    <a:pt x="2878128" y="14714"/>
                  </a:lnTo>
                  <a:lnTo>
                    <a:pt x="2924556" y="0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2"/>
            <p:cNvSpPr/>
            <p:nvPr/>
          </p:nvSpPr>
          <p:spPr>
            <a:xfrm>
              <a:off x="819803" y="2777739"/>
              <a:ext cx="2924810" cy="292735"/>
            </a:xfrm>
            <a:custGeom>
              <a:avLst/>
              <a:gdLst/>
              <a:ahLst/>
              <a:cxnLst/>
              <a:rect l="l" t="t" r="r" b="b"/>
              <a:pathLst>
                <a:path w="2924810" h="292735">
                  <a:moveTo>
                    <a:pt x="0" y="292608"/>
                  </a:moveTo>
                  <a:lnTo>
                    <a:pt x="54159" y="288433"/>
                  </a:lnTo>
                  <a:lnTo>
                    <a:pt x="108318" y="284357"/>
                  </a:lnTo>
                  <a:lnTo>
                    <a:pt x="162477" y="280289"/>
                  </a:lnTo>
                  <a:lnTo>
                    <a:pt x="216636" y="276135"/>
                  </a:lnTo>
                  <a:lnTo>
                    <a:pt x="270795" y="271805"/>
                  </a:lnTo>
                  <a:lnTo>
                    <a:pt x="324954" y="267208"/>
                  </a:lnTo>
                  <a:lnTo>
                    <a:pt x="379112" y="261759"/>
                  </a:lnTo>
                  <a:lnTo>
                    <a:pt x="433268" y="255415"/>
                  </a:lnTo>
                  <a:lnTo>
                    <a:pt x="487421" y="248888"/>
                  </a:lnTo>
                  <a:lnTo>
                    <a:pt x="541570" y="242889"/>
                  </a:lnTo>
                  <a:lnTo>
                    <a:pt x="595716" y="238133"/>
                  </a:lnTo>
                  <a:lnTo>
                    <a:pt x="649859" y="235331"/>
                  </a:lnTo>
                  <a:lnTo>
                    <a:pt x="704024" y="235539"/>
                  </a:lnTo>
                  <a:lnTo>
                    <a:pt x="758190" y="238397"/>
                  </a:lnTo>
                  <a:lnTo>
                    <a:pt x="812355" y="242490"/>
                  </a:lnTo>
                  <a:lnTo>
                    <a:pt x="866521" y="246403"/>
                  </a:lnTo>
                  <a:lnTo>
                    <a:pt x="920686" y="248721"/>
                  </a:lnTo>
                  <a:lnTo>
                    <a:pt x="974852" y="248031"/>
                  </a:lnTo>
                  <a:lnTo>
                    <a:pt x="1029017" y="243812"/>
                  </a:lnTo>
                  <a:lnTo>
                    <a:pt x="1083183" y="237014"/>
                  </a:lnTo>
                  <a:lnTo>
                    <a:pt x="1137348" y="228615"/>
                  </a:lnTo>
                  <a:lnTo>
                    <a:pt x="1191514" y="219592"/>
                  </a:lnTo>
                  <a:lnTo>
                    <a:pt x="1245679" y="210921"/>
                  </a:lnTo>
                  <a:lnTo>
                    <a:pt x="1299845" y="203581"/>
                  </a:lnTo>
                  <a:lnTo>
                    <a:pt x="1354001" y="197030"/>
                  </a:lnTo>
                  <a:lnTo>
                    <a:pt x="1408143" y="190377"/>
                  </a:lnTo>
                  <a:lnTo>
                    <a:pt x="1462278" y="184070"/>
                  </a:lnTo>
                  <a:lnTo>
                    <a:pt x="1516412" y="178557"/>
                  </a:lnTo>
                  <a:lnTo>
                    <a:pt x="1570554" y="174285"/>
                  </a:lnTo>
                  <a:lnTo>
                    <a:pt x="1624711" y="171703"/>
                  </a:lnTo>
                  <a:lnTo>
                    <a:pt x="1678876" y="171842"/>
                  </a:lnTo>
                  <a:lnTo>
                    <a:pt x="1733042" y="174549"/>
                  </a:lnTo>
                  <a:lnTo>
                    <a:pt x="1787207" y="178498"/>
                  </a:lnTo>
                  <a:lnTo>
                    <a:pt x="1841372" y="182362"/>
                  </a:lnTo>
                  <a:lnTo>
                    <a:pt x="1895538" y="184815"/>
                  </a:lnTo>
                  <a:lnTo>
                    <a:pt x="1949704" y="184531"/>
                  </a:lnTo>
                  <a:lnTo>
                    <a:pt x="2003869" y="181082"/>
                  </a:lnTo>
                  <a:lnTo>
                    <a:pt x="2058034" y="175523"/>
                  </a:lnTo>
                  <a:lnTo>
                    <a:pt x="2112200" y="168560"/>
                  </a:lnTo>
                  <a:lnTo>
                    <a:pt x="2166365" y="160899"/>
                  </a:lnTo>
                  <a:lnTo>
                    <a:pt x="2220531" y="153245"/>
                  </a:lnTo>
                  <a:lnTo>
                    <a:pt x="2274697" y="146303"/>
                  </a:lnTo>
                  <a:lnTo>
                    <a:pt x="2328853" y="140755"/>
                  </a:lnTo>
                  <a:lnTo>
                    <a:pt x="2382995" y="136167"/>
                  </a:lnTo>
                  <a:lnTo>
                    <a:pt x="2437130" y="131572"/>
                  </a:lnTo>
                  <a:lnTo>
                    <a:pt x="2491264" y="126002"/>
                  </a:lnTo>
                  <a:lnTo>
                    <a:pt x="2545406" y="118493"/>
                  </a:lnTo>
                  <a:lnTo>
                    <a:pt x="2599563" y="108076"/>
                  </a:lnTo>
                  <a:lnTo>
                    <a:pt x="2645990" y="96305"/>
                  </a:lnTo>
                  <a:lnTo>
                    <a:pt x="2692418" y="82296"/>
                  </a:lnTo>
                  <a:lnTo>
                    <a:pt x="2738845" y="66659"/>
                  </a:lnTo>
                  <a:lnTo>
                    <a:pt x="2785273" y="50002"/>
                  </a:lnTo>
                  <a:lnTo>
                    <a:pt x="2831700" y="32934"/>
                  </a:lnTo>
                  <a:lnTo>
                    <a:pt x="2878128" y="16063"/>
                  </a:lnTo>
                  <a:lnTo>
                    <a:pt x="2924556" y="0"/>
                  </a:lnTo>
                </a:path>
              </a:pathLst>
            </a:custGeom>
            <a:ln w="285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3"/>
            <p:cNvSpPr/>
            <p:nvPr/>
          </p:nvSpPr>
          <p:spPr>
            <a:xfrm>
              <a:off x="831302" y="4217015"/>
              <a:ext cx="2924810" cy="287655"/>
            </a:xfrm>
            <a:custGeom>
              <a:avLst/>
              <a:gdLst/>
              <a:ahLst/>
              <a:cxnLst/>
              <a:rect l="l" t="t" r="r" b="b"/>
              <a:pathLst>
                <a:path w="2924810" h="287654">
                  <a:moveTo>
                    <a:pt x="0" y="287161"/>
                  </a:moveTo>
                  <a:lnTo>
                    <a:pt x="46422" y="264450"/>
                  </a:lnTo>
                  <a:lnTo>
                    <a:pt x="92844" y="240488"/>
                  </a:lnTo>
                  <a:lnTo>
                    <a:pt x="139266" y="216218"/>
                  </a:lnTo>
                  <a:lnTo>
                    <a:pt x="185688" y="192581"/>
                  </a:lnTo>
                  <a:lnTo>
                    <a:pt x="232110" y="170519"/>
                  </a:lnTo>
                  <a:lnTo>
                    <a:pt x="278532" y="150974"/>
                  </a:lnTo>
                  <a:lnTo>
                    <a:pt x="324954" y="134888"/>
                  </a:lnTo>
                  <a:lnTo>
                    <a:pt x="371376" y="121335"/>
                  </a:lnTo>
                  <a:lnTo>
                    <a:pt x="417795" y="109169"/>
                  </a:lnTo>
                  <a:lnTo>
                    <a:pt x="464213" y="98998"/>
                  </a:lnTo>
                  <a:lnTo>
                    <a:pt x="510628" y="91431"/>
                  </a:lnTo>
                  <a:lnTo>
                    <a:pt x="557041" y="87076"/>
                  </a:lnTo>
                  <a:lnTo>
                    <a:pt x="603451" y="86542"/>
                  </a:lnTo>
                  <a:lnTo>
                    <a:pt x="649859" y="90438"/>
                  </a:lnTo>
                  <a:lnTo>
                    <a:pt x="696286" y="101276"/>
                  </a:lnTo>
                  <a:lnTo>
                    <a:pt x="742714" y="119282"/>
                  </a:lnTo>
                  <a:lnTo>
                    <a:pt x="789141" y="141793"/>
                  </a:lnTo>
                  <a:lnTo>
                    <a:pt x="835569" y="166147"/>
                  </a:lnTo>
                  <a:lnTo>
                    <a:pt x="881996" y="189685"/>
                  </a:lnTo>
                  <a:lnTo>
                    <a:pt x="928424" y="209743"/>
                  </a:lnTo>
                  <a:lnTo>
                    <a:pt x="974852" y="223661"/>
                  </a:lnTo>
                  <a:lnTo>
                    <a:pt x="1021279" y="232816"/>
                  </a:lnTo>
                  <a:lnTo>
                    <a:pt x="1067707" y="239960"/>
                  </a:lnTo>
                  <a:lnTo>
                    <a:pt x="1114134" y="244648"/>
                  </a:lnTo>
                  <a:lnTo>
                    <a:pt x="1160562" y="246439"/>
                  </a:lnTo>
                  <a:lnTo>
                    <a:pt x="1206989" y="244891"/>
                  </a:lnTo>
                  <a:lnTo>
                    <a:pt x="1253417" y="239563"/>
                  </a:lnTo>
                  <a:lnTo>
                    <a:pt x="1299845" y="230011"/>
                  </a:lnTo>
                  <a:lnTo>
                    <a:pt x="1340463" y="215643"/>
                  </a:lnTo>
                  <a:lnTo>
                    <a:pt x="1381073" y="194651"/>
                  </a:lnTo>
                  <a:lnTo>
                    <a:pt x="1421677" y="169340"/>
                  </a:lnTo>
                  <a:lnTo>
                    <a:pt x="1462278" y="142015"/>
                  </a:lnTo>
                  <a:lnTo>
                    <a:pt x="1502878" y="114983"/>
                  </a:lnTo>
                  <a:lnTo>
                    <a:pt x="1543482" y="90547"/>
                  </a:lnTo>
                  <a:lnTo>
                    <a:pt x="1584092" y="71013"/>
                  </a:lnTo>
                  <a:lnTo>
                    <a:pt x="1624711" y="58688"/>
                  </a:lnTo>
                  <a:lnTo>
                    <a:pt x="1671138" y="54012"/>
                  </a:lnTo>
                  <a:lnTo>
                    <a:pt x="1717566" y="56614"/>
                  </a:lnTo>
                  <a:lnTo>
                    <a:pt x="1763993" y="64333"/>
                  </a:lnTo>
                  <a:lnTo>
                    <a:pt x="1810421" y="75006"/>
                  </a:lnTo>
                  <a:lnTo>
                    <a:pt x="1856848" y="86472"/>
                  </a:lnTo>
                  <a:lnTo>
                    <a:pt x="1903276" y="96570"/>
                  </a:lnTo>
                  <a:lnTo>
                    <a:pt x="1949704" y="103138"/>
                  </a:lnTo>
                  <a:lnTo>
                    <a:pt x="2003869" y="108488"/>
                  </a:lnTo>
                  <a:lnTo>
                    <a:pt x="2058034" y="114191"/>
                  </a:lnTo>
                  <a:lnTo>
                    <a:pt x="2112200" y="119013"/>
                  </a:lnTo>
                  <a:lnTo>
                    <a:pt x="2166365" y="121717"/>
                  </a:lnTo>
                  <a:lnTo>
                    <a:pt x="2220531" y="121070"/>
                  </a:lnTo>
                  <a:lnTo>
                    <a:pt x="2274697" y="115838"/>
                  </a:lnTo>
                  <a:lnTo>
                    <a:pt x="2321117" y="105806"/>
                  </a:lnTo>
                  <a:lnTo>
                    <a:pt x="2367526" y="90652"/>
                  </a:lnTo>
                  <a:lnTo>
                    <a:pt x="2413929" y="72374"/>
                  </a:lnTo>
                  <a:lnTo>
                    <a:pt x="2460330" y="52972"/>
                  </a:lnTo>
                  <a:lnTo>
                    <a:pt x="2506733" y="34445"/>
                  </a:lnTo>
                  <a:lnTo>
                    <a:pt x="2553142" y="18793"/>
                  </a:lnTo>
                  <a:lnTo>
                    <a:pt x="2599563" y="8015"/>
                  </a:lnTo>
                  <a:lnTo>
                    <a:pt x="2653728" y="1753"/>
                  </a:lnTo>
                  <a:lnTo>
                    <a:pt x="2707894" y="0"/>
                  </a:lnTo>
                  <a:lnTo>
                    <a:pt x="2762059" y="1252"/>
                  </a:lnTo>
                  <a:lnTo>
                    <a:pt x="2816224" y="4007"/>
                  </a:lnTo>
                  <a:lnTo>
                    <a:pt x="2870390" y="6762"/>
                  </a:lnTo>
                  <a:lnTo>
                    <a:pt x="2924556" y="8015"/>
                  </a:lnTo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4"/>
            <p:cNvSpPr/>
            <p:nvPr/>
          </p:nvSpPr>
          <p:spPr>
            <a:xfrm>
              <a:off x="831302" y="4573306"/>
              <a:ext cx="2924810" cy="267970"/>
            </a:xfrm>
            <a:custGeom>
              <a:avLst/>
              <a:gdLst/>
              <a:ahLst/>
              <a:cxnLst/>
              <a:rect l="l" t="t" r="r" b="b"/>
              <a:pathLst>
                <a:path w="2924810" h="267970">
                  <a:moveTo>
                    <a:pt x="0" y="267674"/>
                  </a:moveTo>
                  <a:lnTo>
                    <a:pt x="46422" y="258730"/>
                  </a:lnTo>
                  <a:lnTo>
                    <a:pt x="92844" y="248746"/>
                  </a:lnTo>
                  <a:lnTo>
                    <a:pt x="139266" y="238502"/>
                  </a:lnTo>
                  <a:lnTo>
                    <a:pt x="185688" y="228778"/>
                  </a:lnTo>
                  <a:lnTo>
                    <a:pt x="232110" y="220354"/>
                  </a:lnTo>
                  <a:lnTo>
                    <a:pt x="278532" y="214009"/>
                  </a:lnTo>
                  <a:lnTo>
                    <a:pt x="324954" y="210524"/>
                  </a:lnTo>
                  <a:lnTo>
                    <a:pt x="371376" y="211256"/>
                  </a:lnTo>
                  <a:lnTo>
                    <a:pt x="417795" y="216041"/>
                  </a:lnTo>
                  <a:lnTo>
                    <a:pt x="464213" y="223207"/>
                  </a:lnTo>
                  <a:lnTo>
                    <a:pt x="510628" y="231084"/>
                  </a:lnTo>
                  <a:lnTo>
                    <a:pt x="557041" y="238001"/>
                  </a:lnTo>
                  <a:lnTo>
                    <a:pt x="603451" y="242288"/>
                  </a:lnTo>
                  <a:lnTo>
                    <a:pt x="649859" y="242274"/>
                  </a:lnTo>
                  <a:lnTo>
                    <a:pt x="696286" y="237404"/>
                  </a:lnTo>
                  <a:lnTo>
                    <a:pt x="742714" y="228978"/>
                  </a:lnTo>
                  <a:lnTo>
                    <a:pt x="789141" y="218104"/>
                  </a:lnTo>
                  <a:lnTo>
                    <a:pt x="835569" y="205890"/>
                  </a:lnTo>
                  <a:lnTo>
                    <a:pt x="881996" y="193445"/>
                  </a:lnTo>
                  <a:lnTo>
                    <a:pt x="928424" y="181878"/>
                  </a:lnTo>
                  <a:lnTo>
                    <a:pt x="974852" y="172297"/>
                  </a:lnTo>
                  <a:lnTo>
                    <a:pt x="1029017" y="163201"/>
                  </a:lnTo>
                  <a:lnTo>
                    <a:pt x="1083183" y="154902"/>
                  </a:lnTo>
                  <a:lnTo>
                    <a:pt x="1137348" y="147309"/>
                  </a:lnTo>
                  <a:lnTo>
                    <a:pt x="1191514" y="140330"/>
                  </a:lnTo>
                  <a:lnTo>
                    <a:pt x="1245679" y="133873"/>
                  </a:lnTo>
                  <a:lnTo>
                    <a:pt x="1299845" y="127847"/>
                  </a:lnTo>
                  <a:lnTo>
                    <a:pt x="1354001" y="122499"/>
                  </a:lnTo>
                  <a:lnTo>
                    <a:pt x="1408143" y="117959"/>
                  </a:lnTo>
                  <a:lnTo>
                    <a:pt x="1462278" y="113956"/>
                  </a:lnTo>
                  <a:lnTo>
                    <a:pt x="1516412" y="110217"/>
                  </a:lnTo>
                  <a:lnTo>
                    <a:pt x="1570554" y="106471"/>
                  </a:lnTo>
                  <a:lnTo>
                    <a:pt x="1624711" y="102447"/>
                  </a:lnTo>
                  <a:lnTo>
                    <a:pt x="1678876" y="98784"/>
                  </a:lnTo>
                  <a:lnTo>
                    <a:pt x="1733042" y="95833"/>
                  </a:lnTo>
                  <a:lnTo>
                    <a:pt x="1787207" y="92890"/>
                  </a:lnTo>
                  <a:lnTo>
                    <a:pt x="1841372" y="89248"/>
                  </a:lnTo>
                  <a:lnTo>
                    <a:pt x="1895538" y="84202"/>
                  </a:lnTo>
                  <a:lnTo>
                    <a:pt x="1949704" y="77047"/>
                  </a:lnTo>
                  <a:lnTo>
                    <a:pt x="1996131" y="67853"/>
                  </a:lnTo>
                  <a:lnTo>
                    <a:pt x="2042559" y="55783"/>
                  </a:lnTo>
                  <a:lnTo>
                    <a:pt x="2088986" y="42220"/>
                  </a:lnTo>
                  <a:lnTo>
                    <a:pt x="2135414" y="28548"/>
                  </a:lnTo>
                  <a:lnTo>
                    <a:pt x="2181841" y="16151"/>
                  </a:lnTo>
                  <a:lnTo>
                    <a:pt x="2228269" y="6414"/>
                  </a:lnTo>
                  <a:lnTo>
                    <a:pt x="2274697" y="720"/>
                  </a:lnTo>
                  <a:lnTo>
                    <a:pt x="2321117" y="0"/>
                  </a:lnTo>
                  <a:lnTo>
                    <a:pt x="2367526" y="3263"/>
                  </a:lnTo>
                  <a:lnTo>
                    <a:pt x="2413929" y="9174"/>
                  </a:lnTo>
                  <a:lnTo>
                    <a:pt x="2460330" y="16398"/>
                  </a:lnTo>
                  <a:lnTo>
                    <a:pt x="2506733" y="23600"/>
                  </a:lnTo>
                  <a:lnTo>
                    <a:pt x="2553142" y="29445"/>
                  </a:lnTo>
                  <a:lnTo>
                    <a:pt x="2599563" y="32597"/>
                  </a:lnTo>
                  <a:lnTo>
                    <a:pt x="2653728" y="33049"/>
                  </a:lnTo>
                  <a:lnTo>
                    <a:pt x="2707894" y="31642"/>
                  </a:lnTo>
                  <a:lnTo>
                    <a:pt x="2762059" y="28993"/>
                  </a:lnTo>
                  <a:lnTo>
                    <a:pt x="2816224" y="25720"/>
                  </a:lnTo>
                  <a:lnTo>
                    <a:pt x="2870390" y="22440"/>
                  </a:lnTo>
                  <a:lnTo>
                    <a:pt x="2924556" y="19770"/>
                  </a:lnTo>
                </a:path>
              </a:pathLst>
            </a:custGeom>
            <a:ln w="28575">
              <a:solidFill>
                <a:srgbClr val="2544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5"/>
            <p:cNvSpPr/>
            <p:nvPr/>
          </p:nvSpPr>
          <p:spPr>
            <a:xfrm>
              <a:off x="831302" y="4682592"/>
              <a:ext cx="2924810" cy="388620"/>
            </a:xfrm>
            <a:custGeom>
              <a:avLst/>
              <a:gdLst/>
              <a:ahLst/>
              <a:cxnLst/>
              <a:rect l="l" t="t" r="r" b="b"/>
              <a:pathLst>
                <a:path w="2924810" h="388620">
                  <a:moveTo>
                    <a:pt x="0" y="330346"/>
                  </a:moveTo>
                  <a:lnTo>
                    <a:pt x="46422" y="340003"/>
                  </a:lnTo>
                  <a:lnTo>
                    <a:pt x="92844" y="351576"/>
                  </a:lnTo>
                  <a:lnTo>
                    <a:pt x="139266" y="363619"/>
                  </a:lnTo>
                  <a:lnTo>
                    <a:pt x="185688" y="374690"/>
                  </a:lnTo>
                  <a:lnTo>
                    <a:pt x="232110" y="383343"/>
                  </a:lnTo>
                  <a:lnTo>
                    <a:pt x="278532" y="388136"/>
                  </a:lnTo>
                  <a:lnTo>
                    <a:pt x="324954" y="387623"/>
                  </a:lnTo>
                  <a:lnTo>
                    <a:pt x="371376" y="380123"/>
                  </a:lnTo>
                  <a:lnTo>
                    <a:pt x="417795" y="366363"/>
                  </a:lnTo>
                  <a:lnTo>
                    <a:pt x="464213" y="348511"/>
                  </a:lnTo>
                  <a:lnTo>
                    <a:pt x="510628" y="328735"/>
                  </a:lnTo>
                  <a:lnTo>
                    <a:pt x="557041" y="309203"/>
                  </a:lnTo>
                  <a:lnTo>
                    <a:pt x="603451" y="292084"/>
                  </a:lnTo>
                  <a:lnTo>
                    <a:pt x="649859" y="279546"/>
                  </a:lnTo>
                  <a:lnTo>
                    <a:pt x="696286" y="273320"/>
                  </a:lnTo>
                  <a:lnTo>
                    <a:pt x="742714" y="272130"/>
                  </a:lnTo>
                  <a:lnTo>
                    <a:pt x="789141" y="273471"/>
                  </a:lnTo>
                  <a:lnTo>
                    <a:pt x="835569" y="274836"/>
                  </a:lnTo>
                  <a:lnTo>
                    <a:pt x="881996" y="273720"/>
                  </a:lnTo>
                  <a:lnTo>
                    <a:pt x="928424" y="267616"/>
                  </a:lnTo>
                  <a:lnTo>
                    <a:pt x="974852" y="254019"/>
                  </a:lnTo>
                  <a:lnTo>
                    <a:pt x="1015476" y="233131"/>
                  </a:lnTo>
                  <a:lnTo>
                    <a:pt x="1056100" y="204221"/>
                  </a:lnTo>
                  <a:lnTo>
                    <a:pt x="1096724" y="170194"/>
                  </a:lnTo>
                  <a:lnTo>
                    <a:pt x="1137348" y="133956"/>
                  </a:lnTo>
                  <a:lnTo>
                    <a:pt x="1177972" y="98415"/>
                  </a:lnTo>
                  <a:lnTo>
                    <a:pt x="1218596" y="66477"/>
                  </a:lnTo>
                  <a:lnTo>
                    <a:pt x="1259220" y="41049"/>
                  </a:lnTo>
                  <a:lnTo>
                    <a:pt x="1299845" y="25038"/>
                  </a:lnTo>
                  <a:lnTo>
                    <a:pt x="1346265" y="19605"/>
                  </a:lnTo>
                  <a:lnTo>
                    <a:pt x="1392674" y="24667"/>
                  </a:lnTo>
                  <a:lnTo>
                    <a:pt x="1439077" y="36831"/>
                  </a:lnTo>
                  <a:lnTo>
                    <a:pt x="1485478" y="52705"/>
                  </a:lnTo>
                  <a:lnTo>
                    <a:pt x="1531881" y="68897"/>
                  </a:lnTo>
                  <a:lnTo>
                    <a:pt x="1578290" y="82014"/>
                  </a:lnTo>
                  <a:lnTo>
                    <a:pt x="1624711" y="88665"/>
                  </a:lnTo>
                  <a:lnTo>
                    <a:pt x="1671138" y="87639"/>
                  </a:lnTo>
                  <a:lnTo>
                    <a:pt x="1717566" y="81548"/>
                  </a:lnTo>
                  <a:lnTo>
                    <a:pt x="1763993" y="72729"/>
                  </a:lnTo>
                  <a:lnTo>
                    <a:pt x="1810421" y="63519"/>
                  </a:lnTo>
                  <a:lnTo>
                    <a:pt x="1856848" y="56256"/>
                  </a:lnTo>
                  <a:lnTo>
                    <a:pt x="1903276" y="53275"/>
                  </a:lnTo>
                  <a:lnTo>
                    <a:pt x="1949704" y="56915"/>
                  </a:lnTo>
                  <a:lnTo>
                    <a:pt x="1990328" y="68450"/>
                  </a:lnTo>
                  <a:lnTo>
                    <a:pt x="2030952" y="87569"/>
                  </a:lnTo>
                  <a:lnTo>
                    <a:pt x="2071576" y="111332"/>
                  </a:lnTo>
                  <a:lnTo>
                    <a:pt x="2112200" y="136798"/>
                  </a:lnTo>
                  <a:lnTo>
                    <a:pt x="2152824" y="161025"/>
                  </a:lnTo>
                  <a:lnTo>
                    <a:pt x="2193448" y="181073"/>
                  </a:lnTo>
                  <a:lnTo>
                    <a:pt x="2234072" y="194001"/>
                  </a:lnTo>
                  <a:lnTo>
                    <a:pt x="2274697" y="196869"/>
                  </a:lnTo>
                  <a:lnTo>
                    <a:pt x="2315315" y="187224"/>
                  </a:lnTo>
                  <a:lnTo>
                    <a:pt x="2355925" y="166883"/>
                  </a:lnTo>
                  <a:lnTo>
                    <a:pt x="2396529" y="139163"/>
                  </a:lnTo>
                  <a:lnTo>
                    <a:pt x="2437129" y="107381"/>
                  </a:lnTo>
                  <a:lnTo>
                    <a:pt x="2477730" y="74856"/>
                  </a:lnTo>
                  <a:lnTo>
                    <a:pt x="2518334" y="44903"/>
                  </a:lnTo>
                  <a:lnTo>
                    <a:pt x="2558944" y="20842"/>
                  </a:lnTo>
                  <a:lnTo>
                    <a:pt x="2599563" y="5988"/>
                  </a:lnTo>
                  <a:lnTo>
                    <a:pt x="2645990" y="0"/>
                  </a:lnTo>
                  <a:lnTo>
                    <a:pt x="2692418" y="1562"/>
                  </a:lnTo>
                  <a:lnTo>
                    <a:pt x="2738845" y="8617"/>
                  </a:lnTo>
                  <a:lnTo>
                    <a:pt x="2785273" y="19104"/>
                  </a:lnTo>
                  <a:lnTo>
                    <a:pt x="2831700" y="30964"/>
                  </a:lnTo>
                  <a:lnTo>
                    <a:pt x="2878128" y="42137"/>
                  </a:lnTo>
                  <a:lnTo>
                    <a:pt x="2924556" y="50565"/>
                  </a:lnTo>
                </a:path>
              </a:pathLst>
            </a:custGeom>
            <a:ln w="28575">
              <a:solidFill>
                <a:srgbClr val="9E4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6"/>
            <p:cNvSpPr txBox="1"/>
            <p:nvPr/>
          </p:nvSpPr>
          <p:spPr>
            <a:xfrm>
              <a:off x="568107" y="2933973"/>
              <a:ext cx="238125" cy="407670"/>
            </a:xfrm>
            <a:prstGeom prst="rect">
              <a:avLst/>
            </a:prstGeom>
          </p:spPr>
          <p:txBody>
            <a:bodyPr vert="horz" wrap="square" lIns="0" tIns="508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0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56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6</a:t>
              </a:r>
              <a:endParaRPr sz="1000"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  <a:spcBef>
                  <a:spcPts val="30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54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8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72" name="object 17"/>
            <p:cNvSpPr txBox="1"/>
            <p:nvPr/>
          </p:nvSpPr>
          <p:spPr>
            <a:xfrm>
              <a:off x="3862029" y="2731764"/>
              <a:ext cx="238125" cy="29431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ts val="1125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60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6</a:t>
              </a:r>
              <a:endParaRPr sz="1000" dirty="0">
                <a:latin typeface="Calibri Light"/>
                <a:cs typeface="Calibri Light"/>
              </a:endParaRPr>
            </a:p>
            <a:p>
              <a:pPr>
                <a:lnSpc>
                  <a:spcPts val="1125"/>
                </a:lnSpc>
              </a:pPr>
              <a:r>
                <a:rPr sz="1000" b="0" spc="5" dirty="0">
                  <a:latin typeface="Calibri Light"/>
                  <a:cs typeface="Calibri Light"/>
                </a:rPr>
                <a:t>58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5</a:t>
              </a:r>
              <a:endParaRPr sz="1000" dirty="0">
                <a:latin typeface="Calibri Light"/>
                <a:cs typeface="Calibri Light"/>
              </a:endParaRPr>
            </a:p>
          </p:txBody>
        </p:sp>
        <p:sp>
          <p:nvSpPr>
            <p:cNvPr id="73" name="object 18"/>
            <p:cNvSpPr txBox="1"/>
            <p:nvPr/>
          </p:nvSpPr>
          <p:spPr>
            <a:xfrm>
              <a:off x="568107" y="2661914"/>
              <a:ext cx="238125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60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9</a:t>
              </a:r>
              <a:endParaRPr sz="1000" dirty="0">
                <a:latin typeface="Calibri Light"/>
                <a:cs typeface="Calibri Light"/>
              </a:endParaRPr>
            </a:p>
          </p:txBody>
        </p:sp>
        <p:sp>
          <p:nvSpPr>
            <p:cNvPr id="74" name="object 19"/>
            <p:cNvSpPr txBox="1"/>
            <p:nvPr/>
          </p:nvSpPr>
          <p:spPr>
            <a:xfrm>
              <a:off x="3862029" y="2267833"/>
              <a:ext cx="238125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67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9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75" name="object 20"/>
            <p:cNvSpPr txBox="1"/>
            <p:nvPr/>
          </p:nvSpPr>
          <p:spPr>
            <a:xfrm>
              <a:off x="568107" y="1720667"/>
              <a:ext cx="238760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dirty="0">
                  <a:latin typeface="Calibri Light"/>
                  <a:cs typeface="Calibri Light"/>
                </a:rPr>
                <a:t>74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3</a:t>
              </a:r>
              <a:endParaRPr sz="1000" dirty="0">
                <a:latin typeface="Calibri Light"/>
                <a:cs typeface="Calibri Light"/>
              </a:endParaRPr>
            </a:p>
          </p:txBody>
        </p:sp>
        <p:sp>
          <p:nvSpPr>
            <p:cNvPr id="76" name="object 21"/>
            <p:cNvSpPr txBox="1"/>
            <p:nvPr/>
          </p:nvSpPr>
          <p:spPr>
            <a:xfrm>
              <a:off x="568107" y="1968748"/>
              <a:ext cx="238125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74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2</a:t>
              </a:r>
              <a:endParaRPr sz="1000" dirty="0">
                <a:latin typeface="Calibri Light"/>
                <a:cs typeface="Calibri Light"/>
              </a:endParaRPr>
            </a:p>
          </p:txBody>
        </p:sp>
        <p:sp>
          <p:nvSpPr>
            <p:cNvPr id="77" name="object 22"/>
            <p:cNvSpPr txBox="1"/>
            <p:nvPr/>
          </p:nvSpPr>
          <p:spPr>
            <a:xfrm>
              <a:off x="3823929" y="1498163"/>
              <a:ext cx="276225" cy="2159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ts val="1125"/>
                </a:lnSpc>
                <a:spcBef>
                  <a:spcPts val="95"/>
                </a:spcBef>
              </a:pPr>
              <a:r>
                <a:rPr lang="en-US" sz="1000" b="0" dirty="0">
                  <a:latin typeface="Calibri Light"/>
                  <a:cs typeface="Calibri Light"/>
                </a:rPr>
                <a:t> </a:t>
              </a:r>
              <a:r>
                <a:rPr sz="1000" b="0" dirty="0">
                  <a:latin typeface="Calibri Light"/>
                  <a:cs typeface="Calibri Light"/>
                </a:rPr>
                <a:t>78,8</a:t>
              </a:r>
              <a:endParaRPr sz="1000" dirty="0">
                <a:latin typeface="Calibri Light"/>
                <a:cs typeface="Calibri Light"/>
              </a:endParaRPr>
            </a:p>
            <a:p>
              <a:pPr marL="38100">
                <a:lnSpc>
                  <a:spcPts val="1125"/>
                </a:lnSpc>
              </a:pPr>
              <a:r>
                <a:rPr sz="1000" b="0" spc="5" dirty="0">
                  <a:latin typeface="Calibri Light"/>
                  <a:cs typeface="Calibri Light"/>
                </a:rPr>
                <a:t>77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9</a:t>
              </a:r>
              <a:endParaRPr sz="1000" dirty="0">
                <a:latin typeface="Calibri Light"/>
                <a:cs typeface="Calibri Light"/>
              </a:endParaRPr>
            </a:p>
          </p:txBody>
        </p:sp>
        <p:sp>
          <p:nvSpPr>
            <p:cNvPr id="78" name="object 23"/>
            <p:cNvSpPr txBox="1"/>
            <p:nvPr/>
          </p:nvSpPr>
          <p:spPr>
            <a:xfrm>
              <a:off x="3862029" y="4129476"/>
              <a:ext cx="238760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dirty="0">
                  <a:latin typeface="Calibri Light"/>
                  <a:cs typeface="Calibri Light"/>
                </a:rPr>
                <a:t>38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6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79" name="object 24"/>
            <p:cNvSpPr txBox="1"/>
            <p:nvPr/>
          </p:nvSpPr>
          <p:spPr>
            <a:xfrm>
              <a:off x="568107" y="4409688"/>
              <a:ext cx="238125" cy="47625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34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2</a:t>
              </a:r>
              <a:endParaRPr sz="1000"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</a:pPr>
              <a:endParaRPr sz="10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r>
                <a:rPr sz="1000" b="0" spc="5" dirty="0">
                  <a:latin typeface="Calibri Light"/>
                  <a:cs typeface="Calibri Light"/>
                </a:rPr>
                <a:t>28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9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80" name="object 25"/>
            <p:cNvSpPr txBox="1"/>
            <p:nvPr/>
          </p:nvSpPr>
          <p:spPr>
            <a:xfrm>
              <a:off x="568107" y="4968997"/>
              <a:ext cx="238125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26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2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81" name="object 26"/>
            <p:cNvSpPr txBox="1"/>
            <p:nvPr/>
          </p:nvSpPr>
          <p:spPr>
            <a:xfrm>
              <a:off x="3862029" y="4498588"/>
              <a:ext cx="238125" cy="317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ts val="1150"/>
                </a:lnSpc>
                <a:spcBef>
                  <a:spcPts val="95"/>
                </a:spcBef>
              </a:pPr>
              <a:r>
                <a:rPr sz="1000" b="0" spc="5" dirty="0">
                  <a:latin typeface="Calibri Light"/>
                  <a:cs typeface="Calibri Light"/>
                </a:rPr>
                <a:t>32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8</a:t>
              </a:r>
              <a:endParaRPr sz="1000">
                <a:latin typeface="Calibri Light"/>
                <a:cs typeface="Calibri Light"/>
              </a:endParaRPr>
            </a:p>
            <a:p>
              <a:pPr>
                <a:lnSpc>
                  <a:spcPts val="1150"/>
                </a:lnSpc>
              </a:pPr>
              <a:r>
                <a:rPr sz="1000" b="0" spc="5" dirty="0">
                  <a:latin typeface="Calibri Light"/>
                  <a:cs typeface="Calibri Light"/>
                </a:rPr>
                <a:t>30</a:t>
              </a:r>
              <a:r>
                <a:rPr sz="1000" b="0" spc="-10" dirty="0">
                  <a:latin typeface="Calibri Light"/>
                  <a:cs typeface="Calibri Light"/>
                </a:rPr>
                <a:t>,</a:t>
              </a:r>
              <a:r>
                <a:rPr sz="1000" b="0" spc="-5" dirty="0">
                  <a:latin typeface="Calibri Light"/>
                  <a:cs typeface="Calibri Light"/>
                </a:rPr>
                <a:t>6</a:t>
              </a:r>
              <a:endParaRPr sz="1000">
                <a:latin typeface="Calibri Light"/>
                <a:cs typeface="Calibri Light"/>
              </a:endParaRPr>
            </a:p>
          </p:txBody>
        </p:sp>
        <p:sp>
          <p:nvSpPr>
            <p:cNvPr id="82" name="object 27"/>
            <p:cNvSpPr txBox="1"/>
            <p:nvPr/>
          </p:nvSpPr>
          <p:spPr>
            <a:xfrm>
              <a:off x="706486" y="5454187"/>
              <a:ext cx="3187065" cy="2578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800" b="0" dirty="0">
                  <a:latin typeface="Calibri Light"/>
                  <a:cs typeface="Calibri Light"/>
                </a:rPr>
                <a:t>1П-15</a:t>
              </a:r>
              <a:r>
                <a:rPr lang="en-US" sz="800" b="0" dirty="0">
                  <a:latin typeface="Calibri Light"/>
                  <a:cs typeface="Calibri Light"/>
                </a:rPr>
                <a:t>                  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sz="800" b="0" dirty="0">
                  <a:latin typeface="Calibri Light"/>
                  <a:cs typeface="Calibri Light"/>
                </a:rPr>
                <a:t>2П-15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lang="en-US" sz="800" b="0" spc="40" dirty="0">
                  <a:latin typeface="Calibri Light"/>
                  <a:cs typeface="Calibri Light"/>
                </a:rPr>
                <a:t>               </a:t>
              </a:r>
              <a:r>
                <a:rPr sz="800" b="0" dirty="0">
                  <a:latin typeface="Calibri Light"/>
                  <a:cs typeface="Calibri Light"/>
                </a:rPr>
                <a:t>1П-16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lang="en-US" sz="800" b="0" spc="40" dirty="0">
                  <a:latin typeface="Calibri Light"/>
                  <a:cs typeface="Calibri Light"/>
                </a:rPr>
                <a:t>              </a:t>
              </a:r>
              <a:r>
                <a:rPr sz="800" b="0" dirty="0">
                  <a:latin typeface="Calibri Light"/>
                  <a:cs typeface="Calibri Light"/>
                </a:rPr>
                <a:t>2П-16</a:t>
              </a:r>
              <a:r>
                <a:rPr lang="en-US" sz="800" b="0" dirty="0">
                  <a:latin typeface="Calibri Light"/>
                  <a:cs typeface="Calibri Light"/>
                </a:rPr>
                <a:t>               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sz="1400" b="0" dirty="0">
                  <a:latin typeface="Calibri Light"/>
                  <a:cs typeface="Calibri Light"/>
                </a:rPr>
                <a:t>1П-17</a:t>
              </a:r>
              <a:r>
                <a:rPr sz="800" b="0" spc="45" dirty="0">
                  <a:latin typeface="Calibri Light"/>
                  <a:cs typeface="Calibri Light"/>
                </a:rPr>
                <a:t> </a:t>
              </a:r>
              <a:r>
                <a:rPr lang="en-US" sz="800" b="0" spc="45" dirty="0">
                  <a:latin typeface="Calibri Light"/>
                  <a:cs typeface="Calibri Light"/>
                </a:rPr>
                <a:t>             </a:t>
              </a:r>
              <a:r>
                <a:rPr sz="800" b="0" dirty="0">
                  <a:latin typeface="Calibri Light"/>
                  <a:cs typeface="Calibri Light"/>
                </a:rPr>
                <a:t>2П-17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lang="en-US" sz="800" b="0" spc="40" dirty="0">
                  <a:latin typeface="Calibri Light"/>
                  <a:cs typeface="Calibri Light"/>
                </a:rPr>
                <a:t>            </a:t>
              </a:r>
              <a:r>
                <a:rPr sz="800" b="0" dirty="0">
                  <a:latin typeface="Calibri Light"/>
                  <a:cs typeface="Calibri Light"/>
                </a:rPr>
                <a:t>1П-18</a:t>
              </a:r>
              <a:r>
                <a:rPr sz="800" b="0" spc="45" dirty="0">
                  <a:latin typeface="Calibri Light"/>
                  <a:cs typeface="Calibri Light"/>
                </a:rPr>
                <a:t> </a:t>
              </a:r>
              <a:r>
                <a:rPr lang="en-US" sz="800" b="0" spc="45" dirty="0">
                  <a:latin typeface="Calibri Light"/>
                  <a:cs typeface="Calibri Light"/>
                </a:rPr>
                <a:t>               </a:t>
              </a:r>
              <a:r>
                <a:rPr sz="800" b="0" dirty="0">
                  <a:latin typeface="Calibri Light"/>
                  <a:cs typeface="Calibri Light"/>
                </a:rPr>
                <a:t>2П-18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lang="en-US" sz="800" b="0" spc="40" dirty="0">
                  <a:latin typeface="Calibri Light"/>
                  <a:cs typeface="Calibri Light"/>
                </a:rPr>
                <a:t>              </a:t>
              </a:r>
              <a:r>
                <a:rPr sz="800" b="0" dirty="0">
                  <a:latin typeface="Calibri Light"/>
                  <a:cs typeface="Calibri Light"/>
                </a:rPr>
                <a:t>1П-19</a:t>
              </a:r>
              <a:r>
                <a:rPr sz="800" b="0" spc="40" dirty="0">
                  <a:latin typeface="Calibri Light"/>
                  <a:cs typeface="Calibri Light"/>
                </a:rPr>
                <a:t> </a:t>
              </a:r>
              <a:r>
                <a:rPr lang="en-US" sz="800" b="0" spc="40" dirty="0">
                  <a:latin typeface="Calibri Light"/>
                  <a:cs typeface="Calibri Light"/>
                </a:rPr>
                <a:t>          </a:t>
              </a:r>
              <a:r>
                <a:rPr sz="800" b="0" spc="-5" dirty="0">
                  <a:latin typeface="Calibri Light"/>
                  <a:cs typeface="Calibri Light"/>
                </a:rPr>
                <a:t>2П-19</a:t>
              </a:r>
              <a:endParaRPr sz="800" dirty="0">
                <a:latin typeface="Calibri Light"/>
                <a:cs typeface="Calibri Light"/>
              </a:endParaRPr>
            </a:p>
          </p:txBody>
        </p:sp>
        <p:sp>
          <p:nvSpPr>
            <p:cNvPr id="83" name="object 28"/>
            <p:cNvSpPr txBox="1"/>
            <p:nvPr/>
          </p:nvSpPr>
          <p:spPr>
            <a:xfrm>
              <a:off x="1945472" y="1166235"/>
              <a:ext cx="2645410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600" b="0" spc="-15" dirty="0">
                  <a:latin typeface="Calibri Light"/>
                  <a:cs typeface="Calibri Light"/>
                </a:rPr>
                <a:t>Согласны </a:t>
              </a:r>
              <a:r>
                <a:rPr sz="1600" b="0" spc="-5" dirty="0">
                  <a:latin typeface="Calibri Light"/>
                  <a:cs typeface="Calibri Light"/>
                </a:rPr>
                <a:t>с </a:t>
              </a:r>
              <a:r>
                <a:rPr sz="1600" b="0" spc="-15" dirty="0">
                  <a:latin typeface="Calibri Light"/>
                  <a:cs typeface="Calibri Light"/>
                </a:rPr>
                <a:t>высказываниями,</a:t>
              </a:r>
              <a:r>
                <a:rPr sz="1600" b="0" spc="-150" dirty="0">
                  <a:latin typeface="Calibri Light"/>
                  <a:cs typeface="Calibri Light"/>
                </a:rPr>
                <a:t> </a:t>
              </a:r>
              <a:r>
                <a:rPr sz="1600" b="0" spc="-5" dirty="0">
                  <a:latin typeface="Calibri Light"/>
                  <a:cs typeface="Calibri Light"/>
                </a:rPr>
                <a:t>%</a:t>
              </a:r>
              <a:endParaRPr sz="1600">
                <a:latin typeface="Calibri Light"/>
                <a:cs typeface="Calibri Light"/>
              </a:endParaRPr>
            </a:p>
          </p:txBody>
        </p:sp>
        <p:sp>
          <p:nvSpPr>
            <p:cNvPr id="84" name="object 29"/>
            <p:cNvSpPr/>
            <p:nvPr/>
          </p:nvSpPr>
          <p:spPr>
            <a:xfrm>
              <a:off x="4191722" y="163753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30"/>
            <p:cNvSpPr txBox="1"/>
            <p:nvPr/>
          </p:nvSpPr>
          <p:spPr>
            <a:xfrm>
              <a:off x="4462231" y="1542740"/>
              <a:ext cx="1532001" cy="2804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Внимательно читают</a:t>
              </a:r>
              <a:r>
                <a:rPr sz="1200" b="0" spc="-40" dirty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состав</a:t>
              </a:r>
              <a:endParaRPr sz="1200" dirty="0">
                <a:latin typeface="Calibri Light"/>
                <a:cs typeface="Calibri Light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r>
                <a:rPr sz="1200" b="0" dirty="0">
                  <a:latin typeface="Calibri Light"/>
                  <a:cs typeface="Calibri Light"/>
                </a:rPr>
                <a:t>на</a:t>
              </a:r>
              <a:r>
                <a:rPr sz="1200" b="0" spc="-10" dirty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упаковке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86" name="object 31"/>
            <p:cNvSpPr/>
            <p:nvPr/>
          </p:nvSpPr>
          <p:spPr>
            <a:xfrm>
              <a:off x="4191722" y="212064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2"/>
            <p:cNvSpPr txBox="1"/>
            <p:nvPr/>
          </p:nvSpPr>
          <p:spPr>
            <a:xfrm>
              <a:off x="4462231" y="2025772"/>
              <a:ext cx="1350010" cy="14531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R="5080">
                <a:lnSpc>
                  <a:spcPct val="102200"/>
                </a:lnSpc>
                <a:spcBef>
                  <a:spcPts val="7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Стараются есть только  здоровую</a:t>
              </a:r>
              <a:r>
                <a:rPr sz="1200" b="0" spc="-10" dirty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пищу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88" name="object 33"/>
            <p:cNvSpPr/>
            <p:nvPr/>
          </p:nvSpPr>
          <p:spPr>
            <a:xfrm>
              <a:off x="4191722" y="260222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34"/>
            <p:cNvSpPr/>
            <p:nvPr/>
          </p:nvSpPr>
          <p:spPr>
            <a:xfrm>
              <a:off x="4191722" y="308533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5"/>
            <p:cNvSpPr/>
            <p:nvPr/>
          </p:nvSpPr>
          <p:spPr>
            <a:xfrm>
              <a:off x="4194889" y="358450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36"/>
            <p:cNvSpPr txBox="1"/>
            <p:nvPr/>
          </p:nvSpPr>
          <p:spPr>
            <a:xfrm>
              <a:off x="4462231" y="2508625"/>
              <a:ext cx="1405890" cy="1263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Стараются избегать</a:t>
              </a:r>
              <a:endParaRPr sz="1200" dirty="0">
                <a:latin typeface="Calibri Light"/>
                <a:cs typeface="Calibri Light"/>
              </a:endParaRPr>
            </a:p>
            <a:p>
              <a:pPr marR="5080">
                <a:lnSpc>
                  <a:spcPct val="102200"/>
                </a:lnSpc>
              </a:pPr>
              <a:r>
                <a:rPr sz="1200" b="0" spc="-5" dirty="0">
                  <a:latin typeface="Calibri Light"/>
                  <a:cs typeface="Calibri Light"/>
                </a:rPr>
                <a:t>продуктов </a:t>
              </a:r>
              <a:r>
                <a:rPr sz="1200" b="0" dirty="0">
                  <a:latin typeface="Calibri Light"/>
                  <a:cs typeface="Calibri Light"/>
                </a:rPr>
                <a:t>с </a:t>
              </a:r>
              <a:r>
                <a:rPr sz="1200" b="0" spc="-5" dirty="0" err="1">
                  <a:latin typeface="Calibri Light"/>
                  <a:cs typeface="Calibri Light"/>
                </a:rPr>
                <a:t>искусственными</a:t>
              </a:r>
              <a:r>
                <a:rPr sz="1200" b="0" spc="-5" dirty="0">
                  <a:latin typeface="Calibri Light"/>
                  <a:cs typeface="Calibri Light"/>
                </a:rPr>
                <a:t>  </a:t>
              </a:r>
              <a:r>
                <a:rPr sz="1200" b="0" spc="-5" dirty="0" err="1">
                  <a:latin typeface="Calibri Light"/>
                  <a:cs typeface="Calibri Light"/>
                </a:rPr>
                <a:t>добавками</a:t>
              </a:r>
              <a:endParaRPr lang="en-US" sz="1200" b="0" spc="-5" dirty="0">
                <a:latin typeface="Calibri Light"/>
                <a:cs typeface="Calibri Light"/>
              </a:endParaRPr>
            </a:p>
            <a:p>
              <a:pPr marR="5080">
                <a:lnSpc>
                  <a:spcPct val="102200"/>
                </a:lnSpc>
              </a:pPr>
              <a:endParaRPr sz="1200" dirty="0">
                <a:latin typeface="Calibri Light"/>
                <a:cs typeface="Calibri Light"/>
              </a:endParaRPr>
            </a:p>
            <a:p>
              <a:pPr marR="36830">
                <a:lnSpc>
                  <a:spcPct val="102200"/>
                </a:lnSpc>
                <a:spcBef>
                  <a:spcPts val="489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Важно постоянно  поддерживать </a:t>
              </a:r>
              <a:r>
                <a:rPr sz="1200" b="0" spc="-5" dirty="0" err="1">
                  <a:latin typeface="Calibri Light"/>
                  <a:cs typeface="Calibri Light"/>
                </a:rPr>
                <a:t>чистоту</a:t>
              </a:r>
              <a:r>
                <a:rPr sz="1200" b="0" spc="-70" dirty="0"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latin typeface="Calibri Light"/>
                  <a:cs typeface="Calibri Light"/>
                </a:rPr>
                <a:t>дома</a:t>
              </a:r>
              <a:endParaRPr lang="en-US" sz="1200" b="0" spc="-5" dirty="0">
                <a:latin typeface="Calibri Light"/>
                <a:cs typeface="Calibri Light"/>
              </a:endParaRPr>
            </a:p>
            <a:p>
              <a:pPr marR="36830">
                <a:lnSpc>
                  <a:spcPct val="102200"/>
                </a:lnSpc>
                <a:spcBef>
                  <a:spcPts val="489"/>
                </a:spcBef>
              </a:pPr>
              <a:endParaRPr sz="1200" dirty="0">
                <a:latin typeface="Calibri Light"/>
                <a:cs typeface="Calibri Light"/>
              </a:endParaRPr>
            </a:p>
            <a:p>
              <a:pPr marR="57785">
                <a:lnSpc>
                  <a:spcPct val="102200"/>
                </a:lnSpc>
                <a:spcBef>
                  <a:spcPts val="555"/>
                </a:spcBef>
              </a:pPr>
              <a:r>
                <a:rPr sz="1200" b="0" spc="-5" dirty="0" err="1" smtClean="0">
                  <a:latin typeface="Calibri Light"/>
                  <a:cs typeface="Calibri Light"/>
                </a:rPr>
                <a:t>Стараются</a:t>
              </a:r>
              <a:r>
                <a:rPr sz="1200" b="0" spc="-5" dirty="0" smtClean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больше </a:t>
              </a:r>
              <a:r>
                <a:rPr sz="1200" b="0" spc="-5" dirty="0" err="1">
                  <a:latin typeface="Calibri Light"/>
                  <a:cs typeface="Calibri Light"/>
                </a:rPr>
                <a:t>времени</a:t>
              </a:r>
              <a:r>
                <a:rPr sz="1200" b="0" spc="-5" dirty="0">
                  <a:latin typeface="Calibri Light"/>
                  <a:cs typeface="Calibri Light"/>
                </a:rPr>
                <a:t>  </a:t>
              </a:r>
              <a:r>
                <a:rPr sz="1200" b="0" spc="-5" dirty="0" err="1">
                  <a:latin typeface="Calibri Light"/>
                  <a:cs typeface="Calibri Light"/>
                </a:rPr>
                <a:t>проводить</a:t>
              </a:r>
              <a:r>
                <a:rPr sz="1200" b="0" spc="-5" dirty="0">
                  <a:latin typeface="Calibri Light"/>
                  <a:cs typeface="Calibri Light"/>
                </a:rPr>
                <a:t> </a:t>
              </a:r>
              <a:r>
                <a:rPr sz="1200" b="0" dirty="0">
                  <a:latin typeface="Calibri Light"/>
                  <a:cs typeface="Calibri Light"/>
                </a:rPr>
                <a:t>с</a:t>
              </a:r>
              <a:r>
                <a:rPr sz="1200" b="0" spc="-5" dirty="0">
                  <a:latin typeface="Calibri Light"/>
                  <a:cs typeface="Calibri Light"/>
                </a:rPr>
                <a:t> семьей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92" name="object 37"/>
            <p:cNvSpPr/>
            <p:nvPr/>
          </p:nvSpPr>
          <p:spPr>
            <a:xfrm>
              <a:off x="4191721" y="399163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8"/>
            <p:cNvSpPr/>
            <p:nvPr/>
          </p:nvSpPr>
          <p:spPr>
            <a:xfrm>
              <a:off x="4191721" y="457958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2544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9"/>
            <p:cNvSpPr/>
            <p:nvPr/>
          </p:nvSpPr>
          <p:spPr>
            <a:xfrm>
              <a:off x="4191721" y="507121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8575">
              <a:solidFill>
                <a:srgbClr val="9E47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40"/>
            <p:cNvSpPr txBox="1"/>
            <p:nvPr/>
          </p:nvSpPr>
          <p:spPr>
            <a:xfrm>
              <a:off x="4462231" y="3913801"/>
              <a:ext cx="1438910" cy="13921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Тратят </a:t>
              </a:r>
              <a:r>
                <a:rPr sz="1200" b="0" dirty="0">
                  <a:latin typeface="Calibri Light"/>
                  <a:cs typeface="Calibri Light"/>
                </a:rPr>
                <a:t>на </a:t>
              </a:r>
              <a:r>
                <a:rPr sz="1200" b="0" spc="-5" dirty="0">
                  <a:latin typeface="Calibri Light"/>
                  <a:cs typeface="Calibri Light"/>
                </a:rPr>
                <a:t>себя</a:t>
              </a:r>
              <a:r>
                <a:rPr sz="1200" b="0" spc="-20" dirty="0">
                  <a:latin typeface="Calibri Light"/>
                  <a:cs typeface="Calibri Light"/>
                </a:rPr>
                <a:t> </a:t>
              </a:r>
              <a:r>
                <a:rPr sz="1200" b="0" dirty="0">
                  <a:latin typeface="Calibri Light"/>
                  <a:cs typeface="Calibri Light"/>
                </a:rPr>
                <a:t>много</a:t>
              </a:r>
              <a:endParaRPr sz="1200" dirty="0">
                <a:latin typeface="Calibri Light"/>
                <a:cs typeface="Calibri Light"/>
              </a:endParaRPr>
            </a:p>
            <a:p>
              <a:pPr marR="75565">
                <a:lnSpc>
                  <a:spcPct val="102200"/>
                </a:lnSpc>
                <a:spcBef>
                  <a:spcPts val="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времени, чтобы чувствовать  </a:t>
              </a:r>
              <a:r>
                <a:rPr sz="1200" b="0" spc="-5" dirty="0" err="1">
                  <a:latin typeface="Calibri Light"/>
                  <a:cs typeface="Calibri Light"/>
                </a:rPr>
                <a:t>себя</a:t>
              </a:r>
              <a:r>
                <a:rPr sz="1200" b="0" spc="-15" dirty="0"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latin typeface="Calibri Light"/>
                  <a:cs typeface="Calibri Light"/>
                </a:rPr>
                <a:t>хорошо</a:t>
              </a:r>
              <a:endParaRPr lang="en-US" sz="1200" b="0" spc="-5" dirty="0">
                <a:latin typeface="Calibri Light"/>
                <a:cs typeface="Calibri Light"/>
              </a:endParaRPr>
            </a:p>
            <a:p>
              <a:pPr marR="75565">
                <a:lnSpc>
                  <a:spcPct val="102200"/>
                </a:lnSpc>
                <a:spcBef>
                  <a:spcPts val="5"/>
                </a:spcBef>
              </a:pPr>
              <a:endParaRPr lang="en-US" sz="1200" spc="-5" dirty="0">
                <a:latin typeface="Calibri Light"/>
                <a:cs typeface="Calibri Light"/>
              </a:endParaRPr>
            </a:p>
            <a:p>
              <a:pPr marR="75565">
                <a:lnSpc>
                  <a:spcPct val="102200"/>
                </a:lnSpc>
                <a:spcBef>
                  <a:spcPts val="5"/>
                </a:spcBef>
              </a:pPr>
              <a:endParaRPr sz="1200" dirty="0">
                <a:latin typeface="Calibri Light"/>
                <a:cs typeface="Calibri Light"/>
              </a:endParaRPr>
            </a:p>
            <a:p>
              <a:pPr marR="5080">
                <a:lnSpc>
                  <a:spcPct val="102299"/>
                </a:lnSpc>
                <a:spcBef>
                  <a:spcPts val="484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Периодически проверяются </a:t>
              </a:r>
              <a:r>
                <a:rPr sz="1200" b="0" dirty="0">
                  <a:latin typeface="Calibri Light"/>
                  <a:cs typeface="Calibri Light"/>
                </a:rPr>
                <a:t>у  </a:t>
              </a:r>
              <a:r>
                <a:rPr sz="1200" b="0" spc="-5" dirty="0">
                  <a:latin typeface="Calibri Light"/>
                  <a:cs typeface="Calibri Light"/>
                </a:rPr>
                <a:t>врача, даже если чувствуют  </a:t>
              </a:r>
              <a:r>
                <a:rPr sz="1200" b="0" spc="-5" dirty="0" err="1">
                  <a:latin typeface="Calibri Light"/>
                  <a:cs typeface="Calibri Light"/>
                </a:rPr>
                <a:t>себя</a:t>
              </a:r>
              <a:r>
                <a:rPr sz="1200" b="0" spc="-15" dirty="0">
                  <a:latin typeface="Calibri Light"/>
                  <a:cs typeface="Calibri Light"/>
                </a:rPr>
                <a:t> </a:t>
              </a:r>
              <a:r>
                <a:rPr sz="1200" b="0" spc="-5" dirty="0" err="1">
                  <a:latin typeface="Calibri Light"/>
                  <a:cs typeface="Calibri Light"/>
                </a:rPr>
                <a:t>хорошо</a:t>
              </a:r>
              <a:endParaRPr lang="en-US" sz="1200" b="0" spc="-5" dirty="0">
                <a:latin typeface="Calibri Light"/>
                <a:cs typeface="Calibri Light"/>
              </a:endParaRPr>
            </a:p>
            <a:p>
              <a:pPr marR="5080">
                <a:lnSpc>
                  <a:spcPct val="102299"/>
                </a:lnSpc>
                <a:spcBef>
                  <a:spcPts val="484"/>
                </a:spcBef>
              </a:pPr>
              <a:endParaRPr sz="1200" dirty="0">
                <a:latin typeface="Calibri Light"/>
                <a:cs typeface="Calibri Light"/>
              </a:endParaRPr>
            </a:p>
            <a:p>
              <a:pPr marR="285750">
                <a:lnSpc>
                  <a:spcPct val="102299"/>
                </a:lnSpc>
                <a:spcBef>
                  <a:spcPts val="484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Минимум раз </a:t>
              </a:r>
              <a:r>
                <a:rPr sz="1200" b="0" dirty="0">
                  <a:latin typeface="Calibri Light"/>
                  <a:cs typeface="Calibri Light"/>
                </a:rPr>
                <a:t>в</a:t>
              </a:r>
              <a:r>
                <a:rPr sz="1200" b="0" spc="-50" dirty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неделю  занимаются</a:t>
              </a:r>
              <a:r>
                <a:rPr sz="1200" b="0" spc="-25" dirty="0">
                  <a:latin typeface="Calibri Light"/>
                  <a:cs typeface="Calibri Light"/>
                </a:rPr>
                <a:t> </a:t>
              </a:r>
              <a:r>
                <a:rPr sz="1200" b="0" spc="-5" dirty="0">
                  <a:latin typeface="Calibri Light"/>
                  <a:cs typeface="Calibri Light"/>
                </a:rPr>
                <a:t>спортом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97" name="object 42"/>
            <p:cNvSpPr/>
            <p:nvPr/>
          </p:nvSpPr>
          <p:spPr>
            <a:xfrm>
              <a:off x="528787" y="1092702"/>
              <a:ext cx="5465445" cy="4585970"/>
            </a:xfrm>
            <a:custGeom>
              <a:avLst/>
              <a:gdLst/>
              <a:ahLst/>
              <a:cxnLst/>
              <a:rect l="l" t="t" r="r" b="b"/>
              <a:pathLst>
                <a:path w="5465445" h="4585970">
                  <a:moveTo>
                    <a:pt x="0" y="4585716"/>
                  </a:moveTo>
                  <a:lnTo>
                    <a:pt x="5465064" y="4585716"/>
                  </a:lnTo>
                  <a:lnTo>
                    <a:pt x="5465064" y="0"/>
                  </a:lnTo>
                  <a:lnTo>
                    <a:pt x="0" y="0"/>
                  </a:lnTo>
                  <a:lnTo>
                    <a:pt x="0" y="4585716"/>
                  </a:lnTo>
                  <a:close/>
                </a:path>
              </a:pathLst>
            </a:custGeom>
            <a:ln w="9525">
              <a:solidFill>
                <a:srgbClr val="277A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4078341" y="2913665"/>
              <a:ext cx="1610160" cy="41224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085423" y="3379110"/>
              <a:ext cx="1603078" cy="41224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4058628" y="1933921"/>
              <a:ext cx="1629873" cy="41224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4078341" y="3840535"/>
              <a:ext cx="1610160" cy="41224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17" name="Title 7">
            <a:extLst>
              <a:ext uri="{FF2B5EF4-FFF2-40B4-BE49-F238E27FC236}">
                <a16:creationId xmlns:a16="http://schemas.microsoft.com/office/drawing/2014/main" xmlns="" id="{9963DB17-3E6D-024A-B237-0B6FC142A8A6}"/>
              </a:ext>
            </a:extLst>
          </p:cNvPr>
          <p:cNvSpPr txBox="1">
            <a:spLocks/>
          </p:cNvSpPr>
          <p:nvPr/>
        </p:nvSpPr>
        <p:spPr>
          <a:xfrm>
            <a:off x="4871925" y="7155004"/>
            <a:ext cx="5161918" cy="483920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940"/>
              </a:lnSpc>
            </a:pPr>
            <a:r>
              <a:rPr lang="ru-RU" sz="1400" dirty="0">
                <a:latin typeface="Electrolux Sans SemBd" pitchFamily="34" charset="-52"/>
              </a:rPr>
              <a:t>ТРЕНДЫ</a:t>
            </a:r>
            <a:r>
              <a:rPr lang="en-US" sz="1400" dirty="0">
                <a:latin typeface="Electrolux Sans SemBd" pitchFamily="34" charset="-52"/>
              </a:rPr>
              <a:t>: </a:t>
            </a:r>
            <a:r>
              <a:rPr lang="ru-RU" sz="1400" dirty="0" err="1">
                <a:latin typeface="Electrolux Sans" panose="020B0500020000000000" pitchFamily="34" charset="0"/>
                <a:cs typeface="Arial" panose="020B0604020202020204" pitchFamily="34" charset="0"/>
              </a:rPr>
              <a:t>Mediascope</a:t>
            </a:r>
            <a:r>
              <a:rPr lang="ru-RU" sz="1400" dirty="0">
                <a:latin typeface="Electrolux Sans" panose="020B0500020000000000" pitchFamily="34" charset="0"/>
                <a:cs typeface="Arial" panose="020B0604020202020204" pitchFamily="34" charset="0"/>
              </a:rPr>
              <a:t>, Все население, Россия</a:t>
            </a:r>
            <a:endParaRPr lang="ru-RU" sz="1400" dirty="0">
              <a:solidFill>
                <a:srgbClr val="FF0000"/>
              </a:solidFill>
              <a:latin typeface="Electrolux Sans SemBd" pitchFamily="34" charset="-52"/>
            </a:endParaRPr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xmlns="" id="{666AB2B1-B950-4A79-AC14-5A816C8A99E4}"/>
              </a:ext>
            </a:extLst>
          </p:cNvPr>
          <p:cNvSpPr txBox="1">
            <a:spLocks/>
          </p:cNvSpPr>
          <p:nvPr/>
        </p:nvSpPr>
        <p:spPr>
          <a:xfrm>
            <a:off x="312763" y="517942"/>
            <a:ext cx="12961440" cy="670401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940"/>
              </a:lnSpc>
            </a:pPr>
            <a:r>
              <a:rPr lang="ru-RU" sz="4110" dirty="0">
                <a:latin typeface="Electrolux Sans SemBd" pitchFamily="34" charset="-52"/>
              </a:rPr>
              <a:t>ОПРОС</a:t>
            </a:r>
            <a:r>
              <a:rPr lang="en-US" sz="4110" dirty="0">
                <a:latin typeface="Electrolux Sans SemBd" pitchFamily="34" charset="-52"/>
              </a:rPr>
              <a:t>: </a:t>
            </a:r>
            <a:r>
              <a:rPr lang="ru-RU" sz="4000" dirty="0">
                <a:latin typeface="Electrolux Sans" panose="020B0500020000000000" pitchFamily="34" charset="0"/>
                <a:cs typeface="Arial" panose="020B0604020202020204" pitchFamily="34" charset="0"/>
              </a:rPr>
              <a:t>Здоровый образ жизни - это</a:t>
            </a:r>
            <a:endParaRPr lang="ru-RU" sz="4000" dirty="0">
              <a:solidFill>
                <a:srgbClr val="FF0000"/>
              </a:solidFill>
              <a:latin typeface="Electrolux Sans SemB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5283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10" y="1109859"/>
            <a:ext cx="29103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GIF</a:t>
            </a:r>
            <a:r>
              <a:rPr lang="ru-RU" sz="2800" dirty="0">
                <a:solidFill>
                  <a:schemeClr val="bg1"/>
                </a:solidFill>
              </a:rPr>
              <a:t> - баннеры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FC6196A2-8915-4DF6-A270-6139D6BC2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769043"/>
              </p:ext>
            </p:extLst>
          </p:nvPr>
        </p:nvGraphicFramePr>
        <p:xfrm>
          <a:off x="96739" y="2196455"/>
          <a:ext cx="13163550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13163276" imgH="4714875" progId="Acrobat.Document.11">
                  <p:embed/>
                </p:oleObj>
              </mc:Choice>
              <mc:Fallback>
                <p:oleObj name="Acrobat Document" r:id="rId3" imgW="13163276" imgH="47148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739" y="2196455"/>
                        <a:ext cx="13163550" cy="471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201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68747" y="3323692"/>
            <a:ext cx="4392425" cy="1465051"/>
            <a:chOff x="168747" y="3323692"/>
            <a:chExt cx="4392425" cy="1465051"/>
          </a:xfrm>
        </p:grpSpPr>
        <p:sp>
          <p:nvSpPr>
            <p:cNvPr id="10" name="object 6"/>
            <p:cNvSpPr/>
            <p:nvPr/>
          </p:nvSpPr>
          <p:spPr>
            <a:xfrm>
              <a:off x="168747" y="3323692"/>
              <a:ext cx="2160032" cy="14650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 txBox="1"/>
            <p:nvPr/>
          </p:nvSpPr>
          <p:spPr>
            <a:xfrm>
              <a:off x="2400995" y="3325025"/>
              <a:ext cx="2160177" cy="43088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ЗОЖ</a:t>
              </a:r>
              <a:endParaRPr dirty="0"/>
            </a:p>
            <a:p>
              <a:r>
                <a:rPr dirty="0"/>
                <a:t>ЯДРО: Ж</a:t>
              </a:r>
              <a:r>
                <a:rPr lang="ru-RU" dirty="0"/>
                <a:t>/М</a:t>
              </a:r>
              <a:r>
                <a:rPr dirty="0"/>
                <a:t> 25-</a:t>
              </a:r>
              <a:r>
                <a:rPr lang="ru-RU" dirty="0"/>
                <a:t>4</a:t>
              </a:r>
              <a:r>
                <a:rPr dirty="0"/>
                <a:t>5 В+С</a:t>
              </a:r>
            </a:p>
          </p:txBody>
        </p:sp>
        <p:sp>
          <p:nvSpPr>
            <p:cNvPr id="12" name="object 9"/>
            <p:cNvSpPr txBox="1"/>
            <p:nvPr/>
          </p:nvSpPr>
          <p:spPr>
            <a:xfrm>
              <a:off x="2400995" y="4118854"/>
              <a:ext cx="2160177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Ведут здоровый образ жизни, занимаются йогой, следят за питанием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568773"/>
              </p:ext>
            </p:extLst>
          </p:nvPr>
        </p:nvGraphicFramePr>
        <p:xfrm>
          <a:off x="186535" y="5097115"/>
          <a:ext cx="10658128" cy="250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9201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283232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заряжает организм энергией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повышает тонус организма.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 HEPA+UV+ION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27724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— основа здоровья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позаботится о чистом воздухе. НЕРА+УФ лампа + 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27724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делает вас здоровее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заряжает организм энергией.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HEPA+UV+ION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  <a:tr h="27724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Пусть каждый вдох будет здоровым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позаботится об этом с HEPA+УФ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лучами+ION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0877907"/>
                  </a:ext>
                </a:extLst>
              </a:tr>
              <a:tr h="27724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Укрепляйте здоровье, очищая воздух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С очистителем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5 уровней системы очистки 360°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2575028"/>
                  </a:ext>
                </a:extLst>
              </a:tr>
              <a:tr h="356952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Будьте здоровы с чистым воздухом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позаботится о чистом воздухе. НЕРА+УФ лучи + 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2100081"/>
                  </a:ext>
                </a:extLst>
              </a:tr>
              <a:tr h="356952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без микробов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c UV-лампой обеззараживает вирусы и бактерии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8399294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1029" r="3108" b="4444"/>
          <a:stretch/>
        </p:blipFill>
        <p:spPr>
          <a:xfrm>
            <a:off x="7399895" y="2484486"/>
            <a:ext cx="2561940" cy="20882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343" y="108223"/>
            <a:ext cx="2362200" cy="3886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 t="2116" r="3137" b="4945"/>
          <a:stretch/>
        </p:blipFill>
        <p:spPr>
          <a:xfrm>
            <a:off x="7424066" y="108223"/>
            <a:ext cx="2537769" cy="20882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267" y="108223"/>
            <a:ext cx="22764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8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42863"/>
              </p:ext>
            </p:extLst>
          </p:nvPr>
        </p:nvGraphicFramePr>
        <p:xfrm>
          <a:off x="376851" y="5082097"/>
          <a:ext cx="10658128" cy="224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Воздух, который защищает здоровье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несокрушимый барьер между вами и вирусами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UV+ION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Дышите безопасным воздухом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Безопасное дыхание в период сезонных заболеваний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HEPA+UV+ION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Здоровая среда в доме без вирусов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UV-лампа в очистителе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очистит воздух в помещении от вирусов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411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для здоровой жизни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повышает жизненные силы и выносливость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У аллергенов и вирусов нет шанса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воздуха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позаботится об этом с НЕРА и УФ лучами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0877907"/>
                  </a:ext>
                </a:extLst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169841" y="3288151"/>
            <a:ext cx="4373121" cy="1455134"/>
            <a:chOff x="169841" y="3288151"/>
            <a:chExt cx="4373121" cy="1455134"/>
          </a:xfrm>
        </p:grpSpPr>
        <p:sp>
          <p:nvSpPr>
            <p:cNvPr id="15" name="object 10"/>
            <p:cNvSpPr txBox="1"/>
            <p:nvPr/>
          </p:nvSpPr>
          <p:spPr>
            <a:xfrm>
              <a:off x="2367466" y="3288151"/>
              <a:ext cx="2175496" cy="412934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540" algn="ctr"/>
              <a:r>
                <a:rPr lang="ru-RU" sz="1400" spc="-65" dirty="0">
                  <a:latin typeface="Calibri Light"/>
                  <a:cs typeface="Calibri Light"/>
                </a:rPr>
                <a:t>ПРОБЛЕМЫ СО ЗДОРОВЬЕМ</a:t>
              </a:r>
            </a:p>
            <a:p>
              <a:pPr marL="635" algn="ctr">
                <a:spcBef>
                  <a:spcPts val="9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Ж</a:t>
              </a:r>
              <a:r>
                <a:rPr lang="ru-RU" sz="1200" b="0" spc="-5" dirty="0">
                  <a:latin typeface="Calibri Light"/>
                  <a:cs typeface="Calibri Light"/>
                </a:rPr>
                <a:t>/М</a:t>
              </a:r>
              <a:r>
                <a:rPr sz="1200" b="0" spc="-5" dirty="0">
                  <a:latin typeface="Calibri Light"/>
                  <a:cs typeface="Calibri Light"/>
                </a:rPr>
                <a:t> </a:t>
              </a:r>
              <a:r>
                <a:rPr lang="ru-RU" sz="1200" b="0" spc="-5" dirty="0">
                  <a:latin typeface="Calibri Light"/>
                  <a:cs typeface="Calibri Light"/>
                </a:rPr>
                <a:t>35</a:t>
              </a:r>
              <a:r>
                <a:rPr sz="1200" b="0" spc="-5" dirty="0">
                  <a:latin typeface="Calibri Light"/>
                  <a:cs typeface="Calibri Light"/>
                </a:rPr>
                <a:t>-</a:t>
              </a:r>
              <a:r>
                <a:rPr lang="ru-RU" sz="1200" spc="-5" dirty="0">
                  <a:latin typeface="Calibri Light"/>
                  <a:cs typeface="Calibri Light"/>
                </a:rPr>
                <a:t>5</a:t>
              </a:r>
              <a:r>
                <a:rPr sz="1200" b="0" spc="-5" dirty="0">
                  <a:latin typeface="Calibri Light"/>
                  <a:cs typeface="Calibri Light"/>
                </a:rPr>
                <a:t>5</a:t>
              </a:r>
              <a:r>
                <a:rPr sz="1200" b="0" spc="-190" dirty="0"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latin typeface="Calibri Light"/>
                  <a:cs typeface="Calibri Light"/>
                </a:rPr>
                <a:t>В+С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16" name="object 5"/>
            <p:cNvSpPr/>
            <p:nvPr/>
          </p:nvSpPr>
          <p:spPr>
            <a:xfrm>
              <a:off x="169841" y="3305985"/>
              <a:ext cx="2126711" cy="1437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 txBox="1"/>
            <p:nvPr/>
          </p:nvSpPr>
          <p:spPr>
            <a:xfrm>
              <a:off x="2367466" y="4096954"/>
              <a:ext cx="2175496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Аллергики, Астматики, </a:t>
              </a:r>
            </a:p>
            <a:p>
              <a:r>
                <a:rPr lang="ru-RU" dirty="0"/>
                <a:t>Слабый иммунитет, часто болеют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062" y="180231"/>
            <a:ext cx="2394266" cy="2020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692" y="180708"/>
            <a:ext cx="2314575" cy="3857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455" y="2300746"/>
            <a:ext cx="2439941" cy="2055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839" y="180231"/>
            <a:ext cx="23336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3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47777"/>
              </p:ext>
            </p:extLst>
          </p:nvPr>
        </p:nvGraphicFramePr>
        <p:xfrm>
          <a:off x="310779" y="5436815"/>
          <a:ext cx="10658128" cy="187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Полноценная чистота для ваших детей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Подарите малышу здоровый воздух с первых дней жизни.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с первого дня жизни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в каждом вдохе малыша с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НЕРА+УФ лучи+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для здоровья ребенка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в каждом вдохе малыша с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НЕРА+УФ лучи+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Здоровая среда для развития малыша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в каждом вдохе малыша с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НЕРА + УФ лучи +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0877907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41407" y="3313443"/>
            <a:ext cx="4419830" cy="1403292"/>
            <a:chOff x="141407" y="3231724"/>
            <a:chExt cx="4419830" cy="1403292"/>
          </a:xfrm>
        </p:grpSpPr>
        <p:sp>
          <p:nvSpPr>
            <p:cNvPr id="20" name="object 10"/>
            <p:cNvSpPr txBox="1"/>
            <p:nvPr/>
          </p:nvSpPr>
          <p:spPr>
            <a:xfrm>
              <a:off x="2415001" y="3231724"/>
              <a:ext cx="2146236" cy="412934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540" algn="ctr"/>
              <a:r>
                <a:rPr lang="ru-RU" sz="1400" spc="-65" dirty="0">
                  <a:latin typeface="Calibri Light"/>
                  <a:cs typeface="Calibri Light"/>
                </a:rPr>
                <a:t>БЕРЕМЕННЫЕ И КОРМЯЩИЕ</a:t>
              </a:r>
            </a:p>
            <a:p>
              <a:pPr marL="635" algn="ctr">
                <a:spcBef>
                  <a:spcPts val="9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Ж </a:t>
              </a:r>
              <a:r>
                <a:rPr lang="ru-RU" sz="1200" b="0" spc="-5" dirty="0">
                  <a:latin typeface="Calibri Light"/>
                  <a:cs typeface="Calibri Light"/>
                </a:rPr>
                <a:t>20</a:t>
              </a:r>
              <a:r>
                <a:rPr sz="1200" b="0" spc="-5" dirty="0">
                  <a:latin typeface="Calibri Light"/>
                  <a:cs typeface="Calibri Light"/>
                </a:rPr>
                <a:t>-</a:t>
              </a:r>
              <a:r>
                <a:rPr lang="ru-RU" sz="1200" spc="-5" dirty="0">
                  <a:latin typeface="Calibri Light"/>
                  <a:cs typeface="Calibri Light"/>
                </a:rPr>
                <a:t>35</a:t>
              </a:r>
              <a:r>
                <a:rPr sz="1200" b="0" spc="-190" dirty="0"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latin typeface="Calibri Light"/>
                  <a:cs typeface="Calibri Light"/>
                </a:rPr>
                <a:t>В+С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21" name="object 9"/>
            <p:cNvSpPr txBox="1"/>
            <p:nvPr/>
          </p:nvSpPr>
          <p:spPr>
            <a:xfrm>
              <a:off x="2412630" y="3988685"/>
              <a:ext cx="2148607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Заботятся о своем здоровье или новорожденном, о чистоте квартиры и воздуха.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07" y="3231724"/>
              <a:ext cx="2132186" cy="1403292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39" y="228104"/>
            <a:ext cx="2623004" cy="218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546" y="222304"/>
            <a:ext cx="2276475" cy="3848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740" y="2550039"/>
            <a:ext cx="2623004" cy="2181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462" y="222304"/>
            <a:ext cx="22574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1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14987"/>
              </p:ext>
            </p:extLst>
          </p:nvPr>
        </p:nvGraphicFramePr>
        <p:xfrm>
          <a:off x="248426" y="5960621"/>
          <a:ext cx="10658128" cy="1135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0812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</a:t>
                      </a:r>
                      <a:r>
                        <a:rPr lang="ru-RU" sz="12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- ус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пешная учёба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: НЕРА фильтр + УФ лучи +ION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Учёба на «5» — чистый ум и воздух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повышает успеваемость.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5 уровней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32550" y="3328907"/>
            <a:ext cx="4428687" cy="2058906"/>
            <a:chOff x="132550" y="3328907"/>
            <a:chExt cx="4428687" cy="2058906"/>
          </a:xfrm>
        </p:grpSpPr>
        <p:sp>
          <p:nvSpPr>
            <p:cNvPr id="15" name="object 5"/>
            <p:cNvSpPr/>
            <p:nvPr/>
          </p:nvSpPr>
          <p:spPr>
            <a:xfrm>
              <a:off x="132550" y="3471403"/>
              <a:ext cx="2349731" cy="15946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 txBox="1"/>
            <p:nvPr/>
          </p:nvSpPr>
          <p:spPr>
            <a:xfrm>
              <a:off x="2614831" y="3328907"/>
              <a:ext cx="1946406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РОДИТЕЛИ</a:t>
              </a:r>
              <a:r>
                <a:rPr lang="en-US" dirty="0"/>
                <a:t> </a:t>
              </a:r>
              <a:r>
                <a:rPr lang="ru-RU" dirty="0"/>
                <a:t>ШКОЛЬНИКОВ МЛ.КЛАССОВ</a:t>
              </a:r>
            </a:p>
            <a:p>
              <a:r>
                <a:rPr lang="ru-RU" dirty="0"/>
                <a:t>Ж/М</a:t>
              </a:r>
              <a:r>
                <a:rPr dirty="0"/>
                <a:t> 20-</a:t>
              </a:r>
              <a:r>
                <a:rPr lang="ru-RU" dirty="0"/>
                <a:t>3</a:t>
              </a:r>
              <a:r>
                <a:rPr dirty="0"/>
                <a:t>5 В+С</a:t>
              </a:r>
            </a:p>
          </p:txBody>
        </p:sp>
        <p:sp>
          <p:nvSpPr>
            <p:cNvPr id="17" name="object 9"/>
            <p:cNvSpPr txBox="1"/>
            <p:nvPr/>
          </p:nvSpPr>
          <p:spPr>
            <a:xfrm>
              <a:off x="2614831" y="4095151"/>
              <a:ext cx="1946405" cy="1292662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Мамы не знают, что чистый и здоровый воздух влияет на успеваемость их детей. С </a:t>
              </a:r>
              <a:r>
                <a:rPr lang="en-US" dirty="0"/>
                <a:t>Yin-Yang</a:t>
              </a:r>
              <a:r>
                <a:rPr lang="ru-RU" dirty="0"/>
                <a:t> ребенок лучше развивается и улучшает успеваемость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22" y="235534"/>
            <a:ext cx="2838450" cy="238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0" y="235534"/>
            <a:ext cx="2276475" cy="381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762" y="2775088"/>
            <a:ext cx="2847975" cy="2400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629" y="235534"/>
            <a:ext cx="22764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1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526420"/>
              </p:ext>
            </p:extLst>
          </p:nvPr>
        </p:nvGraphicFramePr>
        <p:xfrm>
          <a:off x="303914" y="6147147"/>
          <a:ext cx="10658128" cy="1135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- высокие оценки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Здоровый воздух для учебы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Ребенок усвоит больше Система360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для ясного ума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- результат экзаменов на 5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! 5 уровней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99900" y="3356079"/>
            <a:ext cx="4461337" cy="1513293"/>
            <a:chOff x="99900" y="3356079"/>
            <a:chExt cx="4461337" cy="1513293"/>
          </a:xfrm>
        </p:grpSpPr>
        <p:sp>
          <p:nvSpPr>
            <p:cNvPr id="16" name="object 7"/>
            <p:cNvSpPr txBox="1"/>
            <p:nvPr/>
          </p:nvSpPr>
          <p:spPr>
            <a:xfrm>
              <a:off x="2401060" y="3356079"/>
              <a:ext cx="2160177" cy="43088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РОДИТЕЛИ ПОДРОСТКОВ</a:t>
              </a:r>
              <a:endParaRPr dirty="0"/>
            </a:p>
            <a:p>
              <a:r>
                <a:rPr dirty="0"/>
                <a:t>ЯДРО: Ж</a:t>
              </a:r>
              <a:r>
                <a:rPr lang="ru-RU" dirty="0"/>
                <a:t>/М</a:t>
              </a:r>
              <a:r>
                <a:rPr dirty="0"/>
                <a:t> </a:t>
              </a:r>
              <a:r>
                <a:rPr lang="ru-RU" dirty="0"/>
                <a:t>3</a:t>
              </a:r>
              <a:r>
                <a:rPr dirty="0"/>
                <a:t>5-</a:t>
              </a:r>
              <a:r>
                <a:rPr lang="ru-RU" dirty="0"/>
                <a:t>4</a:t>
              </a:r>
              <a:r>
                <a:rPr dirty="0"/>
                <a:t>5 В+С</a:t>
              </a:r>
            </a:p>
          </p:txBody>
        </p:sp>
        <p:sp>
          <p:nvSpPr>
            <p:cNvPr id="17" name="object 9"/>
            <p:cNvSpPr txBox="1"/>
            <p:nvPr/>
          </p:nvSpPr>
          <p:spPr>
            <a:xfrm>
              <a:off x="2366584" y="4434764"/>
              <a:ext cx="2194653" cy="43088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Повышение успеваемости</a:t>
              </a:r>
            </a:p>
            <a:p>
              <a:r>
                <a:rPr lang="ru-RU" dirty="0"/>
                <a:t>Забота о здоровье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/>
            <a:srcRect r="1939" b="9414"/>
            <a:stretch/>
          </p:blipFill>
          <p:spPr>
            <a:xfrm>
              <a:off x="99900" y="3373879"/>
              <a:ext cx="2172313" cy="1495493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21" y="235243"/>
            <a:ext cx="2838450" cy="2390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72" y="235243"/>
            <a:ext cx="2286000" cy="3838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921" y="2744964"/>
            <a:ext cx="2838450" cy="2381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220" y="235243"/>
            <a:ext cx="22764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3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49013"/>
              </p:ext>
            </p:extLst>
          </p:nvPr>
        </p:nvGraphicFramePr>
        <p:xfrm>
          <a:off x="600795" y="5355625"/>
          <a:ext cx="10658128" cy="187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Безопасный воздух в вашем доме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очистит грязный и опасный воздух с улицы. 5 уровней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За окном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промзона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? Защити свой дом!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Очиститель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сделает воздух в доме чистым. 5 уровней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Дышите чистым воздухом, а не пылью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очистит грязный и опасный воздух с улицы. 5 уровней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0877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Воздух дома будет чище, чем в лесу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очистит грязный и опасный воздух с улицы. 5 ступеней очистки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83884034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9379" y="3382536"/>
            <a:ext cx="4478505" cy="1555716"/>
            <a:chOff x="89379" y="3382536"/>
            <a:chExt cx="4478505" cy="1555716"/>
          </a:xfrm>
        </p:grpSpPr>
        <p:sp>
          <p:nvSpPr>
            <p:cNvPr id="16" name="object 10"/>
            <p:cNvSpPr txBox="1"/>
            <p:nvPr/>
          </p:nvSpPr>
          <p:spPr>
            <a:xfrm>
              <a:off x="2392388" y="3382536"/>
              <a:ext cx="2175496" cy="62837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540" algn="ctr"/>
              <a:r>
                <a:rPr lang="ru-RU" sz="1400" spc="-65" dirty="0">
                  <a:latin typeface="Calibri Light"/>
                  <a:cs typeface="Calibri Light"/>
                </a:rPr>
                <a:t>ЖИТЕЛИ ГОРОДОВ С ЗАГРЯЗНЕННЫМ ВОЗДУХОМ</a:t>
              </a:r>
            </a:p>
            <a:p>
              <a:pPr marL="635" algn="ctr">
                <a:spcBef>
                  <a:spcPts val="9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Ж</a:t>
              </a:r>
              <a:r>
                <a:rPr lang="ru-RU" sz="1200" b="0" spc="-5" dirty="0">
                  <a:latin typeface="Calibri Light"/>
                  <a:cs typeface="Calibri Light"/>
                </a:rPr>
                <a:t>/М</a:t>
              </a:r>
              <a:r>
                <a:rPr sz="1200" b="0" spc="-5" dirty="0">
                  <a:latin typeface="Calibri Light"/>
                  <a:cs typeface="Calibri Light"/>
                </a:rPr>
                <a:t> </a:t>
              </a:r>
              <a:r>
                <a:rPr lang="ru-RU" sz="1200" b="0" spc="-5" dirty="0">
                  <a:latin typeface="Calibri Light"/>
                  <a:cs typeface="Calibri Light"/>
                </a:rPr>
                <a:t>35</a:t>
              </a:r>
              <a:r>
                <a:rPr sz="1200" b="0" spc="-5" dirty="0">
                  <a:latin typeface="Calibri Light"/>
                  <a:cs typeface="Calibri Light"/>
                </a:rPr>
                <a:t>-</a:t>
              </a:r>
              <a:r>
                <a:rPr lang="ru-RU" sz="1200" spc="-5" dirty="0">
                  <a:latin typeface="Calibri Light"/>
                  <a:cs typeface="Calibri Light"/>
                </a:rPr>
                <a:t>5</a:t>
              </a:r>
              <a:r>
                <a:rPr sz="1200" b="0" spc="-5" dirty="0">
                  <a:latin typeface="Calibri Light"/>
                  <a:cs typeface="Calibri Light"/>
                </a:rPr>
                <a:t>5</a:t>
              </a:r>
              <a:r>
                <a:rPr sz="1200" b="0" spc="-190" dirty="0"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latin typeface="Calibri Light"/>
                  <a:cs typeface="Calibri Light"/>
                </a:rPr>
                <a:t>В+С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17" name="object 9"/>
            <p:cNvSpPr txBox="1"/>
            <p:nvPr/>
          </p:nvSpPr>
          <p:spPr>
            <a:xfrm>
              <a:off x="2392388" y="4291921"/>
              <a:ext cx="2175496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Защита от PM 2,5 уличная пыль, сажа на подоконниках даже без открытия окон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/>
            <a:srcRect l="4372" r="6453"/>
            <a:stretch/>
          </p:blipFill>
          <p:spPr>
            <a:xfrm>
              <a:off x="89379" y="3390520"/>
              <a:ext cx="2176363" cy="1538357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249" y="89971"/>
            <a:ext cx="2838450" cy="238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85" y="89971"/>
            <a:ext cx="2276475" cy="3838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535" y="2557002"/>
            <a:ext cx="2847975" cy="2381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085" y="111540"/>
            <a:ext cx="22764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1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" y="6805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248883"/>
              </p:ext>
            </p:extLst>
          </p:nvPr>
        </p:nvGraphicFramePr>
        <p:xfrm>
          <a:off x="140911" y="5868863"/>
          <a:ext cx="10658128" cy="1506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Качество воздуха - качество жизни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Воздух класса премиум в вашем доме с очистителем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Дышите чистым воздухом в мегаполисе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Воздух класса премиум в вашем доме с очистителем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Воздух класса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lux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в вашем доме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Чистый воздух даже в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мегполисе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с очистителем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Система360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40911" y="3258986"/>
            <a:ext cx="4417719" cy="2105821"/>
            <a:chOff x="140911" y="3258986"/>
            <a:chExt cx="4417719" cy="210582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/>
            <a:srcRect l="4828" r="13638"/>
            <a:stretch/>
          </p:blipFill>
          <p:spPr>
            <a:xfrm>
              <a:off x="140911" y="3265857"/>
              <a:ext cx="2075415" cy="1387978"/>
            </a:xfrm>
            <a:prstGeom prst="rect">
              <a:avLst/>
            </a:prstGeom>
          </p:spPr>
        </p:pic>
        <p:sp>
          <p:nvSpPr>
            <p:cNvPr id="20" name="object 13"/>
            <p:cNvSpPr txBox="1"/>
            <p:nvPr/>
          </p:nvSpPr>
          <p:spPr>
            <a:xfrm>
              <a:off x="2357238" y="3258986"/>
              <a:ext cx="2201392" cy="646331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ЖИТЕЛИ МЕГАПОЛИСА ЖИВУЩИЕ В ЦЕНТРЕ ГОРОДА Ж/М</a:t>
              </a:r>
              <a:r>
                <a:rPr dirty="0"/>
                <a:t> 20-</a:t>
              </a:r>
              <a:r>
                <a:rPr lang="ru-RU" dirty="0"/>
                <a:t>3</a:t>
              </a:r>
              <a:r>
                <a:rPr dirty="0"/>
                <a:t>5 С</a:t>
              </a:r>
            </a:p>
          </p:txBody>
        </p:sp>
        <p:sp>
          <p:nvSpPr>
            <p:cNvPr id="21" name="object 9"/>
            <p:cNvSpPr txBox="1"/>
            <p:nvPr/>
          </p:nvSpPr>
          <p:spPr>
            <a:xfrm>
              <a:off x="2357238" y="4072145"/>
              <a:ext cx="2193606" cy="1292662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Мы не можем повлиять на воздух за окнами Вашего дома, но мы можем обеспечить Вам чистый и здоровый воздух внутри. На здоровье не экономят. Защита от PM 2,5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236" y="145784"/>
            <a:ext cx="2876550" cy="239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501" y="145784"/>
            <a:ext cx="2266950" cy="3800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336" y="2652071"/>
            <a:ext cx="2838450" cy="2371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276" y="135041"/>
            <a:ext cx="2266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3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24732" y="0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39690"/>
              </p:ext>
            </p:extLst>
          </p:nvPr>
        </p:nvGraphicFramePr>
        <p:xfrm>
          <a:off x="140911" y="5868863"/>
          <a:ext cx="10658128" cy="1506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Питомцу тоже нужен чистый воздух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Позаботьтесь о каждом члене семьи. Чистый воздух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Система360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И питомец здоров, если воздух здоров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Позаботьтесь о питомце. Чистый воздух для самых близких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Питомец здоровее, если воздух чистый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Позаботьтесь о вашем питомце. Чистый воздух в доме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Electrolux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18686" y="3287266"/>
            <a:ext cx="4426056" cy="1859776"/>
            <a:chOff x="118686" y="3287266"/>
            <a:chExt cx="4426056" cy="185977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b="8174"/>
            <a:stretch/>
          </p:blipFill>
          <p:spPr>
            <a:xfrm>
              <a:off x="118686" y="3287266"/>
              <a:ext cx="2120106" cy="1337603"/>
            </a:xfrm>
            <a:prstGeom prst="rect">
              <a:avLst/>
            </a:prstGeom>
          </p:spPr>
        </p:pic>
        <p:sp>
          <p:nvSpPr>
            <p:cNvPr id="24" name="object 10"/>
            <p:cNvSpPr txBox="1"/>
            <p:nvPr/>
          </p:nvSpPr>
          <p:spPr>
            <a:xfrm>
              <a:off x="2355889" y="3287266"/>
              <a:ext cx="2188853" cy="62837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540" algn="ctr"/>
              <a:r>
                <a:rPr lang="ru-RU" sz="1400" spc="-65" dirty="0">
                  <a:latin typeface="Calibri Light"/>
                  <a:cs typeface="Calibri Light"/>
                </a:rPr>
                <a:t>ВЛАДЕЛЬЦЫ ДОМАШНИХ ЖИВОТНЫХ</a:t>
              </a:r>
            </a:p>
            <a:p>
              <a:pPr marL="635" algn="ctr">
                <a:spcBef>
                  <a:spcPts val="9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Ж</a:t>
              </a:r>
              <a:r>
                <a:rPr lang="ru-RU" sz="1200" b="0" spc="-5" dirty="0">
                  <a:latin typeface="Calibri Light"/>
                  <a:cs typeface="Calibri Light"/>
                </a:rPr>
                <a:t>/М</a:t>
              </a:r>
              <a:r>
                <a:rPr sz="1200" b="0" spc="-5" dirty="0">
                  <a:latin typeface="Calibri Light"/>
                  <a:cs typeface="Calibri Light"/>
                </a:rPr>
                <a:t> </a:t>
              </a:r>
              <a:r>
                <a:rPr lang="ru-RU" sz="1200" b="0" spc="-5" dirty="0">
                  <a:latin typeface="Calibri Light"/>
                  <a:cs typeface="Calibri Light"/>
                </a:rPr>
                <a:t>35</a:t>
              </a:r>
              <a:r>
                <a:rPr sz="1200" b="0" spc="-5" dirty="0">
                  <a:latin typeface="Calibri Light"/>
                  <a:cs typeface="Calibri Light"/>
                </a:rPr>
                <a:t>-</a:t>
              </a:r>
              <a:r>
                <a:rPr lang="ru-RU" sz="1200" spc="-5" dirty="0">
                  <a:latin typeface="Calibri Light"/>
                  <a:cs typeface="Calibri Light"/>
                </a:rPr>
                <a:t>5</a:t>
              </a:r>
              <a:r>
                <a:rPr sz="1200" b="0" spc="-5" dirty="0">
                  <a:latin typeface="Calibri Light"/>
                  <a:cs typeface="Calibri Light"/>
                </a:rPr>
                <a:t>5</a:t>
              </a:r>
              <a:r>
                <a:rPr sz="1200" b="0" spc="-190" dirty="0"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latin typeface="Calibri Light"/>
                  <a:cs typeface="Calibri Light"/>
                </a:rPr>
                <a:t>В+С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25" name="object 9"/>
            <p:cNvSpPr txBox="1"/>
            <p:nvPr/>
          </p:nvSpPr>
          <p:spPr>
            <a:xfrm>
              <a:off x="2355889" y="4069824"/>
              <a:ext cx="2188853" cy="1077218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Животные в квартире значительно ухудшают качество воздуха. Плохой воздух сокращает и без того короткую жизнь ваших питомцев.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944" y="249525"/>
            <a:ext cx="2838450" cy="2390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95" y="259625"/>
            <a:ext cx="2257425" cy="3838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181" y="2760851"/>
            <a:ext cx="2847975" cy="2390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962" y="259625"/>
            <a:ext cx="2286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37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24732" y="0"/>
            <a:ext cx="13442951" cy="76622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141829" y="-225654"/>
            <a:ext cx="4703066" cy="335821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955BBD26-6B21-2A4E-99ED-BE5128EB6061}"/>
              </a:ext>
            </a:extLst>
          </p:cNvPr>
          <p:cNvSpPr txBox="1">
            <a:spLocks/>
          </p:cNvSpPr>
          <p:nvPr/>
        </p:nvSpPr>
        <p:spPr>
          <a:xfrm>
            <a:off x="312763" y="180231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FE07D833-407B-0347-80CE-EA98B2AA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4" y="862256"/>
            <a:ext cx="4432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750" dirty="0" err="1">
                <a:solidFill>
                  <a:schemeClr val="bg1"/>
                </a:solidFill>
              </a:rPr>
              <a:t>Текстово</a:t>
            </a:r>
            <a:r>
              <a:rPr lang="ru-RU" sz="2750" dirty="0">
                <a:solidFill>
                  <a:schemeClr val="bg1"/>
                </a:solidFill>
              </a:rPr>
              <a:t>-графические</a:t>
            </a:r>
          </a:p>
          <a:p>
            <a:r>
              <a:rPr lang="ru-RU" sz="2750" dirty="0">
                <a:solidFill>
                  <a:schemeClr val="bg1"/>
                </a:solidFill>
              </a:rPr>
              <a:t>баннеры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38369"/>
              </p:ext>
            </p:extLst>
          </p:nvPr>
        </p:nvGraphicFramePr>
        <p:xfrm>
          <a:off x="140911" y="5868863"/>
          <a:ext cx="10658128" cy="1506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312">
                  <a:extLst>
                    <a:ext uri="{9D8B030D-6E8A-4147-A177-3AD203B41FA5}">
                      <a16:colId xmlns:a16="http://schemas.microsoft.com/office/drawing/2014/main" xmlns="" val="1026530656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xmlns="" val="245656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Заголовок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Electrolux Sans Light" panose="020B0400020000000000" pitchFamily="34" charset="-52"/>
                        </a:rPr>
                        <a:t>Текст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82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79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Дом без пыли даже без уборки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Генеральная уборка с очистителем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Новый стандарт чистоты 360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896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Чище воздух — чище дом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Генеральная уборка с очистителем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Новый стандарт чистоты 360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586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Забудьте про пыль после уборки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Генеральная уборка с очистителем воздуха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Yin&amp;Yang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Electrolux Sans Light" panose="020B0400020000000000" pitchFamily="34" charset="-52"/>
                        </a:rPr>
                        <a:t>. Новый стандарт чистоты 360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Electrolux Sans Light" panose="020B0400020000000000" pitchFamily="3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2230631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182933" y="3312790"/>
            <a:ext cx="4368501" cy="1585669"/>
            <a:chOff x="182933" y="3312790"/>
            <a:chExt cx="4368501" cy="1585669"/>
          </a:xfrm>
        </p:grpSpPr>
        <p:sp>
          <p:nvSpPr>
            <p:cNvPr id="17" name="object 10"/>
            <p:cNvSpPr txBox="1"/>
            <p:nvPr/>
          </p:nvSpPr>
          <p:spPr>
            <a:xfrm>
              <a:off x="2405198" y="3312790"/>
              <a:ext cx="2146236" cy="628377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540" algn="ctr"/>
              <a:r>
                <a:rPr lang="ru-RU" sz="1400" spc="-65" dirty="0">
                  <a:latin typeface="Calibri Light"/>
                  <a:cs typeface="Calibri Light"/>
                </a:rPr>
                <a:t>ВЛАДЕЛЬЦЫ ТЕХНИКИ </a:t>
              </a:r>
              <a:r>
                <a:rPr lang="en-US" sz="1400" spc="-65" dirty="0">
                  <a:latin typeface="Calibri Light"/>
                  <a:cs typeface="Calibri Light"/>
                </a:rPr>
                <a:t>ELECTROLUX</a:t>
              </a:r>
              <a:endParaRPr lang="ru-RU" sz="1400" spc="-65" dirty="0">
                <a:latin typeface="Calibri Light"/>
                <a:cs typeface="Calibri Light"/>
              </a:endParaRPr>
            </a:p>
            <a:p>
              <a:pPr marL="635" algn="ctr">
                <a:spcBef>
                  <a:spcPts val="95"/>
                </a:spcBef>
              </a:pPr>
              <a:r>
                <a:rPr sz="1200" b="0" spc="-5" dirty="0">
                  <a:latin typeface="Calibri Light"/>
                  <a:cs typeface="Calibri Light"/>
                </a:rPr>
                <a:t>Ж</a:t>
              </a:r>
              <a:r>
                <a:rPr lang="ru-RU" sz="1200" b="0" spc="-5" dirty="0">
                  <a:latin typeface="Calibri Light"/>
                  <a:cs typeface="Calibri Light"/>
                </a:rPr>
                <a:t>/М</a:t>
              </a:r>
              <a:r>
                <a:rPr sz="1200" b="0" spc="-5" dirty="0">
                  <a:latin typeface="Calibri Light"/>
                  <a:cs typeface="Calibri Light"/>
                </a:rPr>
                <a:t> </a:t>
              </a:r>
              <a:r>
                <a:rPr lang="ru-RU" sz="1200" b="0" spc="-5" dirty="0">
                  <a:latin typeface="Calibri Light"/>
                  <a:cs typeface="Calibri Light"/>
                </a:rPr>
                <a:t>35</a:t>
              </a:r>
              <a:r>
                <a:rPr sz="1200" b="0" spc="-5" dirty="0">
                  <a:latin typeface="Calibri Light"/>
                  <a:cs typeface="Calibri Light"/>
                </a:rPr>
                <a:t>-</a:t>
              </a:r>
              <a:r>
                <a:rPr lang="ru-RU" sz="1200" spc="-5" dirty="0">
                  <a:latin typeface="Calibri Light"/>
                  <a:cs typeface="Calibri Light"/>
                </a:rPr>
                <a:t>5</a:t>
              </a:r>
              <a:r>
                <a:rPr sz="1200" b="0" spc="-5" dirty="0">
                  <a:latin typeface="Calibri Light"/>
                  <a:cs typeface="Calibri Light"/>
                </a:rPr>
                <a:t>5</a:t>
              </a:r>
              <a:r>
                <a:rPr sz="1200" b="0" spc="-190" dirty="0">
                  <a:latin typeface="Calibri Light"/>
                  <a:cs typeface="Calibri Light"/>
                </a:rPr>
                <a:t> </a:t>
              </a:r>
              <a:r>
                <a:rPr sz="1200" b="0" spc="-10" dirty="0">
                  <a:latin typeface="Calibri Light"/>
                  <a:cs typeface="Calibri Light"/>
                </a:rPr>
                <a:t>В+С</a:t>
              </a:r>
              <a:endParaRPr sz="1200" dirty="0">
                <a:latin typeface="Calibri Light"/>
                <a:cs typeface="Calibri Light"/>
              </a:endParaRPr>
            </a:p>
          </p:txBody>
        </p:sp>
        <p:sp>
          <p:nvSpPr>
            <p:cNvPr id="18" name="object 9"/>
            <p:cNvSpPr txBox="1"/>
            <p:nvPr/>
          </p:nvSpPr>
          <p:spPr>
            <a:xfrm>
              <a:off x="2398154" y="4036685"/>
              <a:ext cx="2153280" cy="861774"/>
            </a:xfrm>
            <a:prstGeom prst="rect">
              <a:avLst/>
            </a:prstGeom>
            <a:ln w="6350">
              <a:solidFill>
                <a:srgbClr val="6FAC46"/>
              </a:solidFill>
            </a:ln>
          </p:spPr>
          <p:txBody>
            <a:bodyPr vert="horz" wrap="square" lIns="0" tIns="0" rIns="0" bIns="0" rtlCol="0">
              <a:spAutoFit/>
            </a:bodyPr>
            <a:lstStyle>
              <a:defPPr>
                <a:defRPr lang="ru-RU"/>
              </a:defPPr>
              <a:lvl1pPr marL="2540" algn="ctr">
                <a:defRPr sz="1400" spc="-65">
                  <a:latin typeface="Calibri Light"/>
                  <a:cs typeface="Calibri Light"/>
                </a:defRPr>
              </a:lvl1pPr>
            </a:lstStyle>
            <a:p>
              <a:r>
                <a:rPr lang="ru-RU" dirty="0"/>
                <a:t>Остается пыль после уборки. Пыль в воздухе.</a:t>
              </a:r>
              <a:br>
                <a:rPr lang="ru-RU" dirty="0"/>
              </a:br>
              <a:r>
                <a:rPr lang="ru-RU" dirty="0"/>
                <a:t>Идеальная уборка дома/квартиры.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2"/>
            <a:srcRect b="8472"/>
            <a:stretch/>
          </p:blipFill>
          <p:spPr>
            <a:xfrm>
              <a:off x="182933" y="3312790"/>
              <a:ext cx="2114046" cy="13266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657" y="187841"/>
            <a:ext cx="2838450" cy="238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089" y="192660"/>
            <a:ext cx="2266950" cy="3800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657" y="2750542"/>
            <a:ext cx="2847975" cy="2381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438" y="180231"/>
            <a:ext cx="2286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9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08907" y="1260351"/>
            <a:ext cx="10585176" cy="5486597"/>
            <a:chOff x="6429842" y="1047640"/>
            <a:chExt cx="6380715" cy="4705945"/>
          </a:xfrm>
        </p:grpSpPr>
        <p:sp>
          <p:nvSpPr>
            <p:cNvPr id="150" name="object 41"/>
            <p:cNvSpPr/>
            <p:nvPr/>
          </p:nvSpPr>
          <p:spPr>
            <a:xfrm>
              <a:off x="6429842" y="1047640"/>
              <a:ext cx="6380715" cy="47059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42"/>
            <p:cNvSpPr/>
            <p:nvPr/>
          </p:nvSpPr>
          <p:spPr>
            <a:xfrm>
              <a:off x="6459351" y="1097183"/>
              <a:ext cx="6267725" cy="4581489"/>
            </a:xfrm>
            <a:custGeom>
              <a:avLst/>
              <a:gdLst/>
              <a:ahLst/>
              <a:cxnLst/>
              <a:rect l="l" t="t" r="r" b="b"/>
              <a:pathLst>
                <a:path w="5465445" h="4585970">
                  <a:moveTo>
                    <a:pt x="0" y="4585716"/>
                  </a:moveTo>
                  <a:lnTo>
                    <a:pt x="5465064" y="4585716"/>
                  </a:lnTo>
                  <a:lnTo>
                    <a:pt x="5465064" y="0"/>
                  </a:lnTo>
                  <a:lnTo>
                    <a:pt x="0" y="0"/>
                  </a:lnTo>
                  <a:lnTo>
                    <a:pt x="0" y="4585716"/>
                  </a:lnTo>
                  <a:close/>
                </a:path>
              </a:pathLst>
            </a:custGeom>
            <a:ln w="9525">
              <a:solidFill>
                <a:srgbClr val="277A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Title 7">
            <a:extLst>
              <a:ext uri="{FF2B5EF4-FFF2-40B4-BE49-F238E27FC236}">
                <a16:creationId xmlns:a16="http://schemas.microsoft.com/office/drawing/2014/main" xmlns="" id="{9963DB17-3E6D-024A-B237-0B6FC142A8A6}"/>
              </a:ext>
            </a:extLst>
          </p:cNvPr>
          <p:cNvSpPr txBox="1">
            <a:spLocks/>
          </p:cNvSpPr>
          <p:nvPr/>
        </p:nvSpPr>
        <p:spPr>
          <a:xfrm>
            <a:off x="312763" y="271203"/>
            <a:ext cx="12961440" cy="670401"/>
          </a:xfrm>
          <a:prstGeom prst="rect">
            <a:avLst/>
          </a:prstGeom>
          <a:noFill/>
        </p:spPr>
        <p:txBody>
          <a:bodyPr vert="horz" lIns="134430" tIns="67215" rIns="134430" bIns="67215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10" dirty="0">
                <a:latin typeface="Electrolux Sans SemBd" pitchFamily="34" charset="-52"/>
              </a:rPr>
              <a:t>ОПРОС</a:t>
            </a:r>
            <a:r>
              <a:rPr lang="en-US" sz="4110" dirty="0">
                <a:latin typeface="Electrolux Sans SemBd" pitchFamily="34" charset="-52"/>
              </a:rPr>
              <a:t>: </a:t>
            </a:r>
            <a:r>
              <a:rPr lang="ru-RU" sz="4000" dirty="0">
                <a:latin typeface="Electrolux Sans SemBd" pitchFamily="34" charset="-52"/>
                <a:cs typeface="Arial" panose="020B0604020202020204" pitchFamily="34" charset="0"/>
              </a:rPr>
              <a:t>Здоровый образ жизни- это….</a:t>
            </a:r>
            <a:endParaRPr lang="ru-RU" sz="4000" dirty="0">
              <a:latin typeface="Electrolux Sans" panose="020B050002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xmlns="" id="{80B34236-2405-4629-9FA8-95BB7F5234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819139"/>
              </p:ext>
            </p:extLst>
          </p:nvPr>
        </p:nvGraphicFramePr>
        <p:xfrm>
          <a:off x="1882775" y="1251744"/>
          <a:ext cx="9951268" cy="540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4538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49456" y="2139260"/>
            <a:ext cx="3916986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Размещаем статические (ТГБ) и динамические (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Gif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/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Html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) баннеры в рекламных сетях Яндекс, </a:t>
            </a:r>
            <a:r>
              <a:rPr lang="en-US" dirty="0">
                <a:solidFill>
                  <a:schemeClr val="bg1"/>
                </a:solidFill>
                <a:ea typeface="ヒラギノ角ゴ Pro W3" charset="-128"/>
              </a:rPr>
              <a:t>Google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, </a:t>
            </a:r>
            <a:r>
              <a:rPr lang="en-US" dirty="0">
                <a:solidFill>
                  <a:schemeClr val="bg1"/>
                </a:solidFill>
                <a:ea typeface="ヒラギノ角ゴ Pro W3" charset="-128"/>
              </a:rPr>
              <a:t>Instagram</a:t>
            </a:r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ЦЕЛЬ:</a:t>
            </a:r>
          </a:p>
          <a:p>
            <a:endParaRPr lang="ru-RU" sz="1200" spc="-5" dirty="0">
              <a:solidFill>
                <a:schemeClr val="bg1"/>
              </a:solidFill>
              <a:latin typeface="Electrolux Sans" panose="020B0500020000000000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Быть в зоне внимания пользователей в момент проявления интереса к очистителям и  увлажнителям («горячая аудитория).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Донесение УТП новинки </a:t>
            </a:r>
            <a:r>
              <a:rPr lang="ru-RU" sz="1200" spc="-5" dirty="0" err="1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Electrolux</a:t>
            </a: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 </a:t>
            </a:r>
            <a:r>
              <a:rPr lang="ru-RU" sz="1200" spc="-5" dirty="0" err="1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Yin&amp;Yang</a:t>
            </a: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 до целевой аудитории.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Появление поисковых запросов вида «Очиститель Инь-</a:t>
            </a:r>
            <a:r>
              <a:rPr lang="ru-RU" sz="1200" spc="-5" dirty="0" err="1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Янь</a:t>
            </a: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», «</a:t>
            </a:r>
            <a:r>
              <a:rPr lang="ru-RU" sz="1200" spc="-5" dirty="0" err="1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Electrolux</a:t>
            </a: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 </a:t>
            </a:r>
            <a:r>
              <a:rPr lang="ru-RU" sz="1200" spc="-5" dirty="0" err="1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Yin&amp;Yang</a:t>
            </a:r>
            <a:r>
              <a:rPr lang="ru-RU" sz="12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»</a:t>
            </a:r>
          </a:p>
          <a:p>
            <a:endParaRPr lang="ru-RU" sz="1200" spc="-5" dirty="0">
              <a:solidFill>
                <a:schemeClr val="bg1"/>
              </a:solidFill>
              <a:latin typeface="Electrolux Sans" panose="020B0500020000000000" pitchFamily="34" charset="0"/>
              <a:cs typeface="Arial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756295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БАННЕРНАЯ</a:t>
            </a:r>
            <a:b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</a:b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РЕКЛАМА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6B85EB5-EED8-734B-92DB-E41BE6C1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90159"/>
              </p:ext>
            </p:extLst>
          </p:nvPr>
        </p:nvGraphicFramePr>
        <p:xfrm>
          <a:off x="8242841" y="5145994"/>
          <a:ext cx="3879233" cy="1577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0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3542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05.21-06.21</a:t>
                      </a:r>
                    </a:p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09.21-12.21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Показы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31 930 214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Переходы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181 298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604379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4 934 850 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A043EB-8583-CC4B-9354-6A73476BFC29}"/>
              </a:ext>
            </a:extLst>
          </p:cNvPr>
          <p:cNvSpPr txBox="1"/>
          <p:nvPr/>
        </p:nvSpPr>
        <p:spPr>
          <a:xfrm>
            <a:off x="168747" y="476237"/>
            <a:ext cx="2268252" cy="374670"/>
          </a:xfrm>
          <a:prstGeom prst="rect">
            <a:avLst/>
          </a:prstGeom>
          <a:solidFill>
            <a:srgbClr val="E3E6EC"/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rgbClr val="000C43"/>
                </a:solidFill>
                <a:latin typeface="Electrolux Sans" panose="020B0500020000000000" pitchFamily="34" charset="0"/>
              </a:rPr>
              <a:t>ТАРГЕТИНГ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CA5FCB-B901-BD45-B1A8-EDF2FDBF8D0A}"/>
              </a:ext>
            </a:extLst>
          </p:cNvPr>
          <p:cNvSpPr txBox="1"/>
          <p:nvPr/>
        </p:nvSpPr>
        <p:spPr>
          <a:xfrm>
            <a:off x="2557817" y="468263"/>
            <a:ext cx="4117879" cy="380996"/>
          </a:xfrm>
          <a:prstGeom prst="rect">
            <a:avLst/>
          </a:prstGeom>
          <a:solidFill>
            <a:srgbClr val="000C43">
              <a:alpha val="94000"/>
            </a:srgbClr>
          </a:solidFill>
        </p:spPr>
        <p:txBody>
          <a:bodyPr wrap="square" lIns="0" tIns="0" rIns="0" bIns="0" rtlCol="0" anchor="ctr"/>
          <a:lstStyle>
            <a:defPPr>
              <a:defRPr lang="ru-RU"/>
            </a:defPPr>
          </a:lstStyle>
          <a:p>
            <a:pPr algn="ctr"/>
            <a:r>
              <a:rPr lang="ru-RU" dirty="0">
                <a:solidFill>
                  <a:schemeClr val="bg1"/>
                </a:solidFill>
                <a:latin typeface="Electrolux Sans" panose="020B0500020000000000" pitchFamily="34" charset="0"/>
              </a:rPr>
              <a:t>СЕГМЕНТЫ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9564" y="1044327"/>
            <a:ext cx="2268254" cy="1040599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560471" y="1045020"/>
            <a:ext cx="4128033" cy="3570917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435598" y="1149516"/>
            <a:ext cx="2122219" cy="738023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Таргетинг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 по готовым сегментам (собранные Яндекс, </a:t>
            </a:r>
            <a:r>
              <a:rPr lang="en-US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Google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, </a:t>
            </a: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HealthScanner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C5C79B-CF1C-2349-8B18-645FCAAA09B7}"/>
              </a:ext>
            </a:extLst>
          </p:cNvPr>
          <p:cNvSpPr txBox="1"/>
          <p:nvPr/>
        </p:nvSpPr>
        <p:spPr>
          <a:xfrm>
            <a:off x="328225" y="5054567"/>
            <a:ext cx="2216785" cy="523220"/>
          </a:xfrm>
          <a:prstGeom prst="rect">
            <a:avLst/>
          </a:prstGeom>
          <a:solidFill>
            <a:srgbClr val="E3E6EC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Таргетинг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 по поисковым интересам (ключи)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45011" y="4920612"/>
            <a:ext cx="4130686" cy="732227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2685319" y="4920612"/>
            <a:ext cx="3875679" cy="450764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Пользователи, находящиеся в активном поиске увлажнителя / очистителя в сети Интернет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0221" y="5332981"/>
            <a:ext cx="2175630" cy="1327970"/>
          </a:xfrm>
          <a:prstGeom prst="rect">
            <a:avLst/>
          </a:prstGeom>
          <a:solidFill>
            <a:srgbClr val="E3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xmlns="" id="{719F6459-B987-5442-A5EC-2B9EE73AF978}"/>
              </a:ext>
            </a:extLst>
          </p:cNvPr>
          <p:cNvSpPr txBox="1"/>
          <p:nvPr/>
        </p:nvSpPr>
        <p:spPr>
          <a:xfrm>
            <a:off x="425152" y="6052906"/>
            <a:ext cx="2132666" cy="378950"/>
          </a:xfrm>
          <a:prstGeom prst="rect">
            <a:avLst/>
          </a:prstGeom>
          <a:solidFill>
            <a:srgbClr val="E3E6EC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30"/>
              </a:lnSpc>
              <a:spcBef>
                <a:spcPts val="155"/>
              </a:spcBef>
            </a:pP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ГЕО </a:t>
            </a:r>
            <a:r>
              <a:rPr lang="ru-RU" sz="1400" dirty="0" err="1">
                <a:solidFill>
                  <a:srgbClr val="000C43"/>
                </a:solidFill>
                <a:latin typeface="Electrolux Sans" panose="020B0500020000000000" pitchFamily="34" charset="0"/>
              </a:rPr>
              <a:t>Таргетинг</a:t>
            </a:r>
            <a:r>
              <a:rPr lang="ru-RU" sz="1400" dirty="0">
                <a:solidFill>
                  <a:srgbClr val="000C43"/>
                </a:solidFill>
                <a:latin typeface="Electrolux Sans" panose="020B0500020000000000" pitchFamily="34" charset="0"/>
              </a:rPr>
              <a:t> на грязные города и районы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557817" y="5918981"/>
            <a:ext cx="4130685" cy="1030001"/>
          </a:xfrm>
          <a:prstGeom prst="rect">
            <a:avLst/>
          </a:prstGeom>
          <a:solidFill>
            <a:srgbClr val="071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2764088" y="5990967"/>
            <a:ext cx="3692531" cy="881652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Красноярский край, Кемеровская обл., Ханты-Мансийский АО, ЯНАО, Свердловская обл., Иркутская обл., Башкортостан, Челябинская обл., Оренбургская обл.</a:t>
            </a:r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xmlns="" id="{8E924515-B6FE-904B-A036-3A9EAE4ED867}"/>
              </a:ext>
            </a:extLst>
          </p:cNvPr>
          <p:cNvSpPr txBox="1"/>
          <p:nvPr/>
        </p:nvSpPr>
        <p:spPr>
          <a:xfrm>
            <a:off x="2614265" y="1294558"/>
            <a:ext cx="4061431" cy="2420534"/>
          </a:xfrm>
          <a:prstGeom prst="rect">
            <a:avLst/>
          </a:prstGeom>
          <a:solidFill>
            <a:srgbClr val="071342"/>
          </a:solidFill>
        </p:spPr>
        <p:txBody>
          <a:bodyPr vert="horz" wrap="square" lIns="0" tIns="19685" rIns="0" bIns="0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ЗОЖ (м/ж, 25-45, В+С)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Проблемы со здоровьем (м/ж, 35-55, В+С)</a:t>
            </a:r>
          </a:p>
          <a:p>
            <a:pPr marL="342900" indent="-342900"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Беременные и кормящие (м, 20-35, В+С)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Родители школьников мл. классов (м/ж, 20-35, В+С)</a:t>
            </a:r>
          </a:p>
          <a:p>
            <a:pPr marL="342900" indent="-342900"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Родители подростков (м/ж, 35-45, В+С)</a:t>
            </a:r>
          </a:p>
          <a:p>
            <a:pPr marL="342900" indent="-342900"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Подростки (м/ж, 9-18)</a:t>
            </a:r>
          </a:p>
          <a:p>
            <a:pPr marL="342900" indent="-342900"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Жители городов в загрязненным воздухом (м/ж, 35-55, В+С)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Жители мегаполисов живущие в центре города (м/ж, 20-35, 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Курящие (м/ж, 20-55, В+С)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Владельцы техники ELECTROLUX (м/ж, 35-55, В+С)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Владельцы домашних животных (м/ж, 35-55, В+С)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9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3074" name="Picture 2" descr="M:\Реклама - БД\2. ИМЕННЫЕ\Артюшина\Новая папка (32)\shutterstock_6664320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049" y="6804"/>
            <a:ext cx="11100972" cy="741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8" y="1496780"/>
            <a:ext cx="7475137" cy="42047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A9DAE9-4744-DD48-9A57-9EDFE1A4A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00" y="4836251"/>
            <a:ext cx="1494775" cy="422864"/>
          </a:xfrm>
          <a:prstGeom prst="rect">
            <a:avLst/>
          </a:prstGeom>
        </p:spPr>
      </p:pic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740383" y="1"/>
            <a:ext cx="5736608" cy="7554460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208549"/>
            <a:ext cx="4816443" cy="5345911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xmlns="" id="{34FFFE65-AF2A-B249-AA4F-BEDAB80B08A4}"/>
              </a:ext>
            </a:extLst>
          </p:cNvPr>
          <p:cNvSpPr txBox="1">
            <a:spLocks/>
          </p:cNvSpPr>
          <p:nvPr/>
        </p:nvSpPr>
        <p:spPr>
          <a:xfrm>
            <a:off x="8190756" y="324247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xmlns="" id="{6C9B7B0C-CFE5-874A-8004-B5323366F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827" y="1006272"/>
            <a:ext cx="443243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940" dirty="0">
                <a:solidFill>
                  <a:schemeClr val="bg1"/>
                </a:solidFill>
                <a:ea typeface="ヒラギノ角ゴ Pro W3" charset="-128"/>
              </a:rPr>
              <a:t>Видео-реклама </a:t>
            </a:r>
            <a:endParaRPr lang="en-US" sz="2940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2940" dirty="0">
                <a:solidFill>
                  <a:schemeClr val="bg1"/>
                </a:solidFill>
                <a:ea typeface="ヒラギノ角ゴ Pro W3" charset="-128"/>
              </a:rPr>
              <a:t>в </a:t>
            </a:r>
            <a:r>
              <a:rPr lang="en" sz="2940" dirty="0" err="1">
                <a:solidFill>
                  <a:schemeClr val="bg1"/>
                </a:solidFill>
                <a:ea typeface="ヒラギノ角ゴ Pro W3" charset="-128"/>
              </a:rPr>
              <a:t>Youtube</a:t>
            </a:r>
            <a:endParaRPr lang="en" sz="2940" dirty="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945611" y="2411893"/>
            <a:ext cx="40582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Показываем видео </a:t>
            </a:r>
            <a:r>
              <a:rPr lang="en-US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Electrolux </a:t>
            </a:r>
            <a:r>
              <a:rPr lang="en-US" sz="1800" b="1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Yin&amp;Yang</a:t>
            </a: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 выбранным целевым аудиториям в соответствии с их интересами</a:t>
            </a:r>
          </a:p>
          <a:p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r>
              <a:rPr lang="ru-RU" sz="1800" b="1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Видеохостинг</a:t>
            </a: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: </a:t>
            </a:r>
            <a:r>
              <a:rPr lang="ru-RU" sz="1800" b="1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Youtube</a:t>
            </a:r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Формат: </a:t>
            </a: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Видео</a:t>
            </a: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InStream</a:t>
            </a:r>
            <a:endParaRPr lang="ru-RU" sz="18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ЦЕЛЬ: </a:t>
            </a: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донести УТП новой модели очистителя </a:t>
            </a:r>
            <a:r>
              <a:rPr lang="en-US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Electrolux </a:t>
            </a:r>
            <a:r>
              <a:rPr lang="en-US" sz="1800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Yin&amp;Yang</a:t>
            </a:r>
            <a:r>
              <a:rPr lang="en-US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 до потребителя</a:t>
            </a:r>
          </a:p>
          <a:p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C6B85EB5-EED8-734B-92DB-E41BE6C1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7449"/>
              </p:ext>
            </p:extLst>
          </p:nvPr>
        </p:nvGraphicFramePr>
        <p:xfrm>
          <a:off x="8295950" y="5744512"/>
          <a:ext cx="3357572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Период: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05.21-06.21</a:t>
                      </a:r>
                    </a:p>
                    <a:p>
                      <a:pPr algn="ctr" fontAlgn="b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09.21-12.21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Показы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857 143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Просмотры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300 000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660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baseline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288 000 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latin typeface="Electrolux Sans" panose="020B0500020000000000" pitchFamily="34" charset="0"/>
                        </a:rPr>
                        <a:t>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349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7991816" cy="7554458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513409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61073" y="2350984"/>
            <a:ext cx="391698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ea typeface="ヒラギノ角ゴ Pro W3" charset="-128"/>
              </a:rPr>
              <a:t>Размещаем обзорный продуктовый видео-контент с правильным описанием с ключевыми словами</a:t>
            </a:r>
          </a:p>
          <a:p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4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ЦЕЛЬ: вывод продуктового ролика по ключевым запросам (см. слайд 35) в ТОП-10 поиска Яндекса и </a:t>
            </a:r>
            <a:r>
              <a:rPr lang="en-US" sz="1400" spc="-5" dirty="0">
                <a:solidFill>
                  <a:schemeClr val="bg1"/>
                </a:solidFill>
                <a:latin typeface="Electrolux Sans" panose="020B0500020000000000" pitchFamily="34" charset="0"/>
                <a:cs typeface="Arial"/>
              </a:rPr>
              <a:t>Google</a:t>
            </a:r>
            <a:endParaRPr lang="ru-RU" sz="1400" spc="-5" dirty="0">
              <a:solidFill>
                <a:schemeClr val="bg1"/>
              </a:solidFill>
              <a:latin typeface="Electrolux Sans" panose="020B0500020000000000" pitchFamily="34" charset="0"/>
              <a:cs typeface="Arial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39" y="756295"/>
            <a:ext cx="5940079" cy="89804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4116" dirty="0">
                <a:solidFill>
                  <a:schemeClr val="bg1"/>
                </a:solidFill>
                <a:latin typeface="Electrolux Sans SemBd" pitchFamily="34" charset="-52"/>
              </a:rPr>
              <a:t>ВИДЕО КОНТЕНТ</a:t>
            </a:r>
            <a:endParaRPr lang="en-GB" sz="4116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8" y="-426782"/>
            <a:ext cx="5555531" cy="5555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07" y="2518784"/>
            <a:ext cx="5629789" cy="562978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554369" y="4650493"/>
            <a:ext cx="2448273" cy="490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68947" y="1182575"/>
            <a:ext cx="1080120" cy="7563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18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12" name="Picture 2" descr="C:\Users\Екатерина\Documents\РУСКЛИМАТ\ЭВН\Для презы\Электричка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0" y="612279"/>
            <a:ext cx="67098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613160" cy="7662260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1"/>
            <a:ext cx="4816443" cy="552980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90756" y="722342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Что показываем?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63825" y="2358025"/>
            <a:ext cx="40582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Проект «Электричка»</a:t>
            </a:r>
            <a:endParaRPr lang="ru-RU" sz="1800" dirty="0">
              <a:solidFill>
                <a:schemeClr val="bg1"/>
              </a:solidFill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Механика акции: </a:t>
            </a: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Размещение промо-баннера с «каруселью» карточек водонагревателей в верху в категории «Увлажнители и очистители» - </a:t>
            </a:r>
            <a:r>
              <a:rPr lang="en-US" dirty="0">
                <a:hlinkClick r:id="rId3"/>
              </a:rPr>
              <a:t>https://market.yandex.ru/catalog--ochistiteli-i-uvlazhniteli-vozdukha/54979/</a:t>
            </a:r>
            <a:endParaRPr lang="ru-RU" dirty="0"/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ЦЕЛЬ: акцент внимания пользователей на моделях очистителей 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Русклимата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 в момент их поиска в </a:t>
            </a:r>
            <a:r>
              <a:rPr lang="ru-RU" dirty="0" err="1">
                <a:solidFill>
                  <a:schemeClr val="bg1"/>
                </a:solidFill>
                <a:ea typeface="ヒラギノ角ゴ Pro W3" charset="-128"/>
              </a:rPr>
              <a:t>Маркете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 и сравнения вариантов. </a:t>
            </a: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  <a:p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Бюджет участия: 400 000 руб. </a:t>
            </a:r>
          </a:p>
          <a:p>
            <a:r>
              <a:rPr lang="ru-RU" sz="1400" dirty="0">
                <a:solidFill>
                  <a:schemeClr val="bg1"/>
                </a:solidFill>
                <a:ea typeface="ヒラギノ角ゴ Pro W3" charset="-128"/>
              </a:rPr>
              <a:t>Срок поведения 8 недель. </a:t>
            </a:r>
            <a:r>
              <a:rPr lang="ru-RU" dirty="0">
                <a:solidFill>
                  <a:schemeClr val="bg1"/>
                </a:solidFill>
                <a:ea typeface="ヒラギノ角ゴ Pro W3" charset="-128"/>
              </a:rPr>
              <a:t>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75827" y="1404367"/>
            <a:ext cx="4432433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940" dirty="0">
                <a:solidFill>
                  <a:schemeClr val="bg1"/>
                </a:solidFill>
                <a:ea typeface="ヒラギノ角ゴ Pro W3" charset="-128"/>
              </a:rPr>
              <a:t>Спец. Проекты с ЯМ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4471"/>
          <a:stretch/>
        </p:blipFill>
        <p:spPr>
          <a:xfrm>
            <a:off x="424049" y="900311"/>
            <a:ext cx="6153410" cy="3456384"/>
          </a:xfrm>
          <a:prstGeom prst="rect">
            <a:avLst/>
          </a:prstGeom>
        </p:spPr>
      </p:pic>
      <p:pic>
        <p:nvPicPr>
          <p:cNvPr id="11" name="Picture 3" descr="M:\Реклама - БД\2. ИМЕННЫЕ\Артюшина\Новая папка (32)\shutterstock_282994301 (1)k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4"/>
          <a:stretch/>
        </p:blipFill>
        <p:spPr bwMode="auto">
          <a:xfrm>
            <a:off x="1909561" y="3348583"/>
            <a:ext cx="6280449" cy="42126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47622"/>
          <a:stretch/>
        </p:blipFill>
        <p:spPr>
          <a:xfrm>
            <a:off x="3265090" y="4284688"/>
            <a:ext cx="353031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10" name="Picture 6" descr="C:\Users\Екатерина\Documents\РУСКЛИМАТ\ЭВН\Для презы\Электричка3.png">
            <a:extLst>
              <a:ext uri="{FF2B5EF4-FFF2-40B4-BE49-F238E27FC236}">
                <a16:creationId xmlns:a16="http://schemas.microsoft.com/office/drawing/2014/main" xmlns="" id="{C183BEC8-48FE-2C4B-A149-60C7D78A0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27" y="1207340"/>
            <a:ext cx="9176829" cy="59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458BB52-7807-453F-A85F-5BE13BFA4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27" y="1548383"/>
            <a:ext cx="7092706" cy="40324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8910B28-92BD-FB40-9DE0-8566D2843595}"/>
              </a:ext>
            </a:extLst>
          </p:cNvPr>
          <p:cNvSpPr/>
          <p:nvPr/>
        </p:nvSpPr>
        <p:spPr>
          <a:xfrm>
            <a:off x="4890222" y="2310390"/>
            <a:ext cx="828985" cy="323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E086CFD-F509-6A40-95F9-E7F34D09A930}"/>
              </a:ext>
            </a:extLst>
          </p:cNvPr>
          <p:cNvSpPr/>
          <p:nvPr/>
        </p:nvSpPr>
        <p:spPr>
          <a:xfrm>
            <a:off x="5878015" y="2310390"/>
            <a:ext cx="733945" cy="323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C8B2956-6987-5D43-ADE0-9197254BA670}"/>
              </a:ext>
            </a:extLst>
          </p:cNvPr>
          <p:cNvSpPr/>
          <p:nvPr/>
        </p:nvSpPr>
        <p:spPr>
          <a:xfrm>
            <a:off x="6793483" y="2310390"/>
            <a:ext cx="925249" cy="323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1"/>
            <a:ext cx="5613160" cy="7848871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1"/>
            <a:ext cx="4816443" cy="5415198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73382" y="354053"/>
            <a:ext cx="4988286" cy="1613588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План работ 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с карточками моделей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63825" y="2829133"/>
            <a:ext cx="40582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Идеальная карточка </a:t>
            </a:r>
            <a:b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</a:b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должна иметь:</a:t>
            </a:r>
          </a:p>
          <a:p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Рейтинг не ниже 4,5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Галерею минимум из 4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Большое число предложений </a:t>
            </a:r>
            <a:b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</a:b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не менее 20 </a:t>
            </a:r>
            <a:r>
              <a:rPr lang="ru-RU" sz="1800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ти</a:t>
            </a:r>
            <a:endParaRPr lang="ru-RU" sz="18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Не менее 10 отзывов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Не менее 1 обзора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Не менее 10 вопросов</a:t>
            </a:r>
          </a:p>
          <a:p>
            <a:endParaRPr lang="ru-RU" sz="18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Работа со всеми карточками предусматривает достижение </a:t>
            </a:r>
            <a:b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</a:br>
            <a:r>
              <a:rPr lang="ru-RU" sz="18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всех этих параметров.</a:t>
            </a:r>
          </a:p>
          <a:p>
            <a:endParaRPr lang="ru-RU" sz="18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8910B28-92BD-FB40-9DE0-8566D2843595}"/>
              </a:ext>
            </a:extLst>
          </p:cNvPr>
          <p:cNvSpPr/>
          <p:nvPr/>
        </p:nvSpPr>
        <p:spPr>
          <a:xfrm>
            <a:off x="878543" y="1873208"/>
            <a:ext cx="828985" cy="323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8910B28-92BD-FB40-9DE0-8566D2843595}"/>
              </a:ext>
            </a:extLst>
          </p:cNvPr>
          <p:cNvSpPr/>
          <p:nvPr/>
        </p:nvSpPr>
        <p:spPr>
          <a:xfrm>
            <a:off x="888828" y="2700699"/>
            <a:ext cx="504056" cy="1439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8910B28-92BD-FB40-9DE0-8566D2843595}"/>
              </a:ext>
            </a:extLst>
          </p:cNvPr>
          <p:cNvSpPr/>
          <p:nvPr/>
        </p:nvSpPr>
        <p:spPr>
          <a:xfrm>
            <a:off x="3049067" y="2310390"/>
            <a:ext cx="828985" cy="323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2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12" name="Picture 2" descr="C:\Users\Екатерина\Documents\РУСКЛИМАТ\ЭВН\Для презы\Электричка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9" y="617183"/>
            <a:ext cx="67098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613160" cy="7662260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1"/>
            <a:ext cx="4816443" cy="552980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90756" y="722342"/>
            <a:ext cx="4988286" cy="898049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11360" y="2358025"/>
            <a:ext cx="40582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Electrolux Sans SemBd" panose="020B0700020000000000" pitchFamily="34" charset="-52"/>
                <a:ea typeface="ヒラギノ角ゴ Pro W3" charset="-128"/>
              </a:rPr>
              <a:t>Проект «Врезка»</a:t>
            </a:r>
            <a:endParaRPr lang="ru-RU" sz="1800" dirty="0">
              <a:solidFill>
                <a:schemeClr val="bg1"/>
              </a:solidFill>
              <a:latin typeface="Electrolux Sans SemBd" panose="020B0700020000000000" pitchFamily="34" charset="-52"/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Механика акции: </a:t>
            </a: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Размещение промо-блоков </a:t>
            </a:r>
            <a:endParaRPr lang="en-US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в  карточках конкурентов</a:t>
            </a: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ЦЕЛЬ: акцент внимания пользователей на модели очистителей </a:t>
            </a:r>
            <a:r>
              <a:rPr lang="en-US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Yin-Yang</a:t>
            </a:r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. Переключение фокуса потребителя с модели конкурента </a:t>
            </a:r>
            <a:endParaRPr lang="en-US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в момент их поиска в Маркете </a:t>
            </a:r>
            <a:endParaRPr lang="en-US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и сравнения вариантов. </a:t>
            </a: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endParaRPr lang="ru-RU" dirty="0">
              <a:solidFill>
                <a:schemeClr val="bg1"/>
              </a:solidFill>
              <a:latin typeface="Electrolux Sans Regular" panose="020B0500020000000000" pitchFamily="34" charset="-52"/>
              <a:ea typeface="ヒラギノ角ゴ Pro W3" charset="-128"/>
            </a:endParaRPr>
          </a:p>
          <a:p>
            <a:r>
              <a:rPr lang="ru-RU" sz="1400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Бюджет участия: </a:t>
            </a:r>
            <a:r>
              <a:rPr lang="en-US" sz="1400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360</a:t>
            </a:r>
            <a:r>
              <a:rPr lang="ru-RU" sz="1400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 000 руб. </a:t>
            </a:r>
          </a:p>
          <a:p>
            <a:r>
              <a:rPr lang="ru-RU" sz="1400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Срок поведения 3 месяца. </a:t>
            </a:r>
            <a:r>
              <a:rPr lang="ru-RU" dirty="0">
                <a:solidFill>
                  <a:schemeClr val="bg1"/>
                </a:solidFill>
                <a:latin typeface="Electrolux Sans Regular" panose="020B0500020000000000" pitchFamily="34" charset="-52"/>
                <a:ea typeface="ヒラギノ角ゴ Pro W3" charset="-128"/>
              </a:rPr>
              <a:t>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69221" y="900311"/>
            <a:ext cx="443243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r>
              <a:rPr lang="ru-RU" sz="2940" dirty="0">
                <a:solidFill>
                  <a:schemeClr val="bg1"/>
                </a:solidFill>
                <a:latin typeface="Electrolux Sans SemBd" panose="020B0700020000000000" pitchFamily="34" charset="-52"/>
                <a:ea typeface="ヒラギノ角ゴ Pro W3" charset="-128"/>
              </a:rPr>
              <a:t>Спец. проекты </a:t>
            </a:r>
          </a:p>
          <a:p>
            <a:r>
              <a:rPr lang="ru-RU" sz="2940" dirty="0">
                <a:solidFill>
                  <a:schemeClr val="bg1"/>
                </a:solidFill>
                <a:latin typeface="Electrolux Sans SemBd" panose="020B0700020000000000" pitchFamily="34" charset="-52"/>
                <a:ea typeface="ヒラギノ角ゴ Pro W3" charset="-128"/>
              </a:rPr>
              <a:t>с Яндекс</a:t>
            </a:r>
            <a:r>
              <a:rPr lang="en-US" sz="2940" dirty="0">
                <a:solidFill>
                  <a:schemeClr val="bg1"/>
                </a:solidFill>
                <a:latin typeface="Electrolux Sans SemBd" panose="020B0700020000000000" pitchFamily="34" charset="-52"/>
                <a:ea typeface="ヒラギノ角ゴ Pro W3" charset="-128"/>
              </a:rPr>
              <a:t> </a:t>
            </a:r>
            <a:r>
              <a:rPr lang="ru-RU" sz="2940" dirty="0" err="1">
                <a:solidFill>
                  <a:schemeClr val="bg1"/>
                </a:solidFill>
                <a:latin typeface="Electrolux Sans SemBd" panose="020B0700020000000000" pitchFamily="34" charset="-52"/>
                <a:ea typeface="ヒラギノ角ゴ Pro W3" charset="-128"/>
              </a:rPr>
              <a:t>Маркет</a:t>
            </a:r>
            <a:endParaRPr lang="ru-RU" sz="2940" dirty="0">
              <a:solidFill>
                <a:schemeClr val="bg1"/>
              </a:solidFill>
              <a:latin typeface="Electrolux Sans SemBd" panose="020B0700020000000000" pitchFamily="34" charset="-52"/>
              <a:ea typeface="ヒラギノ角ゴ Pro W3" charset="-128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06EEBB6-6940-7641-882D-FAD186671D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621578" y="485107"/>
            <a:ext cx="423593" cy="423593"/>
          </a:xfrm>
          <a:custGeom>
            <a:avLst/>
            <a:gdLst>
              <a:gd name="T0" fmla="*/ 0 w 4774"/>
              <a:gd name="T1" fmla="*/ 4774 h 4774"/>
              <a:gd name="T2" fmla="*/ 4774 w 4774"/>
              <a:gd name="T3" fmla="*/ 4774 h 4774"/>
              <a:gd name="T4" fmla="*/ 4774 w 4774"/>
              <a:gd name="T5" fmla="*/ 0 h 4774"/>
              <a:gd name="T6" fmla="*/ 0 w 4774"/>
              <a:gd name="T7" fmla="*/ 0 h 4774"/>
              <a:gd name="T8" fmla="*/ 0 w 4774"/>
              <a:gd name="T9" fmla="*/ 4774 h 4774"/>
              <a:gd name="T10" fmla="*/ 3060 w 4774"/>
              <a:gd name="T11" fmla="*/ 365 h 4774"/>
              <a:gd name="T12" fmla="*/ 4516 w 4774"/>
              <a:gd name="T13" fmla="*/ 2386 h 4774"/>
              <a:gd name="T14" fmla="*/ 3060 w 4774"/>
              <a:gd name="T15" fmla="*/ 4409 h 4774"/>
              <a:gd name="T16" fmla="*/ 3060 w 4774"/>
              <a:gd name="T17" fmla="*/ 365 h 4774"/>
              <a:gd name="T18" fmla="*/ 2386 w 4774"/>
              <a:gd name="T19" fmla="*/ 257 h 4774"/>
              <a:gd name="T20" fmla="*/ 2836 w 4774"/>
              <a:gd name="T21" fmla="*/ 304 h 4774"/>
              <a:gd name="T22" fmla="*/ 711 w 4774"/>
              <a:gd name="T23" fmla="*/ 2275 h 4774"/>
              <a:gd name="T24" fmla="*/ 259 w 4774"/>
              <a:gd name="T25" fmla="*/ 2275 h 4774"/>
              <a:gd name="T26" fmla="*/ 2386 w 4774"/>
              <a:gd name="T27" fmla="*/ 257 h 4774"/>
              <a:gd name="T28" fmla="*/ 711 w 4774"/>
              <a:gd name="T29" fmla="*/ 2501 h 4774"/>
              <a:gd name="T30" fmla="*/ 2836 w 4774"/>
              <a:gd name="T31" fmla="*/ 4470 h 4774"/>
              <a:gd name="T32" fmla="*/ 2386 w 4774"/>
              <a:gd name="T33" fmla="*/ 4518 h 4774"/>
              <a:gd name="T34" fmla="*/ 259 w 4774"/>
              <a:gd name="T35" fmla="*/ 2501 h 4774"/>
              <a:gd name="T36" fmla="*/ 711 w 4774"/>
              <a:gd name="T37" fmla="*/ 2501 h 4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74" h="4774">
                <a:moveTo>
                  <a:pt x="0" y="4774"/>
                </a:moveTo>
                <a:cubicBezTo>
                  <a:pt x="4774" y="4774"/>
                  <a:pt x="4774" y="4774"/>
                  <a:pt x="4774" y="4774"/>
                </a:cubicBezTo>
                <a:cubicBezTo>
                  <a:pt x="4774" y="0"/>
                  <a:pt x="4774" y="0"/>
                  <a:pt x="4774" y="0"/>
                </a:cubicBezTo>
                <a:cubicBezTo>
                  <a:pt x="0" y="0"/>
                  <a:pt x="0" y="0"/>
                  <a:pt x="0" y="0"/>
                </a:cubicBezTo>
                <a:lnTo>
                  <a:pt x="0" y="4774"/>
                </a:lnTo>
                <a:close/>
                <a:moveTo>
                  <a:pt x="3060" y="365"/>
                </a:moveTo>
                <a:cubicBezTo>
                  <a:pt x="3904" y="641"/>
                  <a:pt x="4513" y="1441"/>
                  <a:pt x="4516" y="2386"/>
                </a:cubicBezTo>
                <a:cubicBezTo>
                  <a:pt x="4518" y="3316"/>
                  <a:pt x="3921" y="4114"/>
                  <a:pt x="3060" y="4409"/>
                </a:cubicBezTo>
                <a:lnTo>
                  <a:pt x="3060" y="365"/>
                </a:lnTo>
                <a:close/>
                <a:moveTo>
                  <a:pt x="2386" y="257"/>
                </a:moveTo>
                <a:cubicBezTo>
                  <a:pt x="2539" y="257"/>
                  <a:pt x="2701" y="277"/>
                  <a:pt x="2836" y="304"/>
                </a:cubicBezTo>
                <a:cubicBezTo>
                  <a:pt x="2836" y="1385"/>
                  <a:pt x="1790" y="2275"/>
                  <a:pt x="711" y="2275"/>
                </a:cubicBezTo>
                <a:cubicBezTo>
                  <a:pt x="259" y="2275"/>
                  <a:pt x="259" y="2275"/>
                  <a:pt x="259" y="2275"/>
                </a:cubicBezTo>
                <a:cubicBezTo>
                  <a:pt x="333" y="1166"/>
                  <a:pt x="1251" y="257"/>
                  <a:pt x="2386" y="257"/>
                </a:cubicBezTo>
                <a:moveTo>
                  <a:pt x="711" y="2501"/>
                </a:moveTo>
                <a:cubicBezTo>
                  <a:pt x="1791" y="2501"/>
                  <a:pt x="2836" y="3390"/>
                  <a:pt x="2836" y="4470"/>
                </a:cubicBezTo>
                <a:cubicBezTo>
                  <a:pt x="2701" y="4498"/>
                  <a:pt x="2531" y="4518"/>
                  <a:pt x="2386" y="4518"/>
                </a:cubicBezTo>
                <a:cubicBezTo>
                  <a:pt x="1250" y="4517"/>
                  <a:pt x="302" y="3604"/>
                  <a:pt x="259" y="2501"/>
                </a:cubicBezTo>
                <a:lnTo>
                  <a:pt x="711" y="2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0822" tIns="50411" rIns="100822" bIns="50411" numCol="1" anchor="t" anchorCtr="0" compatLnSpc="1">
            <a:prstTxWarp prst="textNoShape">
              <a:avLst/>
            </a:prstTxWarp>
          </a:bodyPr>
          <a:lstStyle/>
          <a:p>
            <a:endParaRPr lang="en-GB" sz="1489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9" y="900311"/>
            <a:ext cx="6175248" cy="3450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45" y="900312"/>
            <a:ext cx="5976766" cy="3450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545" y="3564607"/>
            <a:ext cx="2267482" cy="786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7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grpSp>
        <p:nvGrpSpPr>
          <p:cNvPr id="2" name="Группа 1"/>
          <p:cNvGrpSpPr/>
          <p:nvPr/>
        </p:nvGrpSpPr>
        <p:grpSpPr>
          <a:xfrm>
            <a:off x="-162027" y="1207340"/>
            <a:ext cx="9176829" cy="5956889"/>
            <a:chOff x="-162027" y="1207340"/>
            <a:chExt cx="9176829" cy="5956889"/>
          </a:xfrm>
        </p:grpSpPr>
        <p:pic>
          <p:nvPicPr>
            <p:cNvPr id="10" name="Picture 6" descr="C:\Users\Екатерина\Documents\РУСКЛИМАТ\ЭВН\Для презы\Электричка3.png">
              <a:extLst>
                <a:ext uri="{FF2B5EF4-FFF2-40B4-BE49-F238E27FC236}">
                  <a16:creationId xmlns:a16="http://schemas.microsoft.com/office/drawing/2014/main" xmlns="" id="{C183BEC8-48FE-2C4B-A149-60C7D78A0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027" y="1207340"/>
              <a:ext cx="9176829" cy="5956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357891FB-68A2-4E4F-969C-1FCDC1198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59"/>
            <a:stretch/>
          </p:blipFill>
          <p:spPr bwMode="auto">
            <a:xfrm>
              <a:off x="857539" y="1593287"/>
              <a:ext cx="7315843" cy="405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9947"/>
          <a:stretch/>
        </p:blipFill>
        <p:spPr>
          <a:xfrm>
            <a:off x="811089" y="1593287"/>
            <a:ext cx="7278538" cy="4059552"/>
          </a:xfrm>
          <a:prstGeom prst="rect">
            <a:avLst/>
          </a:prstGeom>
        </p:spPr>
      </p:pic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1"/>
            <a:ext cx="5613160" cy="7848871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1"/>
            <a:ext cx="4816443" cy="5415198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73382" y="354053"/>
            <a:ext cx="4988286" cy="1613588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Видимость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в Яндекс </a:t>
            </a:r>
            <a:r>
              <a:rPr lang="ru-RU" sz="3200" dirty="0" err="1">
                <a:solidFill>
                  <a:schemeClr val="bg1"/>
                </a:solidFill>
                <a:latin typeface="Electrolux Sans SemBd" pitchFamily="34" charset="-52"/>
              </a:rPr>
              <a:t>Маркете</a:t>
            </a:r>
            <a:endParaRPr lang="ru-RU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03822" y="3069942"/>
            <a:ext cx="4058250" cy="348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pPr>
              <a:lnSpc>
                <a:spcPts val="2160"/>
              </a:lnSpc>
            </a:pPr>
            <a:r>
              <a:rPr lang="ru-RU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Факторы, влияющие на позиции:</a:t>
            </a:r>
          </a:p>
          <a:p>
            <a:pPr>
              <a:lnSpc>
                <a:spcPts val="2160"/>
              </a:lnSpc>
            </a:pP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ea typeface="ヒラギノ角ゴ Pro W3" charset="-128"/>
            </a:endParaRPr>
          </a:p>
          <a:p>
            <a:pPr>
              <a:lnSpc>
                <a:spcPts val="1860"/>
              </a:lnSpc>
            </a:pPr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1.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К-во кликов по товарным</a:t>
            </a:r>
          </a:p>
          <a:p>
            <a:pPr>
              <a:lnSpc>
                <a:spcPts val="1860"/>
              </a:lnSpc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предложениям - «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кликаут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» переход </a:t>
            </a:r>
          </a:p>
          <a:p>
            <a:pPr>
              <a:lnSpc>
                <a:spcPts val="1860"/>
              </a:lnSpc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в интернет магазин из </a:t>
            </a:r>
            <a:r>
              <a:rPr lang="ru-RU" sz="1400" dirty="0" err="1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Я.Маркета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.</a:t>
            </a:r>
          </a:p>
          <a:p>
            <a:pPr>
              <a:lnSpc>
                <a:spcPts val="1860"/>
              </a:lnSpc>
            </a:pPr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2.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Рейтинг - интерес потребителей </a:t>
            </a:r>
          </a:p>
          <a:p>
            <a:pPr>
              <a:lnSpc>
                <a:spcPts val="1860"/>
              </a:lnSpc>
            </a:pP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в карточке (отзывы).</a:t>
            </a:r>
          </a:p>
          <a:p>
            <a:pPr>
              <a:lnSpc>
                <a:spcPts val="1860"/>
              </a:lnSpc>
            </a:pPr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3.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Интерес к продукту - обзоры, вопросы по продукту.</a:t>
            </a:r>
          </a:p>
          <a:p>
            <a:pPr>
              <a:lnSpc>
                <a:spcPts val="1860"/>
              </a:lnSpc>
            </a:pPr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4.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К-во товарных предложений - число предложений интернет магазинов этой модели.</a:t>
            </a:r>
          </a:p>
          <a:p>
            <a:pPr>
              <a:lnSpc>
                <a:spcPts val="1860"/>
              </a:lnSpc>
            </a:pPr>
            <a:r>
              <a:rPr lang="ru-RU" sz="1400" b="1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5. </a:t>
            </a:r>
            <a:r>
              <a:rPr lang="ru-RU" sz="14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Ставки на модели  - повышение позиций за счет платного продвижения.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12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grpSp>
        <p:nvGrpSpPr>
          <p:cNvPr id="2" name="Группа 1"/>
          <p:cNvGrpSpPr/>
          <p:nvPr/>
        </p:nvGrpSpPr>
        <p:grpSpPr>
          <a:xfrm>
            <a:off x="-162027" y="1207340"/>
            <a:ext cx="9176829" cy="5956889"/>
            <a:chOff x="-162027" y="1207340"/>
            <a:chExt cx="9176829" cy="5956889"/>
          </a:xfrm>
        </p:grpSpPr>
        <p:pic>
          <p:nvPicPr>
            <p:cNvPr id="10" name="Picture 6" descr="C:\Users\Екатерина\Documents\РУСКЛИМАТ\ЭВН\Для презы\Электричка3.png">
              <a:extLst>
                <a:ext uri="{FF2B5EF4-FFF2-40B4-BE49-F238E27FC236}">
                  <a16:creationId xmlns:a16="http://schemas.microsoft.com/office/drawing/2014/main" xmlns="" id="{C183BEC8-48FE-2C4B-A149-60C7D78A0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027" y="1207340"/>
              <a:ext cx="9176829" cy="5956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357891FB-68A2-4E4F-969C-1FCDC1198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59"/>
            <a:stretch/>
          </p:blipFill>
          <p:spPr bwMode="auto">
            <a:xfrm>
              <a:off x="857539" y="1593287"/>
              <a:ext cx="7315843" cy="405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9947"/>
          <a:stretch/>
        </p:blipFill>
        <p:spPr>
          <a:xfrm>
            <a:off x="811089" y="1593287"/>
            <a:ext cx="7278538" cy="4059552"/>
          </a:xfrm>
          <a:prstGeom prst="rect">
            <a:avLst/>
          </a:prstGeom>
        </p:spPr>
      </p:pic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1"/>
            <a:ext cx="5613160" cy="7848871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1"/>
            <a:ext cx="4816443" cy="5415198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73382" y="354053"/>
            <a:ext cx="4988286" cy="1613588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Видимость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в Яндекс </a:t>
            </a:r>
            <a:r>
              <a:rPr lang="ru-RU" sz="3200" dirty="0" err="1">
                <a:solidFill>
                  <a:schemeClr val="bg1"/>
                </a:solidFill>
                <a:latin typeface="Electrolux Sans SemBd" pitchFamily="34" charset="-52"/>
              </a:rPr>
              <a:t>Маркете</a:t>
            </a:r>
            <a:endParaRPr lang="ru-RU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063825" y="2507322"/>
            <a:ext cx="4058250" cy="40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41861">
              <a:defRPr sz="1600">
                <a:latin typeface="Electrolux Sans Regular" panose="020B0500020000000000" pitchFamily="34" charset="0"/>
              </a:defRPr>
            </a:lvl1pPr>
          </a:lstStyle>
          <a:p>
            <a:pPr>
              <a:lnSpc>
                <a:spcPts val="2160"/>
              </a:lnSpc>
            </a:pP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Цели:</a:t>
            </a:r>
          </a:p>
          <a:p>
            <a:pPr>
              <a:lnSpc>
                <a:spcPts val="2160"/>
              </a:lnSpc>
            </a:pPr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marL="342900" indent="-342900">
              <a:lnSpc>
                <a:spcPts val="17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Попасть в топ 12 поисковой выдачи</a:t>
            </a:r>
          </a:p>
          <a:p>
            <a:pPr marL="342900" indent="-342900">
              <a:lnSpc>
                <a:spcPts val="17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Разделить категории «Очистители и Увлажнители» на отдельные категории</a:t>
            </a:r>
          </a:p>
          <a:p>
            <a:pPr marL="342900" indent="-342900">
              <a:lnSpc>
                <a:spcPts val="17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Увеличение количества кликов по моделям </a:t>
            </a:r>
            <a:br>
              <a:rPr lang="ru-RU" sz="14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</a:br>
            <a:r>
              <a:rPr lang="ru-RU" sz="1400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каждого из брендов в портфеле РУСКЛИМАТ</a:t>
            </a:r>
          </a:p>
          <a:p>
            <a:pPr marL="342900" indent="-342900">
              <a:lnSpc>
                <a:spcPts val="17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marL="342900" indent="-342900">
              <a:lnSpc>
                <a:spcPts val="17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>
              <a:lnSpc>
                <a:spcPts val="2160"/>
              </a:lnSpc>
            </a:pP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Задачи:</a:t>
            </a:r>
          </a:p>
          <a:p>
            <a:pPr>
              <a:lnSpc>
                <a:spcPts val="2160"/>
              </a:lnSpc>
            </a:pPr>
            <a:endParaRPr lang="ru-RU" sz="1200" dirty="0">
              <a:solidFill>
                <a:schemeClr val="bg1"/>
              </a:solidFill>
              <a:latin typeface="Electrolux Sans" panose="020B0500020000000000" pitchFamily="34" charset="0"/>
              <a:ea typeface="ヒラギノ角ゴ Pro W3" charset="-128"/>
            </a:endParaRPr>
          </a:p>
          <a:p>
            <a:pPr marL="228600" indent="-228600">
              <a:lnSpc>
                <a:spcPts val="1860"/>
              </a:lnSpc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Активная работа с отзывами </a:t>
            </a:r>
            <a:b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</a:br>
            <a: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(повышаем рейтинг карточки)</a:t>
            </a:r>
          </a:p>
          <a:p>
            <a:pPr marL="228600" indent="-228600">
              <a:lnSpc>
                <a:spcPts val="1860"/>
              </a:lnSpc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Ответы на вопросы пользователя </a:t>
            </a:r>
            <a:b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</a:br>
            <a: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(работаем с репутацией эксперта)</a:t>
            </a:r>
          </a:p>
          <a:p>
            <a:pPr marL="228600" indent="-228600">
              <a:lnSpc>
                <a:spcPts val="1860"/>
              </a:lnSpc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Ставки на модели для повышения кол-ва кликов по карточкам моделей очистителей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1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0" y="6805"/>
            <a:ext cx="13442950" cy="7662259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3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35793"/>
            <a:ext cx="5736608" cy="7662259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75053"/>
            <a:ext cx="4816443" cy="542200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8153793" y="14063"/>
            <a:ext cx="4988286" cy="2542432"/>
          </a:xfrm>
          <a:prstGeom prst="rect">
            <a:avLst/>
          </a:prstGeom>
        </p:spPr>
        <p:txBody>
          <a:bodyPr vert="horz" lIns="134430" tIns="67215" rIns="134430" bIns="672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40"/>
              </a:lnSpc>
            </a:pPr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Представленность </a:t>
            </a:r>
          </a:p>
          <a:p>
            <a:pPr algn="l">
              <a:lnSpc>
                <a:spcPts val="3440"/>
              </a:lnSpc>
            </a:pPr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в интернет</a:t>
            </a:r>
            <a:r>
              <a:rPr lang="en-US" sz="3200" dirty="0">
                <a:solidFill>
                  <a:schemeClr val="bg1"/>
                </a:solidFill>
                <a:latin typeface="Electrolux Sans SemBd" pitchFamily="34" charset="-52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Electrolux Sans SemBd" pitchFamily="34" charset="-52"/>
              </a:rPr>
              <a:t>-гипермаркетах</a:t>
            </a:r>
            <a:endParaRPr lang="en-GB" sz="32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pic>
        <p:nvPicPr>
          <p:cNvPr id="14" name="Picture 2" descr="M:\Реклама - БД\2. ИМЕННЫЕ\Артюшина\Новая папка (32)\shutterstock_282994301 (1)kl.png">
            <a:extLst>
              <a:ext uri="{FF2B5EF4-FFF2-40B4-BE49-F238E27FC236}">
                <a16:creationId xmlns:a16="http://schemas.microsoft.com/office/drawing/2014/main" xmlns="" id="{9AC57986-F1A7-4944-910E-EAE40BC0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1"/>
          <a:stretch/>
        </p:blipFill>
        <p:spPr bwMode="auto">
          <a:xfrm>
            <a:off x="-247814" y="1011051"/>
            <a:ext cx="7954156" cy="66154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6C618D-A930-8648-8FEE-49FF8BF78938}"/>
              </a:ext>
            </a:extLst>
          </p:cNvPr>
          <p:cNvSpPr/>
          <p:nvPr/>
        </p:nvSpPr>
        <p:spPr>
          <a:xfrm>
            <a:off x="8169993" y="2506935"/>
            <a:ext cx="3931306" cy="45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defTabSz="1041861">
              <a:lnSpc>
                <a:spcPts val="2160"/>
              </a:lnSpc>
            </a:pPr>
            <a:r>
              <a:rPr lang="ru-RU" sz="1800" b="1" dirty="0" err="1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Мониторим</a:t>
            </a: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 представленность моделей очистителей в Интернет-магазинах.</a:t>
            </a:r>
          </a:p>
          <a:p>
            <a:pPr defTabSz="1041861">
              <a:lnSpc>
                <a:spcPts val="2160"/>
              </a:lnSpc>
            </a:pPr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defTabSz="1041861">
              <a:lnSpc>
                <a:spcPts val="2160"/>
              </a:lnSpc>
            </a:pPr>
            <a:r>
              <a:rPr lang="ru-RU" sz="1800" b="1" dirty="0">
                <a:solidFill>
                  <a:schemeClr val="bg1"/>
                </a:solidFill>
                <a:latin typeface="Electrolux Sans SemiBold" panose="020B0500020000000000" pitchFamily="34" charset="0"/>
                <a:ea typeface="ヒラギノ角ゴ Pro W3" charset="-128"/>
              </a:rPr>
              <a:t>План работ:</a:t>
            </a:r>
          </a:p>
          <a:p>
            <a:pPr defTabSz="1041861">
              <a:lnSpc>
                <a:spcPts val="2160"/>
              </a:lnSpc>
            </a:pPr>
            <a:endParaRPr lang="ru-RU" sz="1800" b="1" dirty="0">
              <a:solidFill>
                <a:schemeClr val="bg1"/>
              </a:solidFill>
              <a:latin typeface="Electrolux Sans SemiBold" panose="020B0500020000000000" pitchFamily="34" charset="0"/>
              <a:ea typeface="ヒラギノ角ゴ Pro W3" charset="-128"/>
            </a:endParaRPr>
          </a:p>
          <a:p>
            <a:pPr defTabSz="1041861">
              <a:lnSpc>
                <a:spcPts val="2160"/>
              </a:lnSpc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1.Размещение отзывов в ключевых интернет гипермаркетах.</a:t>
            </a:r>
          </a:p>
          <a:p>
            <a:pPr defTabSz="1041861">
              <a:lnSpc>
                <a:spcPts val="2160"/>
              </a:lnSpc>
            </a:pPr>
            <a:endParaRPr lang="ru-RU" sz="1600" dirty="0">
              <a:solidFill>
                <a:schemeClr val="bg1"/>
              </a:solidFill>
              <a:latin typeface="Electrolux Sans" panose="020B0500020000000000" pitchFamily="34" charset="0"/>
              <a:ea typeface="ヒラギノ角ゴ Pro W3" charset="-128"/>
            </a:endParaRPr>
          </a:p>
          <a:p>
            <a:pPr defTabSz="1041861">
              <a:lnSpc>
                <a:spcPts val="2160"/>
              </a:lnSpc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2. Рейтинг моделей минимум 4 из 5 баллов.</a:t>
            </a:r>
          </a:p>
          <a:p>
            <a:pPr defTabSz="1041861">
              <a:lnSpc>
                <a:spcPts val="2160"/>
              </a:lnSpc>
            </a:pPr>
            <a:endParaRPr lang="ru-RU" sz="1600" dirty="0">
              <a:solidFill>
                <a:schemeClr val="bg1"/>
              </a:solidFill>
              <a:latin typeface="Electrolux Sans" panose="020B0500020000000000" pitchFamily="34" charset="0"/>
              <a:ea typeface="ヒラギノ角ゴ Pro W3" charset="-128"/>
            </a:endParaRPr>
          </a:p>
          <a:p>
            <a:pPr defTabSz="1041861">
              <a:lnSpc>
                <a:spcPts val="2160"/>
              </a:lnSpc>
            </a:pP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3. Насыщение информацией карточек моделей</a:t>
            </a:r>
            <a:r>
              <a:rPr lang="en-US" sz="16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 – </a:t>
            </a:r>
            <a:r>
              <a:rPr lang="ru-RU" sz="1600" dirty="0">
                <a:solidFill>
                  <a:schemeClr val="bg1"/>
                </a:solidFill>
                <a:latin typeface="Electrolux Sans" panose="020B0500020000000000" pitchFamily="34" charset="0"/>
                <a:ea typeface="ヒラギノ角ゴ Pro W3" charset="-128"/>
              </a:rPr>
              <a:t>«Идеальная карточка»: описания, технические характеристики, фото и видео галереи.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2196455"/>
            <a:ext cx="4415293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49683"/>
          <a:stretch/>
        </p:blipFill>
        <p:spPr>
          <a:xfrm>
            <a:off x="1536899" y="6311811"/>
            <a:ext cx="4415293" cy="1285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31" y="6754815"/>
            <a:ext cx="403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9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354" y="0"/>
            <a:ext cx="13442243" cy="7561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349141" y="2776582"/>
            <a:ext cx="44644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endParaRPr lang="ru-RU" altLang="ru-RU" sz="3400" b="1" kern="0" dirty="0">
              <a:solidFill>
                <a:schemeClr val="bg1"/>
              </a:solidFill>
              <a:latin typeface="Electrolux Sans SemiBold" panose="020B0500020000000000" pitchFamily="34" charset="0"/>
            </a:endParaRPr>
          </a:p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FLOWCHART &amp; KPIs</a:t>
            </a:r>
          </a:p>
        </p:txBody>
      </p:sp>
    </p:spTree>
    <p:extLst>
      <p:ext uri="{BB962C8B-B14F-4D97-AF65-F5344CB8AC3E}">
        <p14:creationId xmlns:p14="http://schemas.microsoft.com/office/powerpoint/2010/main" val="213118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8"/>
          <a:stretch/>
        </p:blipFill>
        <p:spPr>
          <a:xfrm flipH="1">
            <a:off x="-2" y="0"/>
            <a:ext cx="8089627" cy="7561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3477" y="860249"/>
            <a:ext cx="2704330" cy="661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4109" dirty="0">
                <a:solidFill>
                  <a:schemeClr val="bg1"/>
                </a:solidFill>
                <a:latin typeface="Electrolux Sans SemBd" pitchFamily="34" charset="-52"/>
              </a:rPr>
              <a:t>ВЫВОДЫ:</a:t>
            </a:r>
            <a:endParaRPr lang="ru-RU" sz="4109" dirty="0">
              <a:solidFill>
                <a:schemeClr val="bg1"/>
              </a:solidFill>
              <a:latin typeface="Electrolux Sans SemBd" pitchFamily="34" charset="-52"/>
              <a:ea typeface="+mj-ea"/>
              <a:cs typeface="+mj-cs"/>
            </a:endParaRPr>
          </a:p>
        </p:txBody>
      </p:sp>
      <p:sp>
        <p:nvSpPr>
          <p:cNvPr id="9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541701"/>
            <a:ext cx="4816443" cy="5019562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3DCD0B-E5F3-F04F-8A78-EFA4F2D58BD9}"/>
              </a:ext>
            </a:extLst>
          </p:cNvPr>
          <p:cNvSpPr/>
          <p:nvPr/>
        </p:nvSpPr>
        <p:spPr>
          <a:xfrm>
            <a:off x="7908855" y="2788211"/>
            <a:ext cx="4024397" cy="2476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lnSpc>
                <a:spcPts val="2735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ru-RU" sz="1400" spc="-5" dirty="0">
                <a:solidFill>
                  <a:schemeClr val="bg1"/>
                </a:solidFill>
                <a:latin typeface="Electrolux Sans Regular" panose="020B0500020000000000" pitchFamily="34" charset="-52"/>
              </a:rPr>
              <a:t>ЗОЖ ДЛЯ ЛЮДЕЙ – ЭТО ЗАНЯТИЕ СПОРТОМ И ФИТНЕСОМ, ЗДОРОВОЕ ПИТАНИЕ И ВОДА, ЧИСТОЕ ПОМЕЩЕНИЕ И ХОРОШЕЕ НАСТРОЕНИЕ, ПОСТОЯННЫЙ КОНТРОЛЬ ЗДОРОВЯ. НО ЛЮДИ ЕЩЕ НЕ ОСОЗНАЮТ, ЧТО БЕЗ ЧИСТОГО И ЗДОРОВОГО ВОЗДУХА ВСЕ ИХ УСИЛИЯ СВОДЯТСЯ К НУЛЮ </a:t>
            </a:r>
            <a:endParaRPr lang="ru-RU" sz="1400" b="1" dirty="0">
              <a:solidFill>
                <a:schemeClr val="bg1"/>
              </a:solidFill>
              <a:latin typeface="Electrolux Sans Regular" panose="020B0500020000000000" pitchFamily="34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EBACD4-5851-064B-94B6-BB1878BA35EF}"/>
              </a:ext>
            </a:extLst>
          </p:cNvPr>
          <p:cNvSpPr txBox="1"/>
          <p:nvPr/>
        </p:nvSpPr>
        <p:spPr>
          <a:xfrm>
            <a:off x="7944597" y="5963081"/>
            <a:ext cx="3830446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85750">
              <a:lnSpc>
                <a:spcPts val="2735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ru-RU" sz="1400" spc="-5" dirty="0">
                <a:solidFill>
                  <a:schemeClr val="bg1"/>
                </a:solidFill>
                <a:latin typeface="Electrolux Sans Regular" panose="020B0500020000000000" pitchFamily="34" charset="-52"/>
              </a:rPr>
              <a:t>НАША ЦЕЛЬ- ПОМОЧЬ ЛЮДЯМ ОСОЗНАТЬ, ЧТО ЗДОРОВЫЙ ВОЗДУХ – ЭТО ЧАСТЬ ЗОЖ И ПРИВИТЬ ИМ НОВЫЕ ПРИВЫЧКИ</a:t>
            </a:r>
            <a:endParaRPr lang="ru-RU" sz="14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solidFill>
                <a:srgbClr val="FF0000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FF0000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53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61"/>
            <a:ext cx="13490227" cy="7561263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97109A8B-1975-3D4F-AC79-4B6680A0F28A}"/>
              </a:ext>
            </a:extLst>
          </p:cNvPr>
          <p:cNvSpPr txBox="1">
            <a:spLocks/>
          </p:cNvSpPr>
          <p:nvPr/>
        </p:nvSpPr>
        <p:spPr>
          <a:xfrm>
            <a:off x="1324174" y="-72008"/>
            <a:ext cx="5253285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49262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FLOWCHART &amp; KPIs</a:t>
            </a:r>
          </a:p>
        </p:txBody>
      </p:sp>
      <p:sp>
        <p:nvSpPr>
          <p:cNvPr id="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72008"/>
            <a:ext cx="5714434" cy="7669063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6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139260"/>
            <a:ext cx="4816443" cy="5457795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3643" y="131753"/>
            <a:ext cx="4396612" cy="68428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2000" dirty="0">
                <a:solidFill>
                  <a:schemeClr val="bg1"/>
                </a:solidFill>
                <a:latin typeface="Electrolux Sans SemBd" pitchFamily="34" charset="-52"/>
              </a:rPr>
              <a:t>АПГ РЕКЛАМНАЯ КАМПАНИЯ</a:t>
            </a:r>
            <a:endParaRPr lang="en-GB" sz="2000" dirty="0">
              <a:solidFill>
                <a:schemeClr val="bg1"/>
              </a:solidFill>
              <a:latin typeface="Electrolux Sans SemBd" pitchFamily="34" charset="-52"/>
            </a:endParaRPr>
          </a:p>
        </p:txBody>
      </p:sp>
      <p:sp>
        <p:nvSpPr>
          <p:cNvPr id="10" name="object 53"/>
          <p:cNvSpPr/>
          <p:nvPr/>
        </p:nvSpPr>
        <p:spPr>
          <a:xfrm>
            <a:off x="528111" y="388214"/>
            <a:ext cx="541050" cy="541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3414DDCD-0BEC-8D43-A1C6-B48E43C2A69A}"/>
              </a:ext>
            </a:extLst>
          </p:cNvPr>
          <p:cNvSpPr txBox="1">
            <a:spLocks/>
          </p:cNvSpPr>
          <p:nvPr/>
        </p:nvSpPr>
        <p:spPr>
          <a:xfrm>
            <a:off x="3733143" y="4303961"/>
            <a:ext cx="9001000" cy="684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8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spcBef>
                <a:spcPts val="1200"/>
              </a:spcBef>
            </a:pPr>
            <a:r>
              <a:rPr lang="ru-RU" sz="2000" dirty="0">
                <a:solidFill>
                  <a:schemeClr val="bg1"/>
                </a:solidFill>
                <a:latin typeface="Electrolux Sans SemBd" pitchFamily="34" charset="-52"/>
              </a:rPr>
              <a:t>Бюджет </a:t>
            </a:r>
            <a:r>
              <a:rPr lang="ru-RU" sz="1400" dirty="0">
                <a:solidFill>
                  <a:schemeClr val="bg1"/>
                </a:solidFill>
                <a:latin typeface="Electrolux Sans SemBd" pitchFamily="34" charset="-52"/>
              </a:rPr>
              <a:t>(с НДС и АВ) и ПРОДАКШН: ВСЕГО </a:t>
            </a:r>
            <a:r>
              <a:rPr lang="ru-RU" sz="1800" b="1" dirty="0">
                <a:solidFill>
                  <a:srgbClr val="FF0000"/>
                </a:solidFill>
                <a:latin typeface="Electrolux Sans SemBd" pitchFamily="34" charset="-52"/>
              </a:rPr>
              <a:t>10 113 253 </a:t>
            </a:r>
            <a:r>
              <a:rPr lang="ru-RU" sz="1800" b="1" dirty="0">
                <a:solidFill>
                  <a:srgbClr val="FF0000"/>
                </a:solidFill>
              </a:rPr>
              <a:t>₽</a:t>
            </a:r>
            <a:endParaRPr lang="en-GB" sz="1800" b="1" dirty="0">
              <a:solidFill>
                <a:srgbClr val="FF0000"/>
              </a:solidFill>
              <a:latin typeface="Electrolux Sans SemBd" pitchFamily="34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133651"/>
              </p:ext>
            </p:extLst>
          </p:nvPr>
        </p:nvGraphicFramePr>
        <p:xfrm>
          <a:off x="153461" y="1462974"/>
          <a:ext cx="13289489" cy="2851262"/>
        </p:xfrm>
        <a:graphic>
          <a:graphicData uri="http://schemas.openxmlformats.org/drawingml/2006/table">
            <a:tbl>
              <a:tblPr/>
              <a:tblGrid>
                <a:gridCol w="4416889">
                  <a:extLst>
                    <a:ext uri="{9D8B030D-6E8A-4147-A177-3AD203B41FA5}">
                      <a16:colId xmlns:a16="http://schemas.microsoft.com/office/drawing/2014/main" xmlns="" val="1837119999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581575270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026064964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53957019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2298316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64805294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4824104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464759425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108600718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08651693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336651068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655707295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087083093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461561929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936868737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40791262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579523081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036225744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138012061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363021657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21280880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01202442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100563760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4026649706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544951579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789682415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647496967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869650386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070524744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494204166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593026692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838799050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305772914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254390071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27645867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902632585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639258781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2836755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1159035354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3426122930"/>
                    </a:ext>
                  </a:extLst>
                </a:gridCol>
                <a:gridCol w="221815">
                  <a:extLst>
                    <a:ext uri="{9D8B030D-6E8A-4147-A177-3AD203B41FA5}">
                      <a16:colId xmlns:a16="http://schemas.microsoft.com/office/drawing/2014/main" xmlns="" val="2768689667"/>
                    </a:ext>
                  </a:extLst>
                </a:gridCol>
              </a:tblGrid>
              <a:tr h="2492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Продвижение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Март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Апрель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Май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Июнь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Июль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Август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Сентябрь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Октябрь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Ноябрь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Декабрь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8841503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Спец проекты:  </a:t>
                      </a:r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Meduza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Lifehacker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4293254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Блогеры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: Мед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блогеры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/ ЗОЖ / фитнес /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обзорщики</a:t>
                      </a:r>
                      <a:endParaRPr lang="ru-RU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476980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Соц.группы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и каналы: Дзен / Кью / соц. сети брендов</a:t>
                      </a: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8958624"/>
                  </a:ext>
                </a:extLst>
              </a:tr>
              <a:tr h="30016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SEO статьи: Статьи на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тех.порталах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сайтах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обзорниках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и рейтингах</a:t>
                      </a: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719203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Медийная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кампания / OLV: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Медийные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баннеры / ТГБ /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Таргетированная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реклама в соц. сетях </a:t>
                      </a:r>
                      <a:r>
                        <a:rPr lang="ru-RU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/ Рекламные 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ролики перед просмотром видео </a:t>
                      </a: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7531720"/>
                  </a:ext>
                </a:extLst>
              </a:tr>
              <a:tr h="4889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Яндекс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Маркет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: Ставки на модели, конкурентный </a:t>
                      </a:r>
                      <a:r>
                        <a:rPr lang="ru-RU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таргетинг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Электричка, написание отзывов, обзоров, вопрос-ответы</a:t>
                      </a: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8708030"/>
                  </a:ext>
                </a:extLst>
              </a:tr>
              <a:tr h="4889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Интернет-магазины: Отзывы / "Идеальная карточка" / Баннеры продуктовые</a:t>
                      </a:r>
                    </a:p>
                  </a:txBody>
                  <a:tcPr marL="7259" marR="7259" marT="72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BC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9" marR="7259" marT="725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3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1139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8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0" y="-10823"/>
            <a:ext cx="13461493" cy="757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7557EDD1-F85A-5B4E-BEC1-C31177E9B6CF}"/>
              </a:ext>
            </a:extLst>
          </p:cNvPr>
          <p:cNvSpPr/>
          <p:nvPr/>
        </p:nvSpPr>
        <p:spPr>
          <a:xfrm>
            <a:off x="3705000" y="2153948"/>
            <a:ext cx="5752779" cy="3253365"/>
          </a:xfrm>
          <a:prstGeom prst="rect">
            <a:avLst/>
          </a:prstGeom>
          <a:solidFill>
            <a:srgbClr val="6982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4417219" y="2764968"/>
            <a:ext cx="44644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32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ОБЩЕЕ КОЛИЧЕСТВО ПРОСМОТРОВ И ПОКАЗОВ В РЕЗУЛЬТАТЕ КАМПАНИИ </a:t>
            </a:r>
            <a:r>
              <a:rPr lang="ru-RU" altLang="ru-RU" sz="3600" b="1" kern="0" dirty="0">
                <a:solidFill>
                  <a:srgbClr val="FF0000"/>
                </a:solidFill>
                <a:latin typeface="Electrolux Sans SemiBold" panose="020B0500020000000000" pitchFamily="34" charset="0"/>
              </a:rPr>
              <a:t>37 300 000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3EC7736C-0CF4-4B6E-82E7-A6E31A383455}"/>
              </a:ext>
            </a:extLst>
          </p:cNvPr>
          <p:cNvSpPr/>
          <p:nvPr/>
        </p:nvSpPr>
        <p:spPr>
          <a:xfrm>
            <a:off x="6649466" y="4222277"/>
            <a:ext cx="2232248" cy="5740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57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" y="0"/>
            <a:ext cx="13442243" cy="7561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5" name="object 5"/>
          <p:cNvSpPr/>
          <p:nvPr/>
        </p:nvSpPr>
        <p:spPr>
          <a:xfrm>
            <a:off x="370014" y="7094142"/>
            <a:ext cx="1828145" cy="406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6" name="object 6"/>
          <p:cNvSpPr/>
          <p:nvPr/>
        </p:nvSpPr>
        <p:spPr>
          <a:xfrm>
            <a:off x="1680634" y="1236685"/>
            <a:ext cx="10081683" cy="4560561"/>
          </a:xfrm>
          <a:custGeom>
            <a:avLst/>
            <a:gdLst/>
            <a:ahLst/>
            <a:cxnLst/>
            <a:rect l="l" t="t" r="r" b="b"/>
            <a:pathLst>
              <a:path w="9144000" h="4136390">
                <a:moveTo>
                  <a:pt x="0" y="4136136"/>
                </a:moveTo>
                <a:lnTo>
                  <a:pt x="9144000" y="4136136"/>
                </a:lnTo>
                <a:lnTo>
                  <a:pt x="9144000" y="0"/>
                </a:lnTo>
                <a:lnTo>
                  <a:pt x="0" y="0"/>
                </a:lnTo>
                <a:lnTo>
                  <a:pt x="0" y="4136136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03341" y="3019949"/>
            <a:ext cx="3033607" cy="828529"/>
          </a:xfrm>
          <a:prstGeom prst="rect">
            <a:avLst/>
          </a:prstGeom>
        </p:spPr>
        <p:txBody>
          <a:bodyPr vert="horz" wrap="square" lIns="0" tIns="14002" rIns="0" bIns="0" rtlCol="0" anchor="ctr">
            <a:spAutoFit/>
          </a:bodyPr>
          <a:lstStyle/>
          <a:p>
            <a:pPr marL="14002">
              <a:lnSpc>
                <a:spcPct val="100000"/>
              </a:lnSpc>
              <a:spcBef>
                <a:spcPts val="110"/>
              </a:spcBef>
            </a:pPr>
            <a:r>
              <a:rPr sz="5292" spc="-28" dirty="0"/>
              <a:t>СПАСИБО!</a:t>
            </a:r>
            <a:endParaRPr sz="5292"/>
          </a:p>
        </p:txBody>
      </p:sp>
    </p:spTree>
    <p:extLst>
      <p:ext uri="{BB962C8B-B14F-4D97-AF65-F5344CB8AC3E}">
        <p14:creationId xmlns:p14="http://schemas.microsoft.com/office/powerpoint/2010/main" val="171376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25631" y="-34112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-1" r="10229" b="12265"/>
          <a:stretch/>
        </p:blipFill>
        <p:spPr>
          <a:xfrm flipH="1">
            <a:off x="6661875" y="774416"/>
            <a:ext cx="5820240" cy="5094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BC2B404-4E7B-6946-9BF4-303D52323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0"/>
          <a:stretch/>
        </p:blipFill>
        <p:spPr>
          <a:xfrm>
            <a:off x="937661" y="758718"/>
            <a:ext cx="5724214" cy="5110145"/>
          </a:xfrm>
          <a:prstGeom prst="rect">
            <a:avLst/>
          </a:prstGeom>
        </p:spPr>
      </p:pic>
      <p:sp>
        <p:nvSpPr>
          <p:cNvPr id="18" name="object 3"/>
          <p:cNvSpPr/>
          <p:nvPr/>
        </p:nvSpPr>
        <p:spPr>
          <a:xfrm>
            <a:off x="932093" y="758718"/>
            <a:ext cx="11522075" cy="0"/>
          </a:xfrm>
          <a:custGeom>
            <a:avLst/>
            <a:gdLst/>
            <a:ahLst/>
            <a:cxnLst/>
            <a:rect l="l" t="t" r="r" b="b"/>
            <a:pathLst>
              <a:path w="11522075">
                <a:moveTo>
                  <a:pt x="0" y="0"/>
                </a:moveTo>
                <a:lnTo>
                  <a:pt x="11522075" y="0"/>
                </a:lnTo>
              </a:path>
            </a:pathLst>
          </a:custGeom>
          <a:ln w="28575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 txBox="1"/>
          <p:nvPr/>
        </p:nvSpPr>
        <p:spPr>
          <a:xfrm>
            <a:off x="925005" y="2282718"/>
            <a:ext cx="4114800" cy="32374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algn="r">
              <a:spcBef>
                <a:spcPts val="45"/>
              </a:spcBef>
            </a:pPr>
            <a:r>
              <a:rPr lang="ru-RU" sz="2100" b="1" spc="-10" dirty="0">
                <a:latin typeface="Calibri Light"/>
                <a:cs typeface="Calibri Light"/>
              </a:rPr>
              <a:t>Правильное питание</a:t>
            </a:r>
          </a:p>
          <a:p>
            <a:pPr marL="12700" marR="5080" algn="r">
              <a:spcBef>
                <a:spcPts val="45"/>
              </a:spcBef>
            </a:pPr>
            <a:endParaRPr lang="ru-RU" sz="2100" b="1" spc="-10" dirty="0">
              <a:latin typeface="Calibri Light"/>
              <a:cs typeface="Calibri Light"/>
            </a:endParaRPr>
          </a:p>
          <a:p>
            <a:pPr marL="12700" marR="5080" algn="r">
              <a:spcBef>
                <a:spcPts val="45"/>
              </a:spcBef>
            </a:pPr>
            <a:r>
              <a:rPr lang="ru-RU" sz="2100" b="1" spc="-10" dirty="0">
                <a:latin typeface="Calibri Light"/>
                <a:cs typeface="Calibri Light"/>
              </a:rPr>
              <a:t>Занятие спортом</a:t>
            </a:r>
            <a:r>
              <a:rPr lang="en-US" sz="2100" b="1" spc="-10" dirty="0">
                <a:latin typeface="Calibri Light"/>
                <a:cs typeface="Calibri Light"/>
              </a:rPr>
              <a:t>/</a:t>
            </a:r>
            <a:br>
              <a:rPr lang="en-US" sz="2100" b="1" spc="-10" dirty="0">
                <a:latin typeface="Calibri Light"/>
                <a:cs typeface="Calibri Light"/>
              </a:rPr>
            </a:br>
            <a:r>
              <a:rPr lang="ru-RU" sz="2100" b="1" spc="-10" dirty="0">
                <a:latin typeface="Calibri Light"/>
                <a:cs typeface="Calibri Light"/>
              </a:rPr>
              <a:t>физические нагрузки</a:t>
            </a:r>
          </a:p>
          <a:p>
            <a:pPr marL="12700" marR="5080" algn="r">
              <a:spcBef>
                <a:spcPts val="45"/>
              </a:spcBef>
            </a:pPr>
            <a:endParaRPr lang="ru-RU" sz="2100" b="1" spc="-10" dirty="0">
              <a:latin typeface="Calibri Light"/>
              <a:cs typeface="Calibri Light"/>
            </a:endParaRPr>
          </a:p>
          <a:p>
            <a:pPr marL="12700" marR="5080" algn="r">
              <a:spcBef>
                <a:spcPts val="45"/>
              </a:spcBef>
            </a:pPr>
            <a:r>
              <a:rPr lang="ru-RU" sz="2100" b="1" spc="-10" dirty="0">
                <a:latin typeface="Calibri Light"/>
                <a:cs typeface="Calibri Light"/>
              </a:rPr>
              <a:t>Личная гигиена </a:t>
            </a:r>
          </a:p>
          <a:p>
            <a:pPr marL="12700" marR="5080" algn="r">
              <a:spcBef>
                <a:spcPts val="45"/>
              </a:spcBef>
            </a:pPr>
            <a:endParaRPr lang="ru-RU" sz="2100" b="1" spc="-10" dirty="0">
              <a:latin typeface="Calibri Light"/>
              <a:cs typeface="Calibri Light"/>
            </a:endParaRPr>
          </a:p>
          <a:p>
            <a:pPr marL="12700" marR="5080" algn="r">
              <a:spcBef>
                <a:spcPts val="45"/>
              </a:spcBef>
            </a:pPr>
            <a:r>
              <a:rPr lang="ru-RU" sz="2100" b="1" spc="-10" dirty="0">
                <a:latin typeface="Calibri Light"/>
                <a:cs typeface="Calibri Light"/>
              </a:rPr>
              <a:t>Внутренняя гармония</a:t>
            </a:r>
          </a:p>
          <a:p>
            <a:pPr marL="12700" marR="5080" algn="r">
              <a:spcBef>
                <a:spcPts val="45"/>
              </a:spcBef>
            </a:pPr>
            <a:endParaRPr lang="ru-RU" sz="2100" b="1" spc="-10" dirty="0">
              <a:latin typeface="Calibri Light"/>
              <a:cs typeface="Calibri Light"/>
            </a:endParaRPr>
          </a:p>
          <a:p>
            <a:pPr marL="12700" marR="5080" algn="r">
              <a:spcBef>
                <a:spcPts val="45"/>
              </a:spcBef>
            </a:pPr>
            <a:r>
              <a:rPr lang="ru-RU" sz="2100" b="1" spc="-10" dirty="0">
                <a:latin typeface="Calibri Light"/>
                <a:cs typeface="Calibri Light"/>
              </a:rPr>
              <a:t>Отсутствие вредных привычек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889" y="2852046"/>
            <a:ext cx="719586" cy="7099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889" y="5004961"/>
            <a:ext cx="719812" cy="6320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888" y="4304309"/>
            <a:ext cx="719587" cy="7006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146" y="2206518"/>
            <a:ext cx="718330" cy="6455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890" y="3562038"/>
            <a:ext cx="719586" cy="77778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B667A06-34C3-5743-B312-E7859A5A80E3}"/>
              </a:ext>
            </a:extLst>
          </p:cNvPr>
          <p:cNvSpPr/>
          <p:nvPr/>
        </p:nvSpPr>
        <p:spPr>
          <a:xfrm>
            <a:off x="1185037" y="188630"/>
            <a:ext cx="5032382" cy="45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r">
              <a:lnSpc>
                <a:spcPct val="101899"/>
              </a:lnSpc>
              <a:spcBef>
                <a:spcPts val="45"/>
              </a:spcBef>
            </a:pPr>
            <a:r>
              <a:rPr lang="ru-RU" sz="2400" b="1" spc="-10" dirty="0">
                <a:solidFill>
                  <a:srgbClr val="0D194D"/>
                </a:solidFill>
                <a:latin typeface="+mj-lt"/>
                <a:cs typeface="Calibri Light"/>
              </a:rPr>
              <a:t>ПРИВЫЧНОЕ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27C27BF-E7EA-204D-9B99-C27B202C9C6E}"/>
              </a:ext>
            </a:extLst>
          </p:cNvPr>
          <p:cNvSpPr/>
          <p:nvPr/>
        </p:nvSpPr>
        <p:spPr>
          <a:xfrm>
            <a:off x="7081515" y="201146"/>
            <a:ext cx="5032382" cy="45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45"/>
              </a:spcBef>
            </a:pPr>
            <a:r>
              <a:rPr lang="ru-RU" sz="2400" b="1" u="sng" spc="-10" dirty="0">
                <a:solidFill>
                  <a:srgbClr val="00B050"/>
                </a:solidFill>
                <a:latin typeface="+mj-lt"/>
                <a:cs typeface="Calibri Light"/>
              </a:rPr>
              <a:t>НОВОЕ</a:t>
            </a:r>
          </a:p>
        </p:txBody>
      </p:sp>
      <p:sp>
        <p:nvSpPr>
          <p:cNvPr id="29" name="Rechteck 15">
            <a:extLst>
              <a:ext uri="{FF2B5EF4-FFF2-40B4-BE49-F238E27FC236}">
                <a16:creationId xmlns:a16="http://schemas.microsoft.com/office/drawing/2014/main" xmlns="" id="{50AC65F2-2887-1148-A102-A019638A5AA9}"/>
              </a:ext>
            </a:extLst>
          </p:cNvPr>
          <p:cNvSpPr/>
          <p:nvPr/>
        </p:nvSpPr>
        <p:spPr>
          <a:xfrm>
            <a:off x="384771" y="6038940"/>
            <a:ext cx="12546983" cy="1414099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30" name="Textfeld 13"/>
          <p:cNvSpPr txBox="1">
            <a:spLocks noChangeArrowheads="1"/>
          </p:cNvSpPr>
          <p:nvPr/>
        </p:nvSpPr>
        <p:spPr bwMode="auto">
          <a:xfrm>
            <a:off x="728516" y="6444927"/>
            <a:ext cx="1226804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110000"/>
              </a:lnSpc>
              <a:spcAft>
                <a:spcPts val="600"/>
              </a:spcAft>
              <a:buSzPct val="100000"/>
              <a:buFont typeface="+mj-lt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ts val="600"/>
              </a:spcAft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149262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ru-RU" altLang="ru-RU" sz="4000" b="1" kern="0" dirty="0">
                <a:solidFill>
                  <a:schemeClr val="bg1"/>
                </a:solidFill>
                <a:latin typeface="Electrolux Sans SemiBold" panose="020B0500020000000000" pitchFamily="34" charset="0"/>
              </a:rPr>
              <a:t>ЗДОРОВЫЙ ОБРАЗ ЖИЗНИ. НОВЫЕ ПРИВЫЧКИ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8596E9-6421-4E40-8EBD-445AEE1792BE}"/>
              </a:ext>
            </a:extLst>
          </p:cNvPr>
          <p:cNvSpPr/>
          <p:nvPr/>
        </p:nvSpPr>
        <p:spPr>
          <a:xfrm>
            <a:off x="6667443" y="756295"/>
            <a:ext cx="5779957" cy="5094444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37729" y="3565762"/>
            <a:ext cx="511995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45"/>
              </a:spcBef>
            </a:pPr>
            <a:r>
              <a:rPr lang="ru-RU" sz="4000" b="1" spc="-10" dirty="0">
                <a:solidFill>
                  <a:srgbClr val="2C3765"/>
                </a:solidFill>
                <a:latin typeface="+mj-lt"/>
                <a:cs typeface="Calibri Light"/>
              </a:rPr>
              <a:t>ЧИСТЫЙ И ЗДОРОВЫЙ ВОЗДУХ </a:t>
            </a:r>
          </a:p>
          <a:p>
            <a:pPr marL="12700" marR="5080" algn="ctr">
              <a:lnSpc>
                <a:spcPct val="101899"/>
              </a:lnSpc>
              <a:spcBef>
                <a:spcPts val="45"/>
              </a:spcBef>
            </a:pPr>
            <a:r>
              <a:rPr lang="ru-RU" sz="4000" b="1" spc="-10" dirty="0">
                <a:solidFill>
                  <a:srgbClr val="2C3765"/>
                </a:solidFill>
                <a:latin typeface="+mj-lt"/>
                <a:cs typeface="Calibri Light"/>
              </a:rPr>
              <a:t>В ПОМЕЩЕНИИ</a:t>
            </a:r>
          </a:p>
        </p:txBody>
      </p:sp>
    </p:spTree>
    <p:extLst>
      <p:ext uri="{BB962C8B-B14F-4D97-AF65-F5344CB8AC3E}">
        <p14:creationId xmlns:p14="http://schemas.microsoft.com/office/powerpoint/2010/main" val="32896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69D6F9BC-41D1-45D5-8494-5BA8AE1C9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7579" y="5676131"/>
            <a:ext cx="4392488" cy="1825625"/>
          </a:xfrm>
        </p:spPr>
        <p:txBody>
          <a:bodyPr/>
          <a:lstStyle/>
          <a:p>
            <a:r>
              <a:rPr lang="ru-RU" dirty="0"/>
              <a:t>Динамика поставок очистителей 2008-2022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820921"/>
              </p:ext>
            </p:extLst>
          </p:nvPr>
        </p:nvGraphicFramePr>
        <p:xfrm>
          <a:off x="528787" y="972319"/>
          <a:ext cx="8726971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C84E8EE-3488-4361-B4AA-3C290B1F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657731"/>
              </p:ext>
            </p:extLst>
          </p:nvPr>
        </p:nvGraphicFramePr>
        <p:xfrm>
          <a:off x="600797" y="7020991"/>
          <a:ext cx="9500527" cy="262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9889">
                  <a:extLst>
                    <a:ext uri="{9D8B030D-6E8A-4147-A177-3AD203B41FA5}">
                      <a16:colId xmlns:a16="http://schemas.microsoft.com/office/drawing/2014/main" xmlns="" val="1293075566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2791379036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4170181540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990322406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3770025416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3248340336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207731314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2350354832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3524604382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1892838088"/>
                    </a:ext>
                  </a:extLst>
                </a:gridCol>
                <a:gridCol w="486410">
                  <a:extLst>
                    <a:ext uri="{9D8B030D-6E8A-4147-A177-3AD203B41FA5}">
                      <a16:colId xmlns:a16="http://schemas.microsoft.com/office/drawing/2014/main" xmlns="" val="2991362984"/>
                    </a:ext>
                  </a:extLst>
                </a:gridCol>
                <a:gridCol w="413967">
                  <a:extLst>
                    <a:ext uri="{9D8B030D-6E8A-4147-A177-3AD203B41FA5}">
                      <a16:colId xmlns:a16="http://schemas.microsoft.com/office/drawing/2014/main" xmlns="" val="1793316165"/>
                    </a:ext>
                  </a:extLst>
                </a:gridCol>
                <a:gridCol w="413967">
                  <a:extLst>
                    <a:ext uri="{9D8B030D-6E8A-4147-A177-3AD203B41FA5}">
                      <a16:colId xmlns:a16="http://schemas.microsoft.com/office/drawing/2014/main" xmlns="" val="3632178375"/>
                    </a:ext>
                  </a:extLst>
                </a:gridCol>
                <a:gridCol w="745140">
                  <a:extLst>
                    <a:ext uri="{9D8B030D-6E8A-4147-A177-3AD203B41FA5}">
                      <a16:colId xmlns:a16="http://schemas.microsoft.com/office/drawing/2014/main" xmlns="" val="433260493"/>
                    </a:ext>
                  </a:extLst>
                </a:gridCol>
                <a:gridCol w="841732">
                  <a:extLst>
                    <a:ext uri="{9D8B030D-6E8A-4147-A177-3AD203B41FA5}">
                      <a16:colId xmlns:a16="http://schemas.microsoft.com/office/drawing/2014/main" xmlns="" val="1508454548"/>
                    </a:ext>
                  </a:extLst>
                </a:gridCol>
                <a:gridCol w="841732">
                  <a:extLst>
                    <a:ext uri="{9D8B030D-6E8A-4147-A177-3AD203B41FA5}">
                      <a16:colId xmlns:a16="http://schemas.microsoft.com/office/drawing/2014/main" xmlns="" val="2839155636"/>
                    </a:ext>
                  </a:extLst>
                </a:gridCol>
              </a:tblGrid>
              <a:tr h="128905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2008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2009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2022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13438363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Ввезено в РФ, шт.: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269 000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97 500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166 000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121 000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118 000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30 300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24 300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73 000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141 200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180 000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23212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41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-29192" y="6804"/>
            <a:ext cx="13442950" cy="7547655"/>
          </a:xfrm>
          <a:prstGeom prst="rect">
            <a:avLst/>
          </a:prstGeom>
          <a:solidFill>
            <a:srgbClr val="6982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6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991817" y="-107800"/>
            <a:ext cx="5570418" cy="7776864"/>
          </a:xfrm>
          <a:prstGeom prst="rect">
            <a:avLst/>
          </a:prstGeom>
          <a:solidFill>
            <a:srgbClr val="010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xmlns="" id="{5314E341-5347-624A-A525-C1BA0EC52462}"/>
              </a:ext>
            </a:extLst>
          </p:cNvPr>
          <p:cNvSpPr/>
          <p:nvPr/>
        </p:nvSpPr>
        <p:spPr>
          <a:xfrm>
            <a:off x="7481791" y="2541701"/>
            <a:ext cx="4816443" cy="5127361"/>
          </a:xfrm>
          <a:prstGeom prst="rect">
            <a:avLst/>
          </a:prstGeom>
          <a:solidFill>
            <a:srgbClr val="698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323"/>
              </a:spcBef>
            </a:pPr>
            <a:endParaRPr lang="de-DE" sz="3087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8123477" y="860249"/>
            <a:ext cx="1826141" cy="661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95">
              <a:lnSpc>
                <a:spcPct val="90000"/>
              </a:lnSpc>
              <a:spcBef>
                <a:spcPct val="0"/>
              </a:spcBef>
            </a:pPr>
            <a:r>
              <a:rPr lang="ru-RU" sz="4109" dirty="0">
                <a:solidFill>
                  <a:schemeClr val="bg1"/>
                </a:solidFill>
                <a:latin typeface="Electrolux Sans SemBd" pitchFamily="34" charset="-52"/>
              </a:rPr>
              <a:t>Рынок</a:t>
            </a:r>
            <a:endParaRPr lang="ru-RU" sz="4109" dirty="0">
              <a:solidFill>
                <a:schemeClr val="bg1"/>
              </a:solidFill>
              <a:latin typeface="Electrolux Sans SemBd" pitchFamily="34" charset="-52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EBACD4-5851-064B-94B6-BB1878BA35EF}"/>
              </a:ext>
            </a:extLst>
          </p:cNvPr>
          <p:cNvSpPr txBox="1"/>
          <p:nvPr/>
        </p:nvSpPr>
        <p:spPr>
          <a:xfrm>
            <a:off x="7854425" y="3274110"/>
            <a:ext cx="409640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ВЫВОДЫ:</a:t>
            </a:r>
            <a:endParaRPr lang="ru-RU" sz="1500" b="1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endParaRPr lang="ru-RU" sz="15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5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В категории ОЧИСТИТЕЛИ воздуха до 2019 г нет выраженной сезонности. Рынок в начале пути формирования. Ярко выраженный спрос появился вследствие пандемии</a:t>
            </a:r>
          </a:p>
          <a:p>
            <a:pPr marL="457200" indent="-457200">
              <a:buFont typeface="+mj-lt"/>
              <a:buAutoNum type="arabicPeriod"/>
            </a:pPr>
            <a:endParaRPr lang="ru-RU" sz="1500" dirty="0">
              <a:solidFill>
                <a:schemeClr val="bg1"/>
              </a:solidFill>
              <a:latin typeface="Electrolux Sans" panose="020B0500020000000000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5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Потребители возвращаются к обычному образу жизни, но у них активно формируется новая модель поведения: покупка очистителей воздуха, как отдельной категории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500" dirty="0">
                <a:solidFill>
                  <a:schemeClr val="bg1"/>
                </a:solidFill>
                <a:latin typeface="Electrolux Sans" panose="020B0500020000000000" pitchFamily="34" charset="0"/>
                <a:cs typeface="Arial" panose="020B0604020202020204" pitchFamily="34" charset="0"/>
              </a:rPr>
              <a:t>Рост категории 20/19-189%</a:t>
            </a:r>
          </a:p>
        </p:txBody>
      </p:sp>
      <p:sp>
        <p:nvSpPr>
          <p:cNvPr id="52" name="object 5"/>
          <p:cNvSpPr txBox="1"/>
          <p:nvPr/>
        </p:nvSpPr>
        <p:spPr>
          <a:xfrm>
            <a:off x="537073" y="7045229"/>
            <a:ext cx="688848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Electrolux Sans Regular" panose="020B0500020000000000" pitchFamily="34" charset="-52"/>
                <a:cs typeface="Calibri Light"/>
              </a:rPr>
              <a:t>Источник:</a:t>
            </a:r>
            <a:r>
              <a:rPr sz="800" spc="-25" dirty="0">
                <a:latin typeface="Electrolux Sans Regular" panose="020B0500020000000000" pitchFamily="34" charset="-52"/>
                <a:cs typeface="Calibri Light"/>
              </a:rPr>
              <a:t> </a:t>
            </a:r>
            <a:r>
              <a:rPr lang="ru-RU" sz="800" dirty="0">
                <a:latin typeface="Electrolux Sans Regular" panose="020B0500020000000000" pitchFamily="34" charset="-52"/>
                <a:cs typeface="Calibri Light"/>
              </a:rPr>
              <a:t>Яндекс.</a:t>
            </a:r>
            <a:r>
              <a:rPr lang="en-US" sz="800" dirty="0" err="1">
                <a:latin typeface="Electrolux Sans Regular" panose="020B0500020000000000" pitchFamily="34" charset="-52"/>
                <a:cs typeface="Calibri Light"/>
              </a:rPr>
              <a:t>Wordstat</a:t>
            </a:r>
            <a:endParaRPr sz="800" dirty="0">
              <a:latin typeface="Electrolux Sans Regular" panose="020B0500020000000000" pitchFamily="34" charset="-52"/>
              <a:cs typeface="Calibri Light"/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107560"/>
              </p:ext>
            </p:extLst>
          </p:nvPr>
        </p:nvGraphicFramePr>
        <p:xfrm>
          <a:off x="106033" y="956536"/>
          <a:ext cx="7048500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06B9AD52-55CD-45C7-A60B-0E50115FF176}"/>
              </a:ext>
            </a:extLst>
          </p:cNvPr>
          <p:cNvSpPr txBox="1"/>
          <p:nvPr/>
        </p:nvSpPr>
        <p:spPr>
          <a:xfrm>
            <a:off x="540706" y="6564277"/>
            <a:ext cx="6881213" cy="381451"/>
          </a:xfrm>
          <a:prstGeom prst="rect">
            <a:avLst/>
          </a:prstGeom>
          <a:solidFill>
            <a:srgbClr val="698295"/>
          </a:solidFill>
        </p:spPr>
        <p:txBody>
          <a:bodyPr vert="horz" wrap="square" lIns="0" tIns="19685" rIns="0" bIns="0" rtlCol="0">
            <a:spAutoFit/>
          </a:bodyPr>
          <a:lstStyle/>
          <a:p>
            <a:pPr marR="5080">
              <a:lnSpc>
                <a:spcPts val="14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Electrolux Sans" panose="020B0500020000000000" pitchFamily="34" charset="0"/>
              </a:rPr>
              <a:t>Рост 2020/2019 категории Очистители – 189%</a:t>
            </a:r>
          </a:p>
          <a:p>
            <a:pPr marR="5080">
              <a:lnSpc>
                <a:spcPts val="1400"/>
              </a:lnSpc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Electrolux Sans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46393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24736</TotalTime>
  <Words>4596</Words>
  <Application>Microsoft Office PowerPoint</Application>
  <PresentationFormat>Произвольный</PresentationFormat>
  <Paragraphs>1475</Paragraphs>
  <Slides>62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Специальное оформление</vt:lpstr>
      <vt:lpstr>1_Специальное оформление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ИНТЕРНЕТ-СМИ</vt:lpstr>
      <vt:lpstr>ИНТЕРНЕТ-СМИ</vt:lpstr>
      <vt:lpstr>ИСТОЧНИКИ  КОНТЕНТА</vt:lpstr>
      <vt:lpstr>БЛОГЕРЫ</vt:lpstr>
      <vt:lpstr>ЯНДЕКС Дзен / Кью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БАННЕРНАЯ РЕКЛАМА</vt:lpstr>
      <vt:lpstr>Презентация PowerPoint</vt:lpstr>
      <vt:lpstr>ВИДЕО КОНТЕНТ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АПГ РЕКЛАМНАЯ КАМПАНИЯ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Дьяков Дмитрий Валерьевич</dc:creator>
  <cp:lastModifiedBy>Гвоздик</cp:lastModifiedBy>
  <cp:revision>805</cp:revision>
  <cp:lastPrinted>2021-03-29T16:10:01Z</cp:lastPrinted>
  <dcterms:created xsi:type="dcterms:W3CDTF">2018-05-23T06:42:12Z</dcterms:created>
  <dcterms:modified xsi:type="dcterms:W3CDTF">2021-03-30T12:54:14Z</dcterms:modified>
</cp:coreProperties>
</file>