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3" r:id="rId5"/>
    <p:sldId id="265" r:id="rId6"/>
    <p:sldId id="262" r:id="rId7"/>
    <p:sldId id="260" r:id="rId8"/>
    <p:sldId id="266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34198269549329E-2"/>
          <c:y val="1.5950064210214363E-2"/>
          <c:w val="0.93198657690898234"/>
          <c:h val="0.90550437946590268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Pt>
            <c:idx val="9"/>
            <c:invertIfNegative val="0"/>
            <c:bubble3D val="0"/>
            <c:spPr>
              <a:solidFill>
                <a:schemeClr val="tx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noFill/>
              </a:ln>
            </c:spPr>
            <c:trendlineType val="power"/>
            <c:dispRSqr val="0"/>
            <c:dispEq val="0"/>
          </c:trendline>
          <c:cat>
            <c:numRef>
              <c:f>Лист1!$A$7:$A$16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Лист1!$B$7:$B$16</c:f>
              <c:numCache>
                <c:formatCode>General</c:formatCode>
                <c:ptCount val="10"/>
                <c:pt idx="0">
                  <c:v>342.1</c:v>
                </c:pt>
                <c:pt idx="1">
                  <c:v>352.5</c:v>
                </c:pt>
                <c:pt idx="2">
                  <c:v>364</c:v>
                </c:pt>
                <c:pt idx="3">
                  <c:v>378</c:v>
                </c:pt>
                <c:pt idx="4">
                  <c:v>392</c:v>
                </c:pt>
                <c:pt idx="5">
                  <c:v>395</c:v>
                </c:pt>
                <c:pt idx="6">
                  <c:v>397.4</c:v>
                </c:pt>
                <c:pt idx="7">
                  <c:v>399</c:v>
                </c:pt>
                <c:pt idx="8">
                  <c:v>422</c:v>
                </c:pt>
                <c:pt idx="9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296000"/>
        <c:axId val="-2107303616"/>
      </c:barChart>
      <c:catAx>
        <c:axId val="-210729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7303616"/>
        <c:crosses val="autoZero"/>
        <c:auto val="1"/>
        <c:lblAlgn val="ctr"/>
        <c:lblOffset val="100"/>
        <c:noMultiLvlLbl val="0"/>
      </c:catAx>
      <c:valAx>
        <c:axId val="-210730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7296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Pt>
            <c:idx val="9"/>
            <c:invertIfNegative val="0"/>
            <c:bubble3D val="0"/>
            <c:spPr>
              <a:solidFill>
                <a:schemeClr val="tx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noFill/>
              </a:ln>
            </c:spPr>
            <c:trendlineType val="power"/>
            <c:dispRSqr val="0"/>
            <c:dispEq val="0"/>
          </c:trendline>
          <c:cat>
            <c:numRef>
              <c:f>Лист1!$A$7:$A$16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Лист1!$C$7:$C$16</c:f>
              <c:numCache>
                <c:formatCode>General</c:formatCode>
                <c:ptCount val="10"/>
                <c:pt idx="0">
                  <c:v>110.4</c:v>
                </c:pt>
                <c:pt idx="1">
                  <c:v>122</c:v>
                </c:pt>
                <c:pt idx="2">
                  <c:v>166</c:v>
                </c:pt>
                <c:pt idx="3">
                  <c:v>202</c:v>
                </c:pt>
                <c:pt idx="4">
                  <c:v>215.3</c:v>
                </c:pt>
                <c:pt idx="5">
                  <c:v>239.5</c:v>
                </c:pt>
                <c:pt idx="6">
                  <c:v>254.1</c:v>
                </c:pt>
                <c:pt idx="7">
                  <c:v>268</c:v>
                </c:pt>
                <c:pt idx="8">
                  <c:v>302</c:v>
                </c:pt>
                <c:pt idx="9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294912"/>
        <c:axId val="-2107301984"/>
      </c:barChart>
      <c:catAx>
        <c:axId val="-210729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7301984"/>
        <c:crosses val="autoZero"/>
        <c:auto val="1"/>
        <c:lblAlgn val="ctr"/>
        <c:lblOffset val="100"/>
        <c:noMultiLvlLbl val="0"/>
      </c:catAx>
      <c:valAx>
        <c:axId val="-210730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7294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6406832772549082"/>
                  <c:y val="-0.12648298480156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Лист1!$A$19:$A$22</c:f>
              <c:strCache>
                <c:ptCount val="4"/>
                <c:pt idx="0">
                  <c:v>чипсы</c:v>
                </c:pt>
                <c:pt idx="1">
                  <c:v>орехи</c:v>
                </c:pt>
                <c:pt idx="2">
                  <c:v>соленые крекеры</c:v>
                </c:pt>
                <c:pt idx="3">
                  <c:v>прочие</c:v>
                </c:pt>
              </c:strCache>
            </c:strRef>
          </c:cat>
          <c:val>
            <c:numRef>
              <c:f>Лист1!$D$19:$D$22</c:f>
              <c:numCache>
                <c:formatCode>0.0%</c:formatCode>
                <c:ptCount val="4"/>
                <c:pt idx="0">
                  <c:v>0.59799999999999998</c:v>
                </c:pt>
                <c:pt idx="1">
                  <c:v>9.5000000000000001E-2</c:v>
                </c:pt>
                <c:pt idx="2">
                  <c:v>7.4999999999999997E-2</c:v>
                </c:pt>
                <c:pt idx="3">
                  <c:v>0.23200000000000001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970357129631104"/>
          <c:y val="0.26405561688079399"/>
          <c:w val="0.23769862211077075"/>
          <c:h val="0.346140087286256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052493438320179E-3"/>
          <c:y val="0.22453703703703703"/>
          <c:w val="0.57518525809273846"/>
          <c:h val="0.77314814814814814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Лист1!$A$19:$A$22</c:f>
              <c:strCache>
                <c:ptCount val="4"/>
                <c:pt idx="0">
                  <c:v>чипсы</c:v>
                </c:pt>
                <c:pt idx="1">
                  <c:v>орехи</c:v>
                </c:pt>
                <c:pt idx="2">
                  <c:v>соленые крекеры</c:v>
                </c:pt>
                <c:pt idx="3">
                  <c:v>прочие</c:v>
                </c:pt>
              </c:strCache>
            </c:strRef>
          </c:cat>
          <c:val>
            <c:numRef>
              <c:f>Лист1!$B$19:$B$22</c:f>
              <c:numCache>
                <c:formatCode>0.0%</c:formatCode>
                <c:ptCount val="4"/>
                <c:pt idx="0">
                  <c:v>0.47499999999999998</c:v>
                </c:pt>
                <c:pt idx="1">
                  <c:v>8.7999999999999995E-2</c:v>
                </c:pt>
                <c:pt idx="2">
                  <c:v>0.154</c:v>
                </c:pt>
                <c:pt idx="3">
                  <c:v>0.28299999999999997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536273747361403"/>
          <c:y val="0.26698633222762164"/>
          <c:w val="0.2561375765529309"/>
          <c:h val="0.58628585551880508"/>
        </c:manualLayout>
      </c:layout>
      <c:overlay val="0"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4770017774309621"/>
                  <c:y val="4.745364144904929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Гипермар</a:t>
                    </a:r>
                    <a:r>
                      <a:rPr lang="ru-RU" dirty="0" smtClean="0"/>
                      <a:t>кеты</a:t>
                    </a:r>
                  </a:p>
                  <a:p>
                    <a:r>
                      <a:rPr lang="ru-RU" dirty="0" smtClean="0"/>
                      <a:t>9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A99-4B84-A809-51A3E2D0B6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536636045494316E-2"/>
                  <c:y val="9.492563429571303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Супер</a:t>
                    </a:r>
                    <a:r>
                      <a:rPr lang="ru-RU" dirty="0" err="1" smtClean="0"/>
                      <a:t>маркеты</a:t>
                    </a:r>
                    <a:endParaRPr lang="ru-RU" dirty="0" smtClean="0"/>
                  </a:p>
                  <a:p>
                    <a:r>
                      <a:rPr lang="ru-RU" dirty="0" smtClean="0"/>
                      <a:t>32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99-4B84-A809-51A3E2D0B6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243547681539802E-2"/>
                  <c:y val="-2.7245188101487315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err="1"/>
                      <a:t>дискаунтеры</a:t>
                    </a:r>
                    <a:r>
                      <a:rPr lang="ru-RU" sz="1600" dirty="0"/>
                      <a:t>/ </a:t>
                    </a:r>
                    <a:r>
                      <a:rPr lang="ru-RU" sz="1600" dirty="0" smtClean="0"/>
                      <a:t>минимаркеты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33</a:t>
                    </a:r>
                    <a:r>
                      <a:rPr lang="ru-RU" sz="160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99-4B84-A809-51A3E2D0B6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306321084864391E-2"/>
                  <c:y val="5.934164479440069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</a:t>
                    </a:r>
                    <a:r>
                      <a:rPr lang="ru-RU" dirty="0" smtClean="0"/>
                      <a:t>ткрытые рынки</a:t>
                    </a:r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dirty="0" smtClean="0"/>
                      <a:t>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99-4B84-A809-51A3E2D0B6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331364829396324E-2"/>
                  <c:y val="-4.959791484397783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Интернет-продажи</a:t>
                    </a:r>
                  </a:p>
                  <a:p>
                    <a:r>
                      <a:rPr lang="ru-RU" dirty="0" smtClean="0"/>
                      <a:t>5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99-4B84-A809-51A3E2D0B6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169510061242348E-2"/>
                  <c:y val="2.25674394867308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Прилавочная торговля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99-4B84-A809-51A3E2D0B6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Лист1!$A$26:$A$31</c:f>
              <c:strCache>
                <c:ptCount val="6"/>
                <c:pt idx="0">
                  <c:v>гипермаркеты</c:v>
                </c:pt>
                <c:pt idx="1">
                  <c:v>супермаркеты</c:v>
                </c:pt>
                <c:pt idx="2">
                  <c:v>дискаунтеры/минимаркеты</c:v>
                </c:pt>
                <c:pt idx="3">
                  <c:v>открытые рынки</c:v>
                </c:pt>
                <c:pt idx="4">
                  <c:v>киоски</c:v>
                </c:pt>
                <c:pt idx="5">
                  <c:v>традиционная торговля</c:v>
                </c:pt>
              </c:strCache>
            </c:strRef>
          </c:cat>
          <c:val>
            <c:numRef>
              <c:f>Лист1!$B$26:$B$31</c:f>
              <c:numCache>
                <c:formatCode>0%</c:formatCode>
                <c:ptCount val="6"/>
                <c:pt idx="0">
                  <c:v>0.09</c:v>
                </c:pt>
                <c:pt idx="1">
                  <c:v>0.32</c:v>
                </c:pt>
                <c:pt idx="2">
                  <c:v>0.33</c:v>
                </c:pt>
                <c:pt idx="3">
                  <c:v>0.01</c:v>
                </c:pt>
                <c:pt idx="4">
                  <c:v>0.05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99-4B84-A809-51A3E2D0B620}"/>
            </c:ext>
          </c:extLst>
        </c:ser>
        <c:ser>
          <c:idx val="1"/>
          <c:order val="1"/>
          <c:explosion val="25"/>
          <c:cat>
            <c:strRef>
              <c:f>Лист1!$A$26:$A$31</c:f>
              <c:strCache>
                <c:ptCount val="6"/>
                <c:pt idx="0">
                  <c:v>гипермаркеты</c:v>
                </c:pt>
                <c:pt idx="1">
                  <c:v>супермаркеты</c:v>
                </c:pt>
                <c:pt idx="2">
                  <c:v>дискаунтеры/минимаркеты</c:v>
                </c:pt>
                <c:pt idx="3">
                  <c:v>открытые рынки</c:v>
                </c:pt>
                <c:pt idx="4">
                  <c:v>киоски</c:v>
                </c:pt>
                <c:pt idx="5">
                  <c:v>традиционная торговля</c:v>
                </c:pt>
              </c:strCache>
            </c:strRef>
          </c:cat>
          <c:val>
            <c:numRef>
              <c:f>Лист1!$C$26:$C$31</c:f>
              <c:numCache>
                <c:formatCode>0.00%</c:formatCode>
                <c:ptCount val="6"/>
                <c:pt idx="0">
                  <c:v>8.6999999999999994E-2</c:v>
                </c:pt>
                <c:pt idx="1">
                  <c:v>0.17599999999999999</c:v>
                </c:pt>
                <c:pt idx="2">
                  <c:v>7.6999999999999999E-2</c:v>
                </c:pt>
                <c:pt idx="3">
                  <c:v>-4.7E-2</c:v>
                </c:pt>
                <c:pt idx="4">
                  <c:v>3.6999999999999998E-2</c:v>
                </c:pt>
                <c:pt idx="5">
                  <c:v>-0.10299999999999999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A99-4B84-A809-51A3E2D0B620}"/>
            </c:ext>
          </c:extLst>
        </c:ser>
        <c:ser>
          <c:idx val="2"/>
          <c:order val="2"/>
          <c:tx>
            <c:strRef>
              <c:f>Лист1!$C$26:$C$31</c:f>
              <c:strCache>
                <c:ptCount val="1"/>
                <c:pt idx="0">
                  <c:v>8,70% 17,60% 7,70% -4,70% 3,70% -10,30%</c:v>
                </c:pt>
              </c:strCache>
            </c:strRef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99-4B84-A809-51A3E2D0B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1297F-335C-4FBD-BC17-4F0C39775043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E6D7-4BFB-433B-8C8E-B9C88FFCD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6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4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0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3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5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3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7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8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4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8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A0766-143B-4CF7-8189-986FB02F36C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FA50E-61E9-4DE7-9493-1B163231D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0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91512" cy="1152525"/>
          </a:xfrm>
          <a:solidFill>
            <a:srgbClr val="000080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Дмитрий Тюрин</a:t>
            </a:r>
            <a:r>
              <a:rPr lang="ru-RU" altLang="ru-RU" sz="1600" b="1" dirty="0" smtClean="0">
                <a:solidFill>
                  <a:schemeClr val="bg1"/>
                </a:solidFill>
              </a:rPr>
              <a:t/>
            </a:r>
            <a:br>
              <a:rPr lang="ru-RU" altLang="ru-RU" sz="1600" b="1" dirty="0" smtClean="0">
                <a:solidFill>
                  <a:schemeClr val="bg1"/>
                </a:solidFill>
              </a:rPr>
            </a:br>
            <a:r>
              <a:rPr lang="ru-RU" altLang="ru-RU" sz="1600" b="1" dirty="0" smtClean="0">
                <a:solidFill>
                  <a:schemeClr val="bg1"/>
                </a:solidFill>
              </a:rPr>
              <a:t>доктор экономики, проф., исполнительный директор ООО «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Тубар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Трейдинг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», член Совета Гильдии маркетологов, </a:t>
            </a:r>
            <a:r>
              <a:rPr lang="en-US" altLang="ru-RU" sz="1600" b="1" dirty="0" smtClean="0">
                <a:solidFill>
                  <a:schemeClr val="bg1"/>
                </a:solidFill>
              </a:rPr>
              <a:t>tdvmarket@mail.ru</a:t>
            </a:r>
            <a:endParaRPr lang="ru-RU" alt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813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FFFFFF"/>
                </a:solidFill>
              </a:rPr>
              <a:t>© </a:t>
            </a:r>
            <a:r>
              <a:rPr lang="ru-RU" altLang="ru-RU" sz="1200">
                <a:solidFill>
                  <a:srgbClr val="FFFFFF"/>
                </a:solidFill>
              </a:rPr>
              <a:t>Д.В.Тюрин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765" y="2924944"/>
            <a:ext cx="338393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ЧТО ПРОИСХОДИТ НА РЫНКЕ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СНЕКОВ</a:t>
            </a:r>
            <a:r>
              <a:rPr lang="ru-RU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РОССИИ???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ИТОГИ 2020г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765" y="5698593"/>
            <a:ext cx="8925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Источники</a:t>
            </a:r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«</a:t>
            </a:r>
            <a:r>
              <a:rPr lang="en-US" sz="1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GfK</a:t>
            </a:r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»</a:t>
            </a:r>
            <a:r>
              <a:rPr lang="en-US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«</a:t>
            </a:r>
            <a:r>
              <a:rPr lang="en-US" sz="1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Euromonitor</a:t>
            </a:r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», «</a:t>
            </a:r>
            <a:r>
              <a:rPr lang="en-US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Alto Consulting Group</a:t>
            </a:r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»,</a:t>
            </a:r>
            <a:r>
              <a:rPr lang="en-US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«</a:t>
            </a:r>
            <a:r>
              <a:rPr lang="ru-RU" sz="1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Маркет</a:t>
            </a:r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Аналитика», «</a:t>
            </a:r>
            <a:r>
              <a:rPr lang="en-US" sz="14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Mondelēz</a:t>
            </a:r>
            <a:r>
              <a:rPr 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International</a:t>
            </a:r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»</a:t>
            </a:r>
            <a:endParaRPr lang="en-US" sz="1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026" name="Picture 2" descr="https://mega64.ru/upload/iblock/742/Sn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70" y="1886481"/>
            <a:ext cx="5259425" cy="35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2" y="1700808"/>
            <a:ext cx="10860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619672" y="1825811"/>
            <a:ext cx="1533525" cy="97155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648272" y="1755093"/>
            <a:ext cx="15335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260350"/>
            <a:ext cx="8291512" cy="706438"/>
          </a:xfrm>
          <a:prstGeom prst="rect">
            <a:avLst/>
          </a:prstGeom>
          <a:solidFill>
            <a:srgbClr val="00008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</a:rPr>
              <a:t>© </a:t>
            </a:r>
            <a:r>
              <a:rPr lang="ru-RU" altLang="ru-RU" sz="1200" dirty="0" err="1">
                <a:solidFill>
                  <a:schemeClr val="bg1"/>
                </a:solidFill>
              </a:rPr>
              <a:t>Д.В.Тюрин</a:t>
            </a:r>
            <a:r>
              <a:rPr lang="ru-RU" altLang="ru-RU" sz="12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1200" dirty="0" smtClean="0">
                <a:solidFill>
                  <a:schemeClr val="bg1"/>
                </a:solidFill>
              </a:rPr>
              <a:t>  РЫНОК СНЕКОВ РОССИИ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10474" y="122293"/>
            <a:ext cx="1533525" cy="97155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51250" y="1147763"/>
            <a:ext cx="549275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450"/>
              </a:spcBef>
              <a:buClrTx/>
            </a:pPr>
            <a:r>
              <a:rPr lang="ru-RU" altLang="ru-RU" sz="1600" dirty="0" smtClean="0">
                <a:solidFill>
                  <a:srgbClr val="003674"/>
                </a:solidFill>
              </a:rPr>
              <a:t>исполнительный </a:t>
            </a:r>
            <a:r>
              <a:rPr lang="ru-RU" altLang="ru-RU" sz="1600" dirty="0">
                <a:solidFill>
                  <a:srgbClr val="003674"/>
                </a:solidFill>
              </a:rPr>
              <a:t>директор ООО «</a:t>
            </a:r>
            <a:r>
              <a:rPr lang="ru-RU" altLang="ru-RU" sz="1600" dirty="0" err="1">
                <a:solidFill>
                  <a:srgbClr val="003674"/>
                </a:solidFill>
              </a:rPr>
              <a:t>Тубар</a:t>
            </a:r>
            <a:r>
              <a:rPr lang="ru-RU" altLang="ru-RU" sz="1600" dirty="0">
                <a:solidFill>
                  <a:srgbClr val="003674"/>
                </a:solidFill>
              </a:rPr>
              <a:t> </a:t>
            </a:r>
            <a:r>
              <a:rPr lang="ru-RU" altLang="ru-RU" sz="1600" dirty="0" err="1">
                <a:solidFill>
                  <a:srgbClr val="003674"/>
                </a:solidFill>
              </a:rPr>
              <a:t>Трейдинг</a:t>
            </a:r>
            <a:r>
              <a:rPr lang="ru-RU" altLang="ru-RU" sz="1600" dirty="0">
                <a:solidFill>
                  <a:srgbClr val="003674"/>
                </a:solidFill>
              </a:rPr>
              <a:t> МСК», опыт работы в маркетинге – 25 лет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endParaRPr lang="ru-RU" altLang="ru-RU" sz="1600" dirty="0" smtClean="0">
              <a:solidFill>
                <a:srgbClr val="00367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rgbClr val="003674"/>
                </a:solidFill>
              </a:rPr>
              <a:t>к.э.н</a:t>
            </a:r>
            <a:r>
              <a:rPr lang="ru-RU" altLang="ru-RU" sz="1600" dirty="0">
                <a:solidFill>
                  <a:srgbClr val="003674"/>
                </a:solidFill>
              </a:rPr>
              <a:t>., доцент, доктор экономики (</a:t>
            </a:r>
            <a:r>
              <a:rPr lang="en-US" altLang="ru-RU" sz="1600" dirty="0">
                <a:solidFill>
                  <a:srgbClr val="003674"/>
                </a:solidFill>
              </a:rPr>
              <a:t>DE</a:t>
            </a:r>
            <a:r>
              <a:rPr lang="ru-RU" altLang="ru-RU" sz="1600" dirty="0">
                <a:solidFill>
                  <a:srgbClr val="003674"/>
                </a:solidFill>
              </a:rPr>
              <a:t>), профессор экономики (</a:t>
            </a:r>
            <a:r>
              <a:rPr lang="en-US" altLang="ru-RU" sz="1600" dirty="0">
                <a:solidFill>
                  <a:srgbClr val="003674"/>
                </a:solidFill>
              </a:rPr>
              <a:t>PE</a:t>
            </a:r>
            <a:r>
              <a:rPr lang="ru-RU" altLang="ru-RU" sz="1600" dirty="0">
                <a:solidFill>
                  <a:srgbClr val="003674"/>
                </a:solidFill>
              </a:rPr>
              <a:t>) ЮНЕСКО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endParaRPr lang="ru-RU" altLang="ru-RU" sz="1600" dirty="0">
              <a:solidFill>
                <a:srgbClr val="00367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003674"/>
                </a:solidFill>
              </a:rPr>
              <a:t>руководитель Комитета по Стандартам маркетинга Совета  Гильдии Маркетологов 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003674"/>
                </a:solidFill>
              </a:rPr>
              <a:t>Сертифицированный эксперт по стратегическому маркетингу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endParaRPr lang="ru-RU" altLang="ru-RU" sz="1600" dirty="0">
              <a:solidFill>
                <a:srgbClr val="00367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rgbClr val="003674"/>
                </a:solidFill>
              </a:rPr>
              <a:t>доцент </a:t>
            </a:r>
            <a:r>
              <a:rPr lang="ru-RU" altLang="ru-RU" sz="1600" dirty="0">
                <a:solidFill>
                  <a:srgbClr val="003674"/>
                </a:solidFill>
              </a:rPr>
              <a:t>Финансового Университета при Правительстве РФ, РГГУ, НИУ ВШЭ, </a:t>
            </a:r>
            <a:r>
              <a:rPr lang="ru-RU" altLang="ru-RU" sz="1600" dirty="0" err="1">
                <a:solidFill>
                  <a:srgbClr val="003674"/>
                </a:solidFill>
              </a:rPr>
              <a:t>РАНХиГС</a:t>
            </a:r>
            <a:r>
              <a:rPr lang="ru-RU" altLang="ru-RU" sz="1600" dirty="0">
                <a:solidFill>
                  <a:srgbClr val="003674"/>
                </a:solidFill>
              </a:rPr>
              <a:t>, РМОУ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endParaRPr lang="ru-RU" altLang="ru-RU" sz="1600" dirty="0">
              <a:solidFill>
                <a:srgbClr val="003674"/>
              </a:solidFill>
            </a:endParaRP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</a:pPr>
            <a:r>
              <a:rPr lang="ru-RU" altLang="ru-RU" sz="1600" dirty="0">
                <a:solidFill>
                  <a:srgbClr val="003674"/>
                </a:solidFill>
              </a:rPr>
              <a:t>кавалер </a:t>
            </a:r>
            <a:r>
              <a:rPr lang="ru-RU" altLang="ru-RU" sz="1600" dirty="0">
                <a:solidFill>
                  <a:srgbClr val="003674"/>
                </a:solidFill>
              </a:rPr>
              <a:t>орденского знака «За заслуги в 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</a:pPr>
            <a:r>
              <a:rPr lang="ru-RU" altLang="ru-RU" sz="1600" dirty="0">
                <a:solidFill>
                  <a:srgbClr val="003674"/>
                </a:solidFill>
              </a:rPr>
              <a:t>маркетинге» (2016), ордена «Почетный гражданин России</a:t>
            </a:r>
            <a:r>
              <a:rPr lang="ru-RU" altLang="ru-RU" sz="1600" dirty="0" smtClean="0">
                <a:solidFill>
                  <a:srgbClr val="003674"/>
                </a:solidFill>
              </a:rPr>
              <a:t>» (2020), </a:t>
            </a:r>
            <a:r>
              <a:rPr lang="ru-RU" altLang="ru-RU" sz="1600" dirty="0">
                <a:solidFill>
                  <a:srgbClr val="003674"/>
                </a:solidFill>
              </a:rPr>
              <a:t>медали «Профессионал года» (2020)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endParaRPr lang="ru-RU" altLang="ru-RU" sz="1600" dirty="0">
              <a:solidFill>
                <a:srgbClr val="00367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rgbClr val="003674"/>
                </a:solidFill>
              </a:rPr>
              <a:t>специалист </a:t>
            </a:r>
            <a:r>
              <a:rPr lang="ru-RU" altLang="ru-RU" sz="1600" dirty="0">
                <a:solidFill>
                  <a:srgbClr val="003674"/>
                </a:solidFill>
              </a:rPr>
              <a:t>по стратегическому маркетингу и маркетинговому </a:t>
            </a:r>
            <a:r>
              <a:rPr lang="ru-RU" altLang="ru-RU" sz="1600" dirty="0" smtClean="0">
                <a:solidFill>
                  <a:srgbClr val="003674"/>
                </a:solidFill>
              </a:rPr>
              <a:t>аудиту</a:t>
            </a:r>
            <a:endParaRPr lang="ru-RU" altLang="ru-RU" sz="1600" dirty="0">
              <a:solidFill>
                <a:srgbClr val="00367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rgbClr val="003674"/>
                </a:solidFill>
              </a:rPr>
              <a:t>автор </a:t>
            </a:r>
            <a:r>
              <a:rPr lang="ru-RU" altLang="ru-RU" sz="1600" dirty="0">
                <a:solidFill>
                  <a:srgbClr val="003674"/>
                </a:solidFill>
              </a:rPr>
              <a:t>множества книг по маркетингу, признанных Гильдией как лучшими среди изданных на русском языке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0850" y="5188489"/>
            <a:ext cx="29130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altLang="ru-RU" sz="2000" dirty="0">
              <a:solidFill>
                <a:srgbClr val="00367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 dirty="0">
              <a:solidFill>
                <a:srgbClr val="00367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3674"/>
                </a:solidFill>
              </a:rPr>
              <a:t>+7 965 138 05 01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rgbClr val="003674"/>
                </a:solidFill>
              </a:rPr>
              <a:t>tdvmarket@mail.ru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u="sng" dirty="0">
              <a:solidFill>
                <a:srgbClr val="16165D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u="sng" dirty="0">
              <a:solidFill>
                <a:srgbClr val="16165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09" y="1372313"/>
            <a:ext cx="3018315" cy="42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260350"/>
            <a:ext cx="8291512" cy="706438"/>
          </a:xfrm>
          <a:prstGeom prst="rect">
            <a:avLst/>
          </a:prstGeom>
          <a:solidFill>
            <a:srgbClr val="00008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chemeClr val="bg1"/>
                </a:solidFill>
              </a:rPr>
              <a:t>ЕМКОСТЬ РЫНКА СОЛЕНЫХ И СЛАДКИХ СНЕКОВ (ТЫС.Т)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</a:rPr>
              <a:t>© </a:t>
            </a:r>
            <a:r>
              <a:rPr lang="ru-RU" altLang="ru-RU" sz="1200" dirty="0" err="1">
                <a:solidFill>
                  <a:schemeClr val="bg1"/>
                </a:solidFill>
              </a:rPr>
              <a:t>Д.В.Тюрин</a:t>
            </a:r>
            <a:r>
              <a:rPr lang="ru-RU" altLang="ru-RU" sz="12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1200" dirty="0" smtClean="0">
                <a:solidFill>
                  <a:schemeClr val="bg1"/>
                </a:solidFill>
              </a:rPr>
              <a:t>  РЫНОК СНЕКОВ РОССИИ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987022" y="1022253"/>
            <a:ext cx="124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-3</a:t>
            </a: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%</a:t>
            </a:r>
            <a:endParaRPr lang="en-US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610475" y="79684"/>
            <a:ext cx="1533525" cy="97155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832621"/>
              </p:ext>
            </p:extLst>
          </p:nvPr>
        </p:nvGraphicFramePr>
        <p:xfrm>
          <a:off x="620509" y="1356147"/>
          <a:ext cx="7839923" cy="485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56176" y="1341706"/>
            <a:ext cx="124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</a:t>
            </a:r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6</a:t>
            </a: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%</a:t>
            </a:r>
            <a:endParaRPr lang="en-US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7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260350"/>
            <a:ext cx="8291512" cy="706438"/>
          </a:xfrm>
          <a:prstGeom prst="rect">
            <a:avLst/>
          </a:prstGeom>
          <a:solidFill>
            <a:srgbClr val="00008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chemeClr val="bg1"/>
                </a:solidFill>
              </a:rPr>
              <a:t>ЕМКОСТЬ РЫНКА СОЛЕНЫХ И СЛАДКИХ СНЕКОВ (МЛРД.Р)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</a:rPr>
              <a:t>© </a:t>
            </a:r>
            <a:r>
              <a:rPr lang="ru-RU" altLang="ru-RU" sz="1200" dirty="0" err="1">
                <a:solidFill>
                  <a:schemeClr val="bg1"/>
                </a:solidFill>
              </a:rPr>
              <a:t>Д.В.Тюрин</a:t>
            </a:r>
            <a:r>
              <a:rPr lang="ru-RU" altLang="ru-RU" sz="12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1200" dirty="0" smtClean="0">
                <a:solidFill>
                  <a:schemeClr val="bg1"/>
                </a:solidFill>
              </a:rPr>
              <a:t>  РЫНОК СНЕКОВ РОССИИ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40152" y="1556792"/>
            <a:ext cx="124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</a:t>
            </a:r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13</a:t>
            </a: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%</a:t>
            </a:r>
            <a:endParaRPr lang="en-US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610474" y="122293"/>
            <a:ext cx="1533525" cy="97155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028266" y="1354193"/>
            <a:ext cx="116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-0,6</a:t>
            </a: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%</a:t>
            </a:r>
            <a:endParaRPr lang="en-US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389979"/>
              </p:ext>
            </p:extLst>
          </p:nvPr>
        </p:nvGraphicFramePr>
        <p:xfrm>
          <a:off x="620509" y="1298878"/>
          <a:ext cx="7756727" cy="495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276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</a:rPr>
              <a:t>© </a:t>
            </a:r>
            <a:r>
              <a:rPr lang="ru-RU" altLang="ru-RU" sz="1200" dirty="0" err="1">
                <a:solidFill>
                  <a:schemeClr val="bg1"/>
                </a:solidFill>
              </a:rPr>
              <a:t>Д.В.Тюрин</a:t>
            </a:r>
            <a:r>
              <a:rPr lang="ru-RU" altLang="ru-RU" sz="12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1200" dirty="0" smtClean="0">
                <a:solidFill>
                  <a:schemeClr val="bg1"/>
                </a:solidFill>
              </a:rPr>
              <a:t>  РЫНОК СНЕКОВ РОССИИ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41019" y="260350"/>
            <a:ext cx="6369455" cy="706438"/>
          </a:xfrm>
          <a:prstGeom prst="rect">
            <a:avLst/>
          </a:prstGeom>
          <a:solidFill>
            <a:srgbClr val="00008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chemeClr val="bg1"/>
                </a:solidFill>
              </a:rPr>
              <a:t>ДОЛИ ВИДОВ СНЕКОВ В ОБЪЕМЕ РЫНКА РОССИИ И ИЗМЕНЕНИЕ ОБЪЕМОВ ПРОДАЖ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</a:rPr>
              <a:t>( в стоимостном выражении) 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7597" y="4149080"/>
            <a:ext cx="843629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Главные причины сохранения стоимостного уровня рынка – повышение цен на снеки, увеличение доли снеков большого веса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Рост доли – картофельные чипсы (+2,5%), в остальных категориях - падение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610474" y="122293"/>
            <a:ext cx="1533525" cy="971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36192"/>
              </p:ext>
            </p:extLst>
          </p:nvPr>
        </p:nvGraphicFramePr>
        <p:xfrm>
          <a:off x="1403648" y="1234256"/>
          <a:ext cx="6048672" cy="313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264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</a:rPr>
              <a:t>© </a:t>
            </a:r>
            <a:r>
              <a:rPr lang="ru-RU" altLang="ru-RU" sz="1200" dirty="0" err="1">
                <a:solidFill>
                  <a:schemeClr val="bg1"/>
                </a:solidFill>
              </a:rPr>
              <a:t>Д.В.Тюрин</a:t>
            </a:r>
            <a:r>
              <a:rPr lang="ru-RU" altLang="ru-RU" sz="12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1200" dirty="0" smtClean="0">
                <a:solidFill>
                  <a:schemeClr val="bg1"/>
                </a:solidFill>
              </a:rPr>
              <a:t>  РЫНОК СНЕКОВ РОССИИ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41019" y="260350"/>
            <a:ext cx="6369455" cy="706438"/>
          </a:xfrm>
          <a:prstGeom prst="rect">
            <a:avLst/>
          </a:prstGeom>
          <a:solidFill>
            <a:srgbClr val="00008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chemeClr val="bg1"/>
                </a:solidFill>
              </a:rPr>
              <a:t>ДОЛИ ВИДОВ СНЕКОВ В ОБЪЕМЕ РЫНКА РОССИИ И ИЗМЕНЕНИЕ ОБЪЕМОВ ПРОДАЖ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</a:rPr>
              <a:t>( в натуральном выражении) 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7544" y="4869160"/>
            <a:ext cx="8436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Сохранение доли по картофельным чипсам, в остальных категориях - падение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610474" y="122293"/>
            <a:ext cx="1533525" cy="97155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712584"/>
              </p:ext>
            </p:extLst>
          </p:nvPr>
        </p:nvGraphicFramePr>
        <p:xfrm>
          <a:off x="1907704" y="1065049"/>
          <a:ext cx="5976664" cy="333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256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5" y="260350"/>
            <a:ext cx="6624737" cy="706438"/>
          </a:xfrm>
          <a:prstGeom prst="rect">
            <a:avLst/>
          </a:prstGeom>
          <a:solidFill>
            <a:srgbClr val="00008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solidFill>
                  <a:schemeClr val="bg1"/>
                </a:solidFill>
              </a:rPr>
              <a:t>ИМПОРТ/ЭКСПОРТ СНЕКОВ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</a:rPr>
              <a:t>© </a:t>
            </a:r>
            <a:r>
              <a:rPr lang="ru-RU" altLang="ru-RU" sz="1200" dirty="0" err="1">
                <a:solidFill>
                  <a:schemeClr val="bg1"/>
                </a:solidFill>
              </a:rPr>
              <a:t>Д.В.Тюрин</a:t>
            </a:r>
            <a:r>
              <a:rPr lang="ru-RU" altLang="ru-RU" sz="12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1200" dirty="0" smtClean="0">
                <a:solidFill>
                  <a:schemeClr val="bg1"/>
                </a:solidFill>
              </a:rPr>
              <a:t>  РЫНОК СНЕКОВ РОССИИ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72313"/>
            <a:ext cx="87220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снековой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в Россию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сократился на 7% и составляет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около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натуральном выражении доля импорта в емкости рынка составляет около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стоимостном – около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2,8%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Лидеры импорта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картофельные чипсы, орехи и морские снеки.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Лидеры-импортеры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Китай, Беларусь,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Турция, Узбекистан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около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оборота рынка снеков в натуральном выражении (около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т), хотя в стоимостном выражении доля менее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(около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млрд.р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экспортеры (16%)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 Азербайджан, Узбекистан. </a:t>
            </a:r>
          </a:p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Лидеры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чипсы,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сухарики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гренки.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7610474" y="122293"/>
            <a:ext cx="15335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0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260350"/>
            <a:ext cx="6552727" cy="706438"/>
          </a:xfrm>
          <a:prstGeom prst="rect">
            <a:avLst/>
          </a:prstGeom>
          <a:solidFill>
            <a:srgbClr val="00008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solidFill>
                  <a:schemeClr val="bg1"/>
                </a:solidFill>
              </a:rPr>
              <a:t>ДОЛИ КАНАЛОВ ПРОДАЖ СНЕКОВ В ДЕНЕЖНОМ ВЫРАЖЕНИИ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</a:rPr>
              <a:t>© </a:t>
            </a:r>
            <a:r>
              <a:rPr lang="ru-RU" altLang="ru-RU" sz="1200" dirty="0" err="1" smtClean="0">
                <a:solidFill>
                  <a:schemeClr val="bg1"/>
                </a:solidFill>
              </a:rPr>
              <a:t>Д.В.Тюрин</a:t>
            </a:r>
            <a:r>
              <a:rPr lang="ru-RU" altLang="ru-RU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РЫНОК СНЕКОВ РОССИИ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610474" y="122293"/>
            <a:ext cx="1533525" cy="97155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65661279"/>
              </p:ext>
            </p:extLst>
          </p:nvPr>
        </p:nvGraphicFramePr>
        <p:xfrm>
          <a:off x="467544" y="1700808"/>
          <a:ext cx="80648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32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260350"/>
            <a:ext cx="8291512" cy="706438"/>
          </a:xfrm>
          <a:prstGeom prst="rect">
            <a:avLst/>
          </a:prstGeom>
          <a:solidFill>
            <a:srgbClr val="00008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solidFill>
                  <a:schemeClr val="bg1"/>
                </a:solidFill>
              </a:rPr>
              <a:t>ПРИЧИНЫ ПАДЕНИЯ ОБЪЕМА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РЫНКА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СНЕКОВ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</a:rPr>
              <a:t>© </a:t>
            </a:r>
            <a:r>
              <a:rPr lang="ru-RU" altLang="ru-RU" sz="1200" dirty="0" err="1">
                <a:solidFill>
                  <a:schemeClr val="bg1"/>
                </a:solidFill>
              </a:rPr>
              <a:t>Д.В.Тюрин</a:t>
            </a:r>
            <a:r>
              <a:rPr lang="ru-RU" altLang="ru-RU" sz="12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1200" dirty="0" smtClean="0">
                <a:solidFill>
                  <a:schemeClr val="bg1"/>
                </a:solidFill>
              </a:rPr>
              <a:t>  РЫНОК СНЕКОВ РОССИИ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7585" y="1093843"/>
            <a:ext cx="8712968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люди больше времени проводили дома, стали больше готовить сами;</a:t>
            </a:r>
            <a:endParaRPr lang="ru-RU" sz="27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закрылись все места массового скопления, нет необходимости и мест для перекусов;</a:t>
            </a:r>
            <a:endParaRPr lang="ru-RU" sz="27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резко упала посещаемость розницы, в доставку стали больше набирать товары первой необходимости, а про </a:t>
            </a:r>
            <a:r>
              <a:rPr lang="ru-RU" sz="2700" b="1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импульсные</a:t>
            </a:r>
            <a:r>
              <a:rPr lang="ru-RU" sz="27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покупки стали часто забывать;</a:t>
            </a:r>
            <a:endParaRPr lang="ru-RU" sz="27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сокращение доходов населения на фоне роста цен;</a:t>
            </a:r>
            <a:endParaRPr lang="ru-RU" sz="27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возникли сложности входа производителей в розничные каналы, долгий период рассмотрения</a:t>
            </a:r>
            <a:endParaRPr lang="ru-RU" sz="27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10474" y="122293"/>
            <a:ext cx="1533525" cy="97155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3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260350"/>
            <a:ext cx="8291512" cy="706438"/>
          </a:xfrm>
          <a:prstGeom prst="rect">
            <a:avLst/>
          </a:prstGeom>
          <a:solidFill>
            <a:srgbClr val="00008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solidFill>
                  <a:schemeClr val="bg1"/>
                </a:solidFill>
              </a:rPr>
              <a:t>ТЕНДЕНЦИИ ПАНДЕМИЙНОГО РЫНКА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СНЕКОВ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</a:rPr>
              <a:t>© </a:t>
            </a:r>
            <a:r>
              <a:rPr lang="ru-RU" altLang="ru-RU" sz="1200" dirty="0" err="1">
                <a:solidFill>
                  <a:schemeClr val="bg1"/>
                </a:solidFill>
              </a:rPr>
              <a:t>Д.В.Тюрин</a:t>
            </a:r>
            <a:r>
              <a:rPr lang="ru-RU" altLang="ru-RU" sz="12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1200" dirty="0" smtClean="0">
                <a:solidFill>
                  <a:schemeClr val="bg1"/>
                </a:solidFill>
              </a:rPr>
              <a:t>  РЫНОК СНЕКОВ РОССИИ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7585" y="1093843"/>
            <a:ext cx="871296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развитие культуры потребления снеков не как «перекус на ходу», а в виде домашнего потребления;</a:t>
            </a:r>
            <a:endParaRPr lang="ru-RU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увеличение доли продаж снеков в </a:t>
            </a:r>
            <a:r>
              <a:rPr lang="ru-RU" sz="2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бОльшей</a:t>
            </a: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«семейной» упаковке (от 200г);</a:t>
            </a:r>
            <a:endParaRPr lang="ru-RU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повышение </a:t>
            </a:r>
            <a:r>
              <a:rPr 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цен на </a:t>
            </a:r>
            <a:r>
              <a:rPr lang="ru-RU" sz="24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снековую</a:t>
            </a:r>
            <a:r>
              <a:rPr 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продукцию;</a:t>
            </a:r>
          </a:p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сокращение потребления </a:t>
            </a:r>
            <a:r>
              <a:rPr 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вследствие падения доходов населения и перераспределения расходов в сторону более </a:t>
            </a: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классических </a:t>
            </a: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 более дешевых </a:t>
            </a: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снеков (сокращение ассортимента на 25%);</a:t>
            </a:r>
            <a:endParaRPr lang="ru-RU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увеличение доли продаж через интернет-каналы;</a:t>
            </a:r>
          </a:p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минимизация возможностей продвижения (дегустации и промо-мероприятия выпали)</a:t>
            </a:r>
            <a:endParaRPr lang="ru-RU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10474" y="122293"/>
            <a:ext cx="1533525" cy="97155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019" cy="12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649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599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Microsoft YaHei</vt:lpstr>
      <vt:lpstr>Arial</vt:lpstr>
      <vt:lpstr>Calibri</vt:lpstr>
      <vt:lpstr>Times New Roman</vt:lpstr>
      <vt:lpstr>Wingdings</vt:lpstr>
      <vt:lpstr>Тема Office</vt:lpstr>
      <vt:lpstr>Дмитрий Тюрин доктор экономики, проф., исполнительный директор ООО «Тубар Трейдинг», член Совета Гильдии маркетологов, tdvmarket@mail.ru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Даниил Жуков</cp:lastModifiedBy>
  <cp:revision>56</cp:revision>
  <dcterms:created xsi:type="dcterms:W3CDTF">2018-03-13T07:52:50Z</dcterms:created>
  <dcterms:modified xsi:type="dcterms:W3CDTF">2021-03-29T11:12:31Z</dcterms:modified>
</cp:coreProperties>
</file>