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266" r:id="rId2"/>
    <p:sldId id="267" r:id="rId3"/>
    <p:sldId id="257" r:id="rId4"/>
    <p:sldId id="268" r:id="rId5"/>
    <p:sldId id="269" r:id="rId6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21DADA05-CE96-4D57-A0EE-D5B043EFC8E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9827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C7A18C21-0D9D-4D71-92E1-931B1696206E}" type="slidenum">
              <a:rPr lang="en-GB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GB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4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C7A18C21-0D9D-4D71-92E1-931B1696206E}" type="slidenum">
              <a:rPr lang="en-GB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</a:t>
            </a:fld>
            <a:endParaRPr lang="en-GB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4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C7A18C21-0D9D-4D71-92E1-931B1696206E}" type="slidenum">
              <a:rPr lang="en-GB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</a:t>
            </a:fld>
            <a:endParaRPr lang="en-GB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5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C7A18C21-0D9D-4D71-92E1-931B1696206E}" type="slidenum">
              <a:rPr lang="en-GB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5</a:t>
            </a:fld>
            <a:endParaRPr lang="en-GB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       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21/09/14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346E1-825D-45C1-AE58-C2AC4EB5F23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       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21/09/14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4866-F9FA-4F2D-9A0F-ACF677072E1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0088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0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       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21/09/14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58A7-2F29-4150-9364-8FC619D5412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       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21/09/14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181E-4560-4AF4-8A34-2A0C7940119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       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21/09/14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6A60-98CE-4015-A490-B7CE486BB97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556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25625"/>
            <a:ext cx="38671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       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21/09/14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D0EF-9007-4654-BE29-12849748961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       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21/09/14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D9FD-7CD9-4DFF-8DF0-BBEBF8D25D9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       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21/09/14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68A79-9A85-4039-89BA-82E7C4A7288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       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21/09/14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40E3-1790-4170-89F5-6B9219C7E98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       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21/09/14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909B5-75FC-4B2A-836B-340D82499FA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       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ru-RU"/>
              <a:t>21/09/14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D603F-5DD4-42BE-89F3-4D21252AED8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511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  <a:p>
            <a:pPr lvl="1"/>
            <a:r>
              <a:rPr lang="en-GB" altLang="ru-RU" smtClean="0"/>
              <a:t>Второй уровень</a:t>
            </a:r>
          </a:p>
          <a:p>
            <a:pPr lvl="2"/>
            <a:r>
              <a:rPr lang="en-GB" altLang="ru-RU" smtClean="0"/>
              <a:t>Третий уровень</a:t>
            </a:r>
          </a:p>
          <a:p>
            <a:pPr lvl="3"/>
            <a:r>
              <a:rPr lang="en-GB" altLang="ru-RU" smtClean="0"/>
              <a:t>Четвертый уровень</a:t>
            </a:r>
          </a:p>
          <a:p>
            <a:pPr lvl="4"/>
            <a:r>
              <a:rPr lang="en-GB" altLang="ru-RU" smtClean="0"/>
              <a:t>Пятый уровень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en-GB" altLang="ru-RU"/>
              <a:t>       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en-GB" altLang="ru-RU"/>
              <a:t>21/09/14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SimSun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182DAB1C-2043-40A0-BA1F-88213E3292B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SimSun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SimSun" charset="-122"/>
          <a:cs typeface="SimSun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SimSun" charset="-122"/>
          <a:cs typeface="SimSun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SimSun" charset="-122"/>
          <a:cs typeface="SimSun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SimSun" charset="-122"/>
          <a:cs typeface="SimSun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99592" y="548680"/>
            <a:ext cx="763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ru-RU" b="1" dirty="0" smtClean="0">
                <a:solidFill>
                  <a:srgbClr val="FF9900"/>
                </a:solidFill>
              </a:rPr>
              <a:t>ФИНАНАНСОВЫЙ РЫНОК – рынок «продавца». </a:t>
            </a:r>
          </a:p>
          <a:p>
            <a:pPr algn="ctr" defTabSz="914400"/>
            <a:r>
              <a:rPr lang="ru-RU" b="1" dirty="0" smtClean="0">
                <a:solidFill>
                  <a:srgbClr val="FF9900"/>
                </a:solidFill>
              </a:rPr>
              <a:t>ТЕНДЕНЦИИ И РЕАЛИИ.</a:t>
            </a:r>
            <a:endParaRPr lang="ru-RU" b="1" dirty="0">
              <a:solidFill>
                <a:srgbClr val="FF9900"/>
              </a:solidFill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60412" y="5805264"/>
            <a:ext cx="763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ru-RU" b="1" dirty="0" smtClean="0">
                <a:solidFill>
                  <a:srgbClr val="FF9900"/>
                </a:solidFill>
              </a:rPr>
              <a:t>Дискуссионный клуб Гильдии маркетологов</a:t>
            </a:r>
          </a:p>
          <a:p>
            <a:pPr algn="ctr" defTabSz="914400"/>
            <a:r>
              <a:rPr lang="ru-RU" b="1" dirty="0" smtClean="0">
                <a:solidFill>
                  <a:srgbClr val="FF9900"/>
                </a:solidFill>
              </a:rPr>
              <a:t>Москва, 27.10.2014</a:t>
            </a:r>
            <a:endParaRPr lang="ru-RU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2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543" y="-9525"/>
            <a:ext cx="9153525" cy="6867525"/>
          </a:xfrm>
          <a:prstGeom prst="rect">
            <a:avLst/>
          </a:prstGeom>
          <a:noFill/>
        </p:spPr>
      </p:pic>
      <p:pic>
        <p:nvPicPr>
          <p:cNvPr id="15380" name="Picture 20" descr="Полоса_В_Шапке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3850"/>
            <a:ext cx="9153525" cy="368300"/>
          </a:xfrm>
          <a:prstGeom prst="rect">
            <a:avLst/>
          </a:prstGeom>
          <a:noFill/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95537" y="325438"/>
            <a:ext cx="8280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Современная банковская система –  тенденции и реалии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900113" y="1274012"/>
            <a:ext cx="7632700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u-RU" sz="1600" dirty="0" smtClean="0"/>
              <a:t>Рост конкуренции между банками</a:t>
            </a:r>
          </a:p>
          <a:p>
            <a:pPr defTabSz="914400">
              <a:lnSpc>
                <a:spcPct val="90000"/>
              </a:lnSpc>
            </a:pPr>
            <a:endParaRPr lang="ru-RU" sz="1600" dirty="0" smtClean="0"/>
          </a:p>
          <a:p>
            <a:pPr defTabSz="914400">
              <a:lnSpc>
                <a:spcPct val="90000"/>
              </a:lnSpc>
            </a:pPr>
            <a:r>
              <a:rPr lang="ru-RU" sz="1600" dirty="0" smtClean="0"/>
              <a:t>Определяющее влияние монополистов</a:t>
            </a:r>
          </a:p>
          <a:p>
            <a:pPr defTabSz="914400">
              <a:lnSpc>
                <a:spcPct val="90000"/>
              </a:lnSpc>
            </a:pPr>
            <a:endParaRPr lang="ru-RU" sz="1600" dirty="0" smtClean="0"/>
          </a:p>
          <a:p>
            <a:pPr defTabSz="914400">
              <a:lnSpc>
                <a:spcPct val="90000"/>
              </a:lnSpc>
            </a:pPr>
            <a:r>
              <a:rPr lang="ru-RU" sz="1600" dirty="0" smtClean="0"/>
              <a:t>Ужесточение контроля ЦБ РФ</a:t>
            </a:r>
          </a:p>
          <a:p>
            <a:pPr defTabSz="914400">
              <a:lnSpc>
                <a:spcPct val="90000"/>
              </a:lnSpc>
            </a:pPr>
            <a:endParaRPr lang="ru-RU" sz="1600" dirty="0" smtClean="0"/>
          </a:p>
          <a:p>
            <a:pPr defTabSz="914400">
              <a:lnSpc>
                <a:spcPct val="90000"/>
              </a:lnSpc>
            </a:pPr>
            <a:r>
              <a:rPr lang="ru-RU" sz="1600" dirty="0" smtClean="0"/>
              <a:t>Постоянное сокращение банков в пользу государственных</a:t>
            </a:r>
          </a:p>
          <a:p>
            <a:pPr defTabSz="914400">
              <a:lnSpc>
                <a:spcPct val="90000"/>
              </a:lnSpc>
            </a:pPr>
            <a:endParaRPr lang="ru-RU" sz="1600" dirty="0" smtClean="0"/>
          </a:p>
          <a:p>
            <a:pPr defTabSz="914400">
              <a:lnSpc>
                <a:spcPct val="90000"/>
              </a:lnSpc>
            </a:pPr>
            <a:r>
              <a:rPr lang="ru-RU" sz="1600" dirty="0" err="1" smtClean="0"/>
              <a:t>Нерыночно</a:t>
            </a:r>
            <a:r>
              <a:rPr lang="ru-RU" sz="1600" dirty="0" smtClean="0"/>
              <a:t> дорогие продукты для всех групп бизнеса</a:t>
            </a:r>
          </a:p>
          <a:p>
            <a:pPr defTabSz="914400">
              <a:lnSpc>
                <a:spcPct val="90000"/>
              </a:lnSpc>
            </a:pPr>
            <a:endParaRPr lang="ru-RU" sz="1600" dirty="0"/>
          </a:p>
          <a:p>
            <a:pPr defTabSz="914400">
              <a:lnSpc>
                <a:spcPct val="90000"/>
              </a:lnSpc>
            </a:pPr>
            <a:r>
              <a:rPr lang="ru-RU" sz="1600" dirty="0" smtClean="0"/>
              <a:t>Отсутствие госпрограмм поддержки МСБ, КБ, содействия росту</a:t>
            </a:r>
          </a:p>
        </p:txBody>
      </p:sp>
      <p:pic>
        <p:nvPicPr>
          <p:cNvPr id="15377" name="Picture 17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035" y="1754050"/>
            <a:ext cx="268288" cy="195263"/>
          </a:xfrm>
          <a:prstGeom prst="rect">
            <a:avLst/>
          </a:prstGeom>
          <a:noFill/>
        </p:spPr>
      </p:pic>
      <p:pic>
        <p:nvPicPr>
          <p:cNvPr id="15378" name="Picture 18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930" y="2216081"/>
            <a:ext cx="268288" cy="195263"/>
          </a:xfrm>
          <a:prstGeom prst="rect">
            <a:avLst/>
          </a:prstGeom>
          <a:noFill/>
        </p:spPr>
      </p:pic>
      <p:pic>
        <p:nvPicPr>
          <p:cNvPr id="15379" name="Picture 19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68" y="2639944"/>
            <a:ext cx="268288" cy="195262"/>
          </a:xfrm>
          <a:prstGeom prst="rect">
            <a:avLst/>
          </a:prstGeom>
          <a:noFill/>
        </p:spPr>
      </p:pic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67544" y="4997878"/>
            <a:ext cx="7920038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914400">
              <a:lnSpc>
                <a:spcPct val="110000"/>
              </a:lnSpc>
            </a:pPr>
            <a:r>
              <a:rPr lang="ru-RU" sz="1600" b="1" dirty="0">
                <a:solidFill>
                  <a:srgbClr val="FF9900"/>
                </a:solidFill>
              </a:rPr>
              <a:t>ЦЕЛЬ БАНКОВСКОГО БИЗНЕСА – Краткосрочное и среднесрочное получение прибыли. Правила диктуются ТОП 30-50 крупнейших банков</a:t>
            </a:r>
            <a:endParaRPr lang="en-US" sz="1600" b="1" dirty="0">
              <a:solidFill>
                <a:srgbClr val="FF9900"/>
              </a:solidFill>
            </a:endParaRPr>
          </a:p>
        </p:txBody>
      </p:sp>
      <p:pic>
        <p:nvPicPr>
          <p:cNvPr id="15" name="Picture 17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035" y="1351143"/>
            <a:ext cx="268288" cy="195263"/>
          </a:xfrm>
          <a:prstGeom prst="rect">
            <a:avLst/>
          </a:prstGeom>
          <a:noFill/>
        </p:spPr>
      </p:pic>
      <p:pic>
        <p:nvPicPr>
          <p:cNvPr id="16" name="Picture 17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573" y="3101975"/>
            <a:ext cx="268288" cy="195263"/>
          </a:xfrm>
          <a:prstGeom prst="rect">
            <a:avLst/>
          </a:prstGeom>
          <a:noFill/>
        </p:spPr>
      </p:pic>
      <p:pic>
        <p:nvPicPr>
          <p:cNvPr id="17" name="Picture 17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930" y="3512572"/>
            <a:ext cx="268288" cy="195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277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2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53525" cy="6867525"/>
          </a:xfrm>
          <a:prstGeom prst="rect">
            <a:avLst/>
          </a:prstGeom>
          <a:noFill/>
        </p:spPr>
      </p:pic>
      <p:pic>
        <p:nvPicPr>
          <p:cNvPr id="15380" name="Picture 20" descr="Полоса_В_Шапке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3850"/>
            <a:ext cx="9153525" cy="368300"/>
          </a:xfrm>
          <a:prstGeom prst="rect">
            <a:avLst/>
          </a:prstGeom>
          <a:noFill/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900113" y="1274012"/>
            <a:ext cx="76327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ru-RU" sz="1600" dirty="0"/>
              <a:t>Отсутствие разъяснительной работы среди групп населения по страхованию</a:t>
            </a:r>
          </a:p>
          <a:p>
            <a:pPr defTabSz="914400">
              <a:lnSpc>
                <a:spcPct val="110000"/>
              </a:lnSpc>
            </a:pPr>
            <a:endParaRPr lang="ru-RU" sz="1600" dirty="0" smtClean="0"/>
          </a:p>
          <a:p>
            <a:pPr defTabSz="914400">
              <a:lnSpc>
                <a:spcPct val="110000"/>
              </a:lnSpc>
            </a:pPr>
            <a:r>
              <a:rPr lang="ru-RU" sz="1600" dirty="0" smtClean="0"/>
              <a:t>Отсутствие </a:t>
            </a:r>
            <a:r>
              <a:rPr lang="ru-RU" sz="1600" dirty="0"/>
              <a:t>гарантий для ИП, МСБ, КБ</a:t>
            </a:r>
          </a:p>
          <a:p>
            <a:pPr defTabSz="914400">
              <a:lnSpc>
                <a:spcPct val="110000"/>
              </a:lnSpc>
            </a:pPr>
            <a:endParaRPr lang="ru-RU" sz="1600" dirty="0" smtClean="0"/>
          </a:p>
          <a:p>
            <a:pPr defTabSz="914400">
              <a:lnSpc>
                <a:spcPct val="110000"/>
              </a:lnSpc>
            </a:pPr>
            <a:r>
              <a:rPr lang="ru-RU" sz="1600" dirty="0" smtClean="0"/>
              <a:t>Дешевые </a:t>
            </a:r>
            <a:r>
              <a:rPr lang="ru-RU" sz="1600" dirty="0"/>
              <a:t>пассивы в госбанках</a:t>
            </a:r>
          </a:p>
          <a:p>
            <a:pPr defTabSz="914400">
              <a:lnSpc>
                <a:spcPct val="110000"/>
              </a:lnSpc>
            </a:pPr>
            <a:endParaRPr lang="ru-RU" sz="1600" dirty="0" smtClean="0"/>
          </a:p>
          <a:p>
            <a:pPr defTabSz="914400">
              <a:lnSpc>
                <a:spcPct val="110000"/>
              </a:lnSpc>
            </a:pPr>
            <a:r>
              <a:rPr lang="ru-RU" sz="1600" dirty="0" smtClean="0"/>
              <a:t>Отсутствие </a:t>
            </a:r>
            <a:r>
              <a:rPr lang="ru-RU" sz="1600" dirty="0"/>
              <a:t>разъяснительной работы среди групп населения по страхованию вкладов</a:t>
            </a:r>
          </a:p>
          <a:p>
            <a:pPr defTabSz="914400">
              <a:lnSpc>
                <a:spcPct val="110000"/>
              </a:lnSpc>
            </a:pPr>
            <a:endParaRPr lang="ru-RU" sz="1600" dirty="0" smtClean="0"/>
          </a:p>
          <a:p>
            <a:pPr defTabSz="914400">
              <a:lnSpc>
                <a:spcPct val="110000"/>
              </a:lnSpc>
            </a:pPr>
            <a:r>
              <a:rPr lang="ru-RU" sz="1600" dirty="0" smtClean="0"/>
              <a:t>Легкая </a:t>
            </a:r>
            <a:r>
              <a:rPr lang="ru-RU" sz="1600" dirty="0"/>
              <a:t>паника в сознании значительной части </a:t>
            </a:r>
            <a:r>
              <a:rPr lang="ru-RU" sz="1600" dirty="0" smtClean="0"/>
              <a:t>клиентов</a:t>
            </a:r>
          </a:p>
          <a:p>
            <a:pPr defTabSz="914400">
              <a:lnSpc>
                <a:spcPct val="110000"/>
              </a:lnSpc>
            </a:pPr>
            <a:endParaRPr lang="ru-RU" sz="1600" dirty="0"/>
          </a:p>
          <a:p>
            <a:pPr defTabSz="914400">
              <a:lnSpc>
                <a:spcPct val="110000"/>
              </a:lnSpc>
            </a:pPr>
            <a:r>
              <a:rPr lang="en-US" sz="1600" dirty="0"/>
              <a:t>PR </a:t>
            </a:r>
            <a:r>
              <a:rPr lang="ru-RU" sz="1600" dirty="0"/>
              <a:t>«крупнейших»</a:t>
            </a:r>
            <a:endParaRPr lang="en-US" sz="1600" dirty="0"/>
          </a:p>
        </p:txBody>
      </p:sp>
      <p:pic>
        <p:nvPicPr>
          <p:cNvPr id="15377" name="Picture 17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035" y="1887434"/>
            <a:ext cx="268288" cy="195263"/>
          </a:xfrm>
          <a:prstGeom prst="rect">
            <a:avLst/>
          </a:prstGeom>
          <a:noFill/>
        </p:spPr>
      </p:pic>
      <p:pic>
        <p:nvPicPr>
          <p:cNvPr id="15378" name="Picture 18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524" y="2442583"/>
            <a:ext cx="268288" cy="195263"/>
          </a:xfrm>
          <a:prstGeom prst="rect">
            <a:avLst/>
          </a:prstGeom>
          <a:noFill/>
        </p:spPr>
      </p:pic>
      <p:pic>
        <p:nvPicPr>
          <p:cNvPr id="15379" name="Picture 19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297" y="2985781"/>
            <a:ext cx="268288" cy="195262"/>
          </a:xfrm>
          <a:prstGeom prst="rect">
            <a:avLst/>
          </a:prstGeom>
          <a:noFill/>
        </p:spPr>
      </p:pic>
      <p:pic>
        <p:nvPicPr>
          <p:cNvPr id="15384" name="Picture 24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013" y="4316592"/>
            <a:ext cx="268288" cy="195263"/>
          </a:xfrm>
          <a:prstGeom prst="rect">
            <a:avLst/>
          </a:prstGeom>
          <a:noFill/>
        </p:spPr>
      </p:pic>
      <p:pic>
        <p:nvPicPr>
          <p:cNvPr id="15" name="Picture 17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035" y="1351143"/>
            <a:ext cx="268288" cy="195263"/>
          </a:xfrm>
          <a:prstGeom prst="rect">
            <a:avLst/>
          </a:prstGeom>
          <a:noFill/>
        </p:spPr>
      </p:pic>
      <p:pic>
        <p:nvPicPr>
          <p:cNvPr id="16" name="Picture 17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013" y="3780301"/>
            <a:ext cx="268288" cy="195263"/>
          </a:xfrm>
          <a:prstGeom prst="rect">
            <a:avLst/>
          </a:prstGeom>
          <a:noFill/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837157" y="322818"/>
            <a:ext cx="7559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Полноценная конкуренция – существует ли?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94738" y="5356158"/>
            <a:ext cx="792003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914400">
              <a:lnSpc>
                <a:spcPct val="110000"/>
              </a:lnSpc>
            </a:pPr>
            <a:r>
              <a:rPr lang="ru-RU" sz="1600" b="1" dirty="0" smtClean="0">
                <a:solidFill>
                  <a:srgbClr val="FF9900"/>
                </a:solidFill>
              </a:rPr>
              <a:t>СЛОЖИВШИЙСЯ финансовый рынок – рынок ПРОДАВЦА – диктовать правила потенциальному покупателю невозможно в силу его «несущественности» для бизнеса</a:t>
            </a:r>
            <a:endParaRPr lang="en-US" sz="16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2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53525" cy="6867525"/>
          </a:xfrm>
          <a:prstGeom prst="rect">
            <a:avLst/>
          </a:prstGeom>
          <a:noFill/>
        </p:spPr>
      </p:pic>
      <p:pic>
        <p:nvPicPr>
          <p:cNvPr id="15380" name="Picture 20" descr="Полоса_В_Шапке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3850"/>
            <a:ext cx="9153525" cy="368300"/>
          </a:xfrm>
          <a:prstGeom prst="rect">
            <a:avLst/>
          </a:prstGeom>
          <a:noFill/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900113" y="1274012"/>
            <a:ext cx="76327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914400">
              <a:lnSpc>
                <a:spcPct val="110000"/>
              </a:lnSpc>
            </a:pPr>
            <a:r>
              <a:rPr lang="ru-RU" sz="1600" dirty="0" smtClean="0"/>
              <a:t>Приоритетное развитие банков в настоящее время – работа с розничным  сектором, </a:t>
            </a:r>
            <a:r>
              <a:rPr lang="ru-RU" sz="1600" dirty="0" err="1" smtClean="0"/>
              <a:t>инвестнаправление</a:t>
            </a:r>
            <a:r>
              <a:rPr lang="ru-RU" sz="1600" dirty="0" smtClean="0"/>
              <a:t> (в среднесрочной перспективе)</a:t>
            </a:r>
            <a:endParaRPr lang="ru-RU" sz="1600" dirty="0"/>
          </a:p>
          <a:p>
            <a:pPr defTabSz="914400">
              <a:lnSpc>
                <a:spcPct val="110000"/>
              </a:lnSpc>
            </a:pPr>
            <a:endParaRPr lang="ru-RU" sz="1600" dirty="0" smtClean="0"/>
          </a:p>
          <a:p>
            <a:pPr defTabSz="914400">
              <a:lnSpc>
                <a:spcPct val="110000"/>
              </a:lnSpc>
            </a:pPr>
            <a:r>
              <a:rPr lang="ru-RU" sz="1600" dirty="0" smtClean="0"/>
              <a:t>Грядущая монополия нескольких десятков банков</a:t>
            </a:r>
            <a:endParaRPr lang="ru-RU" sz="1600" dirty="0"/>
          </a:p>
          <a:p>
            <a:pPr defTabSz="914400">
              <a:lnSpc>
                <a:spcPct val="110000"/>
              </a:lnSpc>
            </a:pPr>
            <a:endParaRPr lang="ru-RU" sz="1600" dirty="0" smtClean="0"/>
          </a:p>
          <a:p>
            <a:pPr defTabSz="914400">
              <a:lnSpc>
                <a:spcPct val="110000"/>
              </a:lnSpc>
            </a:pPr>
            <a:r>
              <a:rPr lang="ru-RU" sz="1600" dirty="0" smtClean="0"/>
              <a:t>Дальнейшее усиление контроля ЦБ РФ</a:t>
            </a:r>
          </a:p>
          <a:p>
            <a:pPr defTabSz="914400">
              <a:lnSpc>
                <a:spcPct val="110000"/>
              </a:lnSpc>
            </a:pPr>
            <a:endParaRPr lang="ru-RU" sz="1600" dirty="0"/>
          </a:p>
          <a:p>
            <a:pPr defTabSz="914400">
              <a:lnSpc>
                <a:spcPct val="110000"/>
              </a:lnSpc>
            </a:pPr>
            <a:r>
              <a:rPr lang="ru-RU" sz="1600" dirty="0" smtClean="0"/>
              <a:t>Дальнейшее удорожание пассивов</a:t>
            </a:r>
          </a:p>
          <a:p>
            <a:pPr defTabSz="914400">
              <a:lnSpc>
                <a:spcPct val="110000"/>
              </a:lnSpc>
            </a:pPr>
            <a:endParaRPr lang="ru-RU" sz="1600" dirty="0"/>
          </a:p>
          <a:p>
            <a:pPr defTabSz="914400">
              <a:lnSpc>
                <a:spcPct val="110000"/>
              </a:lnSpc>
            </a:pPr>
            <a:r>
              <a:rPr lang="ru-RU" sz="1600" dirty="0" smtClean="0"/>
              <a:t>Дальнейшее удорожание кредитных средств</a:t>
            </a:r>
          </a:p>
          <a:p>
            <a:pPr defTabSz="914400">
              <a:lnSpc>
                <a:spcPct val="110000"/>
              </a:lnSpc>
            </a:pPr>
            <a:endParaRPr lang="ru-RU" sz="1600" dirty="0"/>
          </a:p>
          <a:p>
            <a:pPr defTabSz="914400">
              <a:lnSpc>
                <a:spcPct val="110000"/>
              </a:lnSpc>
            </a:pPr>
            <a:r>
              <a:rPr lang="ru-RU" sz="1600" dirty="0" smtClean="0"/>
              <a:t>Отсутствие финансовой грамотности населения</a:t>
            </a:r>
          </a:p>
        </p:txBody>
      </p:sp>
      <p:pic>
        <p:nvPicPr>
          <p:cNvPr id="15377" name="Picture 17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691" y="2171552"/>
            <a:ext cx="268288" cy="195263"/>
          </a:xfrm>
          <a:prstGeom prst="rect">
            <a:avLst/>
          </a:prstGeom>
          <a:noFill/>
        </p:spPr>
      </p:pic>
      <p:pic>
        <p:nvPicPr>
          <p:cNvPr id="15378" name="Picture 18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419" y="2702886"/>
            <a:ext cx="268288" cy="195263"/>
          </a:xfrm>
          <a:prstGeom prst="rect">
            <a:avLst/>
          </a:prstGeom>
          <a:noFill/>
        </p:spPr>
      </p:pic>
      <p:pic>
        <p:nvPicPr>
          <p:cNvPr id="15379" name="Picture 19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215" y="3267996"/>
            <a:ext cx="268288" cy="195262"/>
          </a:xfrm>
          <a:prstGeom prst="rect">
            <a:avLst/>
          </a:prstGeom>
          <a:noFill/>
        </p:spPr>
      </p:pic>
      <p:pic>
        <p:nvPicPr>
          <p:cNvPr id="15384" name="Picture 24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262" y="4330831"/>
            <a:ext cx="268288" cy="195263"/>
          </a:xfrm>
          <a:prstGeom prst="rect">
            <a:avLst/>
          </a:prstGeom>
          <a:noFill/>
        </p:spPr>
      </p:pic>
      <p:pic>
        <p:nvPicPr>
          <p:cNvPr id="15" name="Picture 17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035" y="1351143"/>
            <a:ext cx="268288" cy="195263"/>
          </a:xfrm>
          <a:prstGeom prst="rect">
            <a:avLst/>
          </a:prstGeom>
          <a:noFill/>
        </p:spPr>
      </p:pic>
      <p:pic>
        <p:nvPicPr>
          <p:cNvPr id="16" name="Picture 17" descr="Галочка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147" y="3763855"/>
            <a:ext cx="268288" cy="195263"/>
          </a:xfrm>
          <a:prstGeom prst="rect">
            <a:avLst/>
          </a:prstGeom>
          <a:noFill/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837157" y="322818"/>
            <a:ext cx="7559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Стратегия роста – основные тренды: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94738" y="5356158"/>
            <a:ext cx="7920038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914400">
              <a:lnSpc>
                <a:spcPct val="110000"/>
              </a:lnSpc>
            </a:pPr>
            <a:r>
              <a:rPr lang="ru-RU" sz="1600" b="1" dirty="0" smtClean="0">
                <a:solidFill>
                  <a:srgbClr val="FF9900"/>
                </a:solidFill>
              </a:rPr>
              <a:t>Тенденции банковского сектора усиливают рынок ПРОДАВЦА в глобальном понимании определения</a:t>
            </a:r>
            <a:endParaRPr lang="en-US" sz="16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45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2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53525" cy="6867525"/>
          </a:xfrm>
          <a:prstGeom prst="rect">
            <a:avLst/>
          </a:prstGeom>
          <a:noFill/>
        </p:spPr>
      </p:pic>
      <p:pic>
        <p:nvPicPr>
          <p:cNvPr id="15380" name="Picture 20" descr="Полоса_В_Шапке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3850"/>
            <a:ext cx="9153525" cy="368300"/>
          </a:xfrm>
          <a:prstGeom prst="rect">
            <a:avLst/>
          </a:prstGeom>
          <a:noFill/>
        </p:spPr>
      </p:pic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683568" y="2420888"/>
            <a:ext cx="6768752" cy="258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ru-RU" sz="2100" b="1" dirty="0" smtClean="0">
                <a:solidFill>
                  <a:srgbClr val="FF9900"/>
                </a:solidFill>
              </a:rPr>
              <a:t>Что ждет нас завтра и послезавтра – правила покупателей или продавцов? </a:t>
            </a:r>
          </a:p>
          <a:p>
            <a:pPr algn="just" defTabSz="914400">
              <a:lnSpc>
                <a:spcPct val="110000"/>
              </a:lnSpc>
            </a:pPr>
            <a:endParaRPr lang="ru-RU" sz="2100" b="1" dirty="0" smtClean="0">
              <a:solidFill>
                <a:srgbClr val="FF9900"/>
              </a:solidFill>
            </a:endParaRPr>
          </a:p>
          <a:p>
            <a:pPr algn="just" defTabSz="914400">
              <a:lnSpc>
                <a:spcPct val="110000"/>
              </a:lnSpc>
            </a:pPr>
            <a:endParaRPr lang="ru-RU" sz="2100" b="1" dirty="0" smtClean="0">
              <a:solidFill>
                <a:srgbClr val="FF9900"/>
              </a:solidFill>
            </a:endParaRPr>
          </a:p>
          <a:p>
            <a:pPr algn="just" defTabSz="914400">
              <a:lnSpc>
                <a:spcPct val="110000"/>
              </a:lnSpc>
            </a:pPr>
            <a:endParaRPr lang="ru-RU" sz="2100" b="1" dirty="0">
              <a:solidFill>
                <a:srgbClr val="FF9900"/>
              </a:solidFill>
            </a:endParaRPr>
          </a:p>
          <a:p>
            <a:pPr algn="ctr" defTabSz="914400">
              <a:lnSpc>
                <a:spcPct val="110000"/>
              </a:lnSpc>
            </a:pPr>
            <a:r>
              <a:rPr lang="ru-RU" sz="2100" b="1" dirty="0" smtClean="0">
                <a:solidFill>
                  <a:srgbClr val="FF9900"/>
                </a:solidFill>
              </a:rPr>
              <a:t>Аналог европейского опыта или самобытное развитие? </a:t>
            </a:r>
            <a:endParaRPr lang="en-US" sz="21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37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218</Words>
  <Application>Microsoft Office PowerPoint</Application>
  <PresentationFormat>Экран (4:3)</PresentationFormat>
  <Paragraphs>52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 Unicode MS</vt:lpstr>
      <vt:lpstr>SimSun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Романков Максим</cp:lastModifiedBy>
  <cp:revision>42</cp:revision>
  <cp:lastPrinted>1601-01-01T00:00:00Z</cp:lastPrinted>
  <dcterms:created xsi:type="dcterms:W3CDTF">1601-01-01T00:00:00Z</dcterms:created>
  <dcterms:modified xsi:type="dcterms:W3CDTF">2014-10-27T06:13:05Z</dcterms:modified>
</cp:coreProperties>
</file>