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60" r:id="rId4"/>
    <p:sldId id="289" r:id="rId5"/>
    <p:sldId id="261" r:id="rId6"/>
    <p:sldId id="262" r:id="rId7"/>
    <p:sldId id="29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79" r:id="rId24"/>
    <p:sldId id="281" r:id="rId25"/>
    <p:sldId id="287" r:id="rId26"/>
    <p:sldId id="282" r:id="rId27"/>
    <p:sldId id="283" r:id="rId28"/>
    <p:sldId id="288" r:id="rId29"/>
    <p:sldId id="285" r:id="rId30"/>
    <p:sldId id="292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10" userDrawn="1">
          <p15:clr>
            <a:srgbClr val="A4A3A4"/>
          </p15:clr>
        </p15:guide>
        <p15:guide id="2" pos="5329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6381"/>
    <a:srgbClr val="253E75"/>
    <a:srgbClr val="657A89"/>
    <a:srgbClr val="E4E8EB"/>
    <a:srgbClr val="6F578F"/>
    <a:srgbClr val="354E65"/>
    <a:srgbClr val="6A789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9" autoAdjust="0"/>
    <p:restoredTop sz="94658" autoAdjust="0"/>
  </p:normalViewPr>
  <p:slideViewPr>
    <p:cSldViewPr>
      <p:cViewPr>
        <p:scale>
          <a:sx n="100" d="100"/>
          <a:sy n="100" d="100"/>
        </p:scale>
        <p:origin x="-1364" y="-124"/>
      </p:cViewPr>
      <p:guideLst>
        <p:guide orient="horz" pos="4110"/>
        <p:guide orient="horz" pos="255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C691C-B003-4658-8270-6137DF1D5E4C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44997-DE83-4338-868F-7D360EE6F0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109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B4880-0FBA-4494-AF1B-84893F4B1287}" type="slidenum">
              <a:rPr lang="ru-RU"/>
              <a:pPr/>
              <a:t>2</a:t>
            </a:fld>
            <a:endParaRPr lang="ru-RU"/>
          </a:p>
        </p:txBody>
      </p:sp>
      <p:sp>
        <p:nvSpPr>
          <p:cNvPr id="312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14.03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096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4AE8C-8D0D-4C13-8B49-D2007499C4FE}" type="slidenum">
              <a:rPr lang="ru-RU"/>
              <a:pPr/>
              <a:t>6</a:t>
            </a:fld>
            <a:endParaRPr lang="ru-RU"/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549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FEF83D-D962-4F46-BB4F-042D7F47212E}" type="slidenum">
              <a:rPr lang="ru-RU"/>
              <a:pPr/>
              <a:t>28</a:t>
            </a:fld>
            <a:endParaRPr lang="ru-RU"/>
          </a:p>
        </p:txBody>
      </p:sp>
      <p:sp>
        <p:nvSpPr>
          <p:cNvPr id="36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6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C7127C0-683E-4F80-899E-47B58CE28C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A59E6E-AC93-409E-B8F6-52491442D1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E589F-3067-44BA-ADFD-9FEA9E08DB84}" type="datetimeFigureOut">
              <a:rPr lang="ru-RU" smtClean="0"/>
              <a:pPr/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6DF7-526B-4CEA-964F-29A6A000E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58" r="14009"/>
          <a:stretch/>
        </p:blipFill>
        <p:spPr>
          <a:xfrm>
            <a:off x="0" y="-7106"/>
            <a:ext cx="9144000" cy="68722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9104"/>
            <a:ext cx="9144000" cy="6874209"/>
          </a:xfrm>
          <a:prstGeom prst="rect">
            <a:avLst/>
          </a:prstGeom>
          <a:gradFill flip="none" rotWithShape="1">
            <a:gsLst>
              <a:gs pos="60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1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470025"/>
          </a:xfrm>
          <a:effectLst>
            <a:outerShdw blurRad="50800" dist="38100" algn="l" rotWithShape="0">
              <a:schemeClr val="bg1">
                <a:alpha val="94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7200" kern="0" cap="small" spc="200" dirty="0" smtClean="0">
                <a:solidFill>
                  <a:srgbClr val="253E75"/>
                </a:solidFill>
                <a:latin typeface="+mn-lt"/>
              </a:rPr>
              <a:t>С</a:t>
            </a:r>
            <a:r>
              <a:rPr lang="ru-RU" sz="8000" kern="0" cap="small" spc="200" dirty="0" smtClean="0">
                <a:solidFill>
                  <a:srgbClr val="253E75"/>
                </a:solidFill>
                <a:latin typeface="+mn-lt"/>
              </a:rPr>
              <a:t>колько стоит бренд</a:t>
            </a:r>
            <a:r>
              <a:rPr lang="ru-RU" sz="7200" kern="0" cap="small" spc="200" dirty="0" smtClean="0">
                <a:solidFill>
                  <a:srgbClr val="253E75"/>
                </a:solidFill>
                <a:latin typeface="+mn-lt"/>
              </a:rPr>
              <a:t>?</a:t>
            </a:r>
            <a:endParaRPr lang="ru-RU" sz="7200" kern="0" cap="small" spc="200" dirty="0">
              <a:solidFill>
                <a:srgbClr val="253E75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05064"/>
            <a:ext cx="7772400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4400" dirty="0" smtClean="0">
                <a:solidFill>
                  <a:srgbClr val="657A89"/>
                </a:solidFill>
              </a:rPr>
              <a:t>Смотря кто считает, как и для чего</a:t>
            </a:r>
            <a:r>
              <a:rPr lang="en-US" sz="4400" dirty="0" smtClean="0">
                <a:solidFill>
                  <a:srgbClr val="657A89"/>
                </a:solidFill>
              </a:rPr>
              <a:t>…</a:t>
            </a:r>
            <a:endParaRPr lang="ru-RU" sz="4400" dirty="0">
              <a:solidFill>
                <a:srgbClr val="657A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77282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731351977"/>
              </p:ext>
            </p:extLst>
          </p:nvPr>
        </p:nvGraphicFramePr>
        <p:xfrm>
          <a:off x="457200" y="404815"/>
          <a:ext cx="8229600" cy="5832475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155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PartnerUltraCondensed" panose="00000508000000000000" pitchFamily="50" charset="0"/>
                          <a:ea typeface="+mn-ea"/>
                          <a:cs typeface="+mn-cs"/>
                        </a:rPr>
                        <a:t>Метод дополнительного дохода 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Premium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rofit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Основан на выявлении ценовой премии, т.е. разницы в цене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объеме продаж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брендированного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  аналогичного типового товара.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7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Один из самых признанных методов, не требует проведения специальных исследований.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Сложно подобрать типовой «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небрендированный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 товар.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79330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700819051"/>
              </p:ext>
            </p:extLst>
          </p:nvPr>
        </p:nvGraphicFramePr>
        <p:xfrm>
          <a:off x="457200" y="44624"/>
          <a:ext cx="8229600" cy="6712679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2402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вычисления затрат на замещение бренда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Expenses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ubstitution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Сравнение бренда с абстрактным товаром той же категории, того же назначения и качества. Определяется величина затрат на «доведение» товара до уровня бренда.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7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Простота и универсальность использования.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3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Расчеты относительны и в большинстве случаев не могут быть проверены на практике.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035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4064195922"/>
              </p:ext>
            </p:extLst>
          </p:nvPr>
        </p:nvGraphicFramePr>
        <p:xfrm>
          <a:off x="457200" y="188640"/>
          <a:ext cx="8229600" cy="6145762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36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Рыночный метод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(метод аналогий)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00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Бренд оценивается на основании данных о продажах сопоставимых брендов. Стоимость бренда в данном случае приравнивается к аналогичному из той же категории.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7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Доступен каждому производителю. Не требует специальных исследований.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31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Приблизительный и спорный метод (покупатели могут заплатить больше или меньше реальной стоимости). К тому же, каждый бренд, как мы знаем,  индивидуален. Метод может быть использован только для установления цены продажи бренда.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1378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175114875"/>
              </p:ext>
            </p:extLst>
          </p:nvPr>
        </p:nvGraphicFramePr>
        <p:xfrm>
          <a:off x="457200" y="404815"/>
          <a:ext cx="8229600" cy="5832475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155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C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отчислений по роялти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Royalty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elief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Предполагает оценку суммы, которую компания должна была бы заплатить третьей стороне, если бы она не владела своим брендом, а приобретала бы права на использование ТМ.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7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Относительно высокая точность расчетов (исторически этот метод используется налоговыми инспекциями западных стран).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Сложно получить детальную информацию о выплатах за право использования ТМ, если компания не продает право на ее использование.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2402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35390609"/>
              </p:ext>
            </p:extLst>
          </p:nvPr>
        </p:nvGraphicFramePr>
        <p:xfrm>
          <a:off x="457200" y="404815"/>
          <a:ext cx="8229600" cy="5888548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155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экспертных оценок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Expert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aluation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Комиссия присуждает бренду баллы по различным категориям: рыночная  доля, стабильность, история бренда и т.д. Сумма баллов (выставляются в диапазоне) умножается на годовой объем продаж бренда.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7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Простота и универсальность использования.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Необходимо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выработать адекватные критерии и веса для оценки бренда. Необходимо также наличие такой авторитетной комиссии, чьему мнению можно было бы доверять.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3426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16869954"/>
              </p:ext>
            </p:extLst>
          </p:nvPr>
        </p:nvGraphicFramePr>
        <p:xfrm>
          <a:off x="457200" y="404815"/>
          <a:ext cx="8229600" cy="5832475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155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остаточной вмененной стоимости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Стоимость бренда определяется как разница между текущей рыночной стоимостью фирмы и стоимостью активов не относящихся к бренду.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7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Метод прост в применении.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Часто отсутствует информация о рыночной стоимости компании. Метод может быть применен только для вычисления стоимость корпоративного бренда.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4450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525603010"/>
              </p:ext>
            </p:extLst>
          </p:nvPr>
        </p:nvGraphicFramePr>
        <p:xfrm>
          <a:off x="457200" y="404814"/>
          <a:ext cx="8229600" cy="5832474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20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агентства </a:t>
                      </a:r>
                      <a:r>
                        <a:rPr lang="en-US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Young&amp;Rubicam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3200" kern="1200" dirty="0" smtClean="0">
                        <a:solidFill>
                          <a:srgbClr val="4B638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9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Сначала определяется положение бренда в разработанной агентством модели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BrandAsset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Valuator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затем показатель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EVA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умножается на соответствующий занимаемому брендом квадрату коэффициент.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54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Применение метода помогает маркетологам понять  современное положение и тенденции развития бренда.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9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Присуждение коэффициентов не учитывает конкретные рыночные особенности товарной категории на локальном рынке. Для некоторых брендов трудно подобрать прототип товарной категории.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547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784380418"/>
              </p:ext>
            </p:extLst>
          </p:nvPr>
        </p:nvGraphicFramePr>
        <p:xfrm>
          <a:off x="457200" y="388817"/>
          <a:ext cx="8229600" cy="6240599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181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дисконтирования денежных потоков </a:t>
                      </a:r>
                      <a:b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Discounted cash flow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Метод основан прогнозировании будущих денежных потоков, из которых выделяются потоки от НМА, а затем – от бренда. Эти денежные потоки дисконтируются по ставке, отражающей силу бренда.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4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Комбинированный метод оценки стоимости бренда. Наиболее эффективный метод.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6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Достаточно сложен и трудоемок (обычно занимает 3-6 месяцев), тем не менее возможен в применении.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6498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3889785042"/>
              </p:ext>
            </p:extLst>
          </p:nvPr>
        </p:nvGraphicFramePr>
        <p:xfrm>
          <a:off x="457200" y="404813"/>
          <a:ext cx="8229600" cy="5832475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204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компании 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Interbrand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5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Финансовый прогноз           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Оценка роли бренда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Оценка силы бренда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Расчет стоимости бренда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29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Комбинированный метод оценки стоимости бренда.   Наиболее четко отражает результаты маркетинговой деятельности.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9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Необходимо иметь в открытом доступе маркетинговые и финансовые данные. Метод трудоемок и сложен в расчетах.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7522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3526164338"/>
              </p:ext>
            </p:extLst>
          </p:nvPr>
        </p:nvGraphicFramePr>
        <p:xfrm>
          <a:off x="395536" y="188641"/>
          <a:ext cx="8229600" cy="6336704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5797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компании </a:t>
                      </a:r>
                      <a:r>
                        <a:rPr lang="ru-RU" sz="24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Brand</a:t>
                      </a:r>
                      <a:r>
                        <a:rPr lang="ru-RU" sz="24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Finance</a:t>
                      </a:r>
                      <a:r>
                        <a:rPr lang="ru-RU" sz="24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Сегментирование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Финансовые и маркетинговые прогнозы, определение EVA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Определение BVA-индекса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Бренд-бета анализ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Расчет стоимости бренда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5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Комбинированный метод оценки стоимости бренда. Наиболее четко отражает результаты маркетинговой деятельности.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ила бренда определяется по большему числу показателей (учитывается  ценовая премия, ценовая эластичность, уровень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замеченности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рекламы, эффективность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дистрибьюции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65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Необходимо иметь в открытом доступе маркетинговые и финансовые данные. Метод также трудоемок и сложен в расчетах.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3125250" name="Picture 2" descr="Federal Reserve Board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71500" y="980728"/>
            <a:ext cx="7200900" cy="5256113"/>
          </a:xfrm>
          <a:prstGeom prst="rect">
            <a:avLst/>
          </a:prstGeom>
          <a:noFill/>
        </p:spPr>
      </p:pic>
      <p:sp>
        <p:nvSpPr>
          <p:cNvPr id="3125251" name="Rectangle 3"/>
          <p:cNvSpPr>
            <a:spLocks noChangeArrowheads="1"/>
          </p:cNvSpPr>
          <p:nvPr/>
        </p:nvSpPr>
        <p:spPr bwMode="auto">
          <a:xfrm>
            <a:off x="3707904" y="6526038"/>
            <a:ext cx="53641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>
              <a:lnSpc>
                <a:spcPct val="100000"/>
              </a:lnSpc>
            </a:pPr>
            <a:r>
              <a:rPr lang="ru-RU" sz="1200" i="1" dirty="0">
                <a:latin typeface="Arial" pitchFamily="34" charset="0"/>
              </a:rPr>
              <a:t>Источник: Федеральная резервная система США, 2003.  </a:t>
            </a:r>
            <a:endParaRPr lang="en-US" sz="1200" i="1" dirty="0">
              <a:latin typeface="Arial" pitchFamily="34" charset="0"/>
            </a:endParaRPr>
          </a:p>
        </p:txBody>
      </p:sp>
      <p:sp>
        <p:nvSpPr>
          <p:cNvPr id="3125252" name="Rectangle 4"/>
          <p:cNvSpPr>
            <a:spLocks noChangeArrowheads="1"/>
          </p:cNvSpPr>
          <p:nvPr/>
        </p:nvSpPr>
        <p:spPr bwMode="auto">
          <a:xfrm>
            <a:off x="0" y="361603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4000" dirty="0">
                <a:solidFill>
                  <a:srgbClr val="4B6381"/>
                </a:solidFill>
              </a:rPr>
              <a:t>Доля материальных активов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8546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367244575"/>
              </p:ext>
            </p:extLst>
          </p:nvPr>
        </p:nvGraphicFramePr>
        <p:xfrm>
          <a:off x="467544" y="116632"/>
          <a:ext cx="8229600" cy="6683032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47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6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компании</a:t>
                      </a:r>
                      <a:r>
                        <a:rPr lang="en-US" sz="36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6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V-</a:t>
                      </a:r>
                      <a:r>
                        <a:rPr lang="en-US" sz="36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ru-RU" sz="36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atio</a:t>
                      </a:r>
                      <a:r>
                        <a:rPr lang="ru-RU" sz="36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2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Определение доли выручки, получаемой за счет бренда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Определение доли выручки, за счет управления брендом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 продаж бренда на 3-5 лет при полном отказе от маркетинговой поддержки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Ввод дополнительных условий на развитие бренда (при необходимости)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Расчет стоимости бренда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Комбинированный метод оценки стоимости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8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Методика не описано конкретно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«ноу-хау»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В методе существуют как арифметические (на первом шаге дисконтирования не учитывается, что денежный поток уже старится), так и методологические («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небрендовые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факторы», по методике «V-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atio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 (качество, цена,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дистри-буция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неотъемлемые атрибуты бренда).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89570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3990159988"/>
              </p:ext>
            </p:extLst>
          </p:nvPr>
        </p:nvGraphicFramePr>
        <p:xfrm>
          <a:off x="457200" y="390480"/>
          <a:ext cx="8229600" cy="5791200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1344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«стареющих дисконтированных потоков» (Рязанов, Дымшиц)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32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Метод основан на процедуре дисконтирования «стареющих» потоков, при отсутствии маркетинговой поддержки.  Все вычисления стоимости брендов делаются на основе коэффициента «старения» бренда и  трех параметров (охват, доля, план)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0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Метод не требует экспертных оценок для определения бренд-мультипликатора. Расчеты основаны на результатах социологического опроса и показателях компании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1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Необходимо проведение маркетингового исследования, необходимо иметь в открытом доступе маркетинговые и финансовые данные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1293316" name="Picture 4" descr="Salinas_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9393" y="404813"/>
            <a:ext cx="3850396" cy="6119812"/>
          </a:xfrm>
          <a:prstGeom prst="rect">
            <a:avLst/>
          </a:prstGeom>
          <a:noFill/>
        </p:spPr>
      </p:pic>
      <p:sp>
        <p:nvSpPr>
          <p:cNvPr id="1293318" name="Rectangle 6"/>
          <p:cNvSpPr>
            <a:spLocks noChangeArrowheads="1"/>
          </p:cNvSpPr>
          <p:nvPr/>
        </p:nvSpPr>
        <p:spPr bwMode="auto">
          <a:xfrm>
            <a:off x="595860" y="620689"/>
            <a:ext cx="3812327" cy="582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r">
              <a:lnSpc>
                <a:spcPct val="90000"/>
              </a:lnSpc>
              <a:spcBef>
                <a:spcPct val="20000"/>
              </a:spcBef>
            </a:pPr>
            <a:r>
              <a:rPr lang="en-US" sz="2800" dirty="0"/>
              <a:t>Salinas G.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/>
              <a:t>international brand valuation manual: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/>
              <a:t>complete overview and analysis of brand valuation techniques, methodologies and applications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/>
              <a:t>–Wiley, 2009.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95860" y="567853"/>
            <a:ext cx="3185565" cy="156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ru-RU" sz="4000" dirty="0">
              <a:solidFill>
                <a:srgbClr val="4B6381"/>
              </a:solidFill>
              <a:latin typeface="PartnerUltraCondensed" panose="00000508000000000000" pitchFamily="5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1290244" name="Picture 4" descr="ISO 106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7083" y="361603"/>
            <a:ext cx="4354512" cy="616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95860" y="567853"/>
            <a:ext cx="3185565" cy="156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4000" dirty="0">
                <a:solidFill>
                  <a:srgbClr val="4B6381"/>
                </a:solidFill>
                <a:latin typeface="PartnerUltraCondensed" panose="00000508000000000000" pitchFamily="50" charset="0"/>
              </a:rPr>
              <a:t>Подходы к оценке стоимости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1413127" name="Picture 7" descr="BV-2013_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1196751"/>
            <a:ext cx="6553200" cy="5025429"/>
          </a:xfrm>
          <a:prstGeom prst="rect">
            <a:avLst/>
          </a:prstGeom>
          <a:noFill/>
        </p:spPr>
      </p:pic>
      <p:sp>
        <p:nvSpPr>
          <p:cNvPr id="1413122" name="Rectangle 2"/>
          <p:cNvSpPr>
            <a:spLocks noChangeArrowheads="1"/>
          </p:cNvSpPr>
          <p:nvPr/>
        </p:nvSpPr>
        <p:spPr bwMode="auto">
          <a:xfrm>
            <a:off x="0" y="199629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4B6381"/>
                </a:solidFill>
              </a:rPr>
              <a:t>TOP-</a:t>
            </a:r>
            <a:r>
              <a:rPr lang="ru-RU" sz="4000" dirty="0">
                <a:solidFill>
                  <a:srgbClr val="4B6381"/>
                </a:solidFill>
              </a:rPr>
              <a:t>40 крупнейших российских брендов (2013)</a:t>
            </a:r>
            <a:endParaRPr lang="en-US" sz="4000" dirty="0">
              <a:solidFill>
                <a:srgbClr val="4B6381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0" y="0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1491971" name="Rectangle 3"/>
          <p:cNvSpPr>
            <a:spLocks noChangeArrowheads="1"/>
          </p:cNvSpPr>
          <p:nvPr/>
        </p:nvSpPr>
        <p:spPr bwMode="auto">
          <a:xfrm>
            <a:off x="323850" y="288925"/>
            <a:ext cx="8534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2400" i="1" dirty="0">
              <a:latin typeface="Times New Roman" pitchFamily="18" charset="0"/>
            </a:endParaRPr>
          </a:p>
        </p:txBody>
      </p:sp>
      <p:pic>
        <p:nvPicPr>
          <p:cNvPr id="1491973" name="Picture 5" descr="BV-2013_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340768"/>
            <a:ext cx="8640960" cy="4567237"/>
          </a:xfrm>
          <a:prstGeom prst="rect">
            <a:avLst/>
          </a:prstGeom>
          <a:noFill/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99629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4B6381"/>
                </a:solidFill>
              </a:rPr>
              <a:t>TOP-8 крупнейших российских брендов (2012-2013)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1408002" name="Picture 2" descr="Капитал_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7" y="1196751"/>
            <a:ext cx="7439025" cy="5047357"/>
          </a:xfrm>
          <a:prstGeom prst="rect">
            <a:avLst/>
          </a:prstGeom>
          <a:noFill/>
        </p:spPr>
      </p:pic>
      <p:sp>
        <p:nvSpPr>
          <p:cNvPr id="1408003" name="Rectangle 3"/>
          <p:cNvSpPr>
            <a:spLocks noChangeArrowheads="1"/>
          </p:cNvSpPr>
          <p:nvPr/>
        </p:nvSpPr>
        <p:spPr bwMode="auto">
          <a:xfrm>
            <a:off x="323850" y="188913"/>
            <a:ext cx="85344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4B6381"/>
                </a:solidFill>
                <a:latin typeface="PartnerUltraCondensed" panose="00000508000000000000" pitchFamily="50" charset="0"/>
              </a:rPr>
              <a:t>Три движущих силы, создающих стоимость бренда</a:t>
            </a:r>
            <a:endParaRPr lang="en-US" sz="4000" dirty="0">
              <a:solidFill>
                <a:srgbClr val="4B6381"/>
              </a:solidFill>
              <a:latin typeface="PartnerUltraCondensed" panose="00000508000000000000" pitchFamily="50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930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2657136"/>
            <a:ext cx="7427168" cy="2701925"/>
          </a:xfrm>
        </p:spPr>
        <p:txBody>
          <a:bodyPr>
            <a:normAutofit/>
          </a:bodyPr>
          <a:lstStyle/>
          <a:p>
            <a:pPr marL="0" algn="ctr">
              <a:buFontTx/>
              <a:buNone/>
            </a:pPr>
            <a:r>
              <a:rPr lang="ru-RU" sz="4000" dirty="0">
                <a:solidFill>
                  <a:srgbClr val="4B6381"/>
                </a:solidFill>
              </a:rPr>
              <a:t>Чистая приведенная стоимость будущих денежных потоков, которые могут быть отнесены только на счет бренда. </a:t>
            </a:r>
          </a:p>
        </p:txBody>
      </p:sp>
      <p:sp>
        <p:nvSpPr>
          <p:cNvPr id="930819" name="Rectangle 3"/>
          <p:cNvSpPr>
            <a:spLocks noChangeArrowheads="1"/>
          </p:cNvSpPr>
          <p:nvPr/>
        </p:nvSpPr>
        <p:spPr bwMode="auto">
          <a:xfrm>
            <a:off x="179388" y="288925"/>
            <a:ext cx="87852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4B6381"/>
                </a:solidFill>
              </a:rPr>
              <a:t>Определение стоимости бренда</a:t>
            </a:r>
            <a:endParaRPr lang="en-US" sz="4000" dirty="0">
              <a:solidFill>
                <a:srgbClr val="4B6381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3670018" name="Rectangle 2"/>
          <p:cNvSpPr>
            <a:spLocks noChangeArrowheads="1"/>
          </p:cNvSpPr>
          <p:nvPr/>
        </p:nvSpPr>
        <p:spPr bwMode="auto">
          <a:xfrm>
            <a:off x="323850" y="311770"/>
            <a:ext cx="8534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4000" dirty="0">
                <a:solidFill>
                  <a:srgbClr val="4B6381"/>
                </a:solidFill>
              </a:rPr>
              <a:t>Нематериальный актив</a:t>
            </a:r>
          </a:p>
        </p:txBody>
      </p:sp>
      <p:sp>
        <p:nvSpPr>
          <p:cNvPr id="3670019" name="Rectangle 3"/>
          <p:cNvSpPr>
            <a:spLocks noChangeArrowheads="1"/>
          </p:cNvSpPr>
          <p:nvPr/>
        </p:nvSpPr>
        <p:spPr bwMode="auto">
          <a:xfrm>
            <a:off x="683568" y="1052736"/>
            <a:ext cx="7848302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>
              <a:lnSpc>
                <a:spcPct val="90000"/>
              </a:lnSpc>
              <a:spcBef>
                <a:spcPct val="20000"/>
              </a:spcBef>
            </a:pPr>
            <a:r>
              <a:rPr lang="ru-RU" sz="2400" dirty="0"/>
              <a:t>Согласно МСФО 3 и МСБУ 38 нематериальный актив – это ресурс:</a:t>
            </a:r>
          </a:p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 smtClean="0"/>
              <a:t>немонетарный;</a:t>
            </a:r>
          </a:p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 smtClean="0"/>
              <a:t>не имеющий материальной формы;</a:t>
            </a:r>
          </a:p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 smtClean="0"/>
              <a:t>идентифицируемый</a:t>
            </a:r>
            <a:r>
              <a:rPr lang="ru-RU" sz="2400" dirty="0"/>
              <a:t>;</a:t>
            </a:r>
          </a:p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контролируемый компанией;</a:t>
            </a:r>
          </a:p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от которого компания </a:t>
            </a:r>
            <a:r>
              <a:rPr lang="ru-RU" sz="2400" b="1" i="1" dirty="0"/>
              <a:t>ожидает</a:t>
            </a:r>
            <a:r>
              <a:rPr lang="ru-RU" sz="2400" dirty="0"/>
              <a:t> получить экономические выгоды</a:t>
            </a:r>
            <a:r>
              <a:rPr lang="ru-RU" sz="2400" dirty="0" smtClean="0"/>
              <a:t>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dirty="0"/>
          </a:p>
          <a:p>
            <a:pPr marL="180975" indent="-180975">
              <a:lnSpc>
                <a:spcPct val="90000"/>
              </a:lnSpc>
              <a:spcBef>
                <a:spcPct val="20000"/>
              </a:spcBef>
            </a:pPr>
            <a:r>
              <a:rPr lang="ru-RU" sz="2400" dirty="0"/>
              <a:t>То есть стоимость – это прежде всего </a:t>
            </a:r>
            <a:r>
              <a:rPr lang="ru-RU" sz="2400" b="1" i="1" dirty="0" smtClean="0"/>
              <a:t>ожидания</a:t>
            </a:r>
            <a:r>
              <a:rPr lang="ru-RU" sz="2400" dirty="0" smtClean="0"/>
              <a:t>.</a:t>
            </a:r>
            <a:endParaRPr lang="ru-RU" sz="2400" dirty="0"/>
          </a:p>
          <a:p>
            <a:pPr marL="609600" indent="-609600"/>
            <a:endParaRPr lang="ru-RU" sz="24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9036596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1277954" name="Rectangle 2"/>
          <p:cNvSpPr>
            <a:spLocks noChangeArrowheads="1"/>
          </p:cNvSpPr>
          <p:nvPr/>
        </p:nvSpPr>
        <p:spPr bwMode="auto">
          <a:xfrm>
            <a:off x="0" y="214077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4B6381"/>
                </a:solidFill>
              </a:rPr>
              <a:t>Роль бренда (</a:t>
            </a:r>
            <a:r>
              <a:rPr lang="en-US" sz="4000" dirty="0" smtClean="0">
                <a:solidFill>
                  <a:srgbClr val="4B6381"/>
                </a:solidFill>
              </a:rPr>
              <a:t>RBI)</a:t>
            </a:r>
            <a:r>
              <a:rPr lang="ru-RU" sz="4000" dirty="0" smtClean="0">
                <a:solidFill>
                  <a:srgbClr val="4B6381"/>
                </a:solidFill>
              </a:rPr>
              <a:t> по </a:t>
            </a:r>
            <a:r>
              <a:rPr lang="ru-RU" sz="4000" dirty="0">
                <a:solidFill>
                  <a:srgbClr val="4B6381"/>
                </a:solidFill>
              </a:rPr>
              <a:t>отраслям бизнеса</a:t>
            </a:r>
          </a:p>
        </p:txBody>
      </p:sp>
      <p:sp>
        <p:nvSpPr>
          <p:cNvPr id="1277955" name="Rectangle 3"/>
          <p:cNvSpPr>
            <a:spLocks noChangeArrowheads="1"/>
          </p:cNvSpPr>
          <p:nvPr/>
        </p:nvSpPr>
        <p:spPr bwMode="auto">
          <a:xfrm>
            <a:off x="1439069" y="1052513"/>
            <a:ext cx="626586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Косметическая продукция</a:t>
            </a:r>
            <a:endParaRPr lang="en-US" sz="2200" dirty="0"/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Парфюмерия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Безалкогольные напитки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Бытовая электроника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Автомобили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Профессиональные услуги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Индустрия гостеприимства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Банковские услуги для физ. лиц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Супермаркеты</a:t>
            </a:r>
            <a:endParaRPr lang="en-US" sz="2200" dirty="0"/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Гостиницы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Финансовые услуги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Телевизоры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Медицинские услуги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200" dirty="0"/>
              <a:t>Химическая промышленность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endParaRPr lang="ru-RU" sz="2200" dirty="0">
              <a:latin typeface="PartnerCondensed" panose="00000506000000000000" pitchFamily="50" charset="0"/>
            </a:endParaRPr>
          </a:p>
        </p:txBody>
      </p:sp>
      <p:sp>
        <p:nvSpPr>
          <p:cNvPr id="1277956" name="Rectangle 4"/>
          <p:cNvSpPr>
            <a:spLocks noChangeArrowheads="1"/>
          </p:cNvSpPr>
          <p:nvPr/>
        </p:nvSpPr>
        <p:spPr bwMode="auto">
          <a:xfrm>
            <a:off x="6736556" y="1052513"/>
            <a:ext cx="9683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95%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90%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85%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en-US" sz="2200" dirty="0"/>
              <a:t>70</a:t>
            </a:r>
            <a:r>
              <a:rPr lang="ru-RU" sz="2200" dirty="0"/>
              <a:t>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55%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45%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42%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40%</a:t>
            </a:r>
            <a:r>
              <a:rPr lang="en-US" sz="2200" dirty="0"/>
              <a:t> 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30%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30%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26%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25%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21%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</a:pPr>
            <a:r>
              <a:rPr lang="ru-RU" sz="2200" dirty="0"/>
              <a:t>1</a:t>
            </a:r>
            <a:r>
              <a:rPr lang="en-US" sz="2200" dirty="0"/>
              <a:t>2</a:t>
            </a:r>
            <a:r>
              <a:rPr lang="ru-RU" sz="2200" dirty="0"/>
              <a:t>%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3130370" name="Rectangle 2"/>
          <p:cNvSpPr>
            <a:spLocks noChangeArrowheads="1"/>
          </p:cNvSpPr>
          <p:nvPr/>
        </p:nvSpPr>
        <p:spPr bwMode="auto">
          <a:xfrm>
            <a:off x="0" y="215900"/>
            <a:ext cx="91821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4B6381"/>
                </a:solidFill>
              </a:rPr>
              <a:t>Значение брендов различно для разных отраслей</a:t>
            </a:r>
            <a:endParaRPr lang="en-US" sz="4000" dirty="0">
              <a:solidFill>
                <a:srgbClr val="4B6381"/>
              </a:solidFill>
            </a:endParaRPr>
          </a:p>
        </p:txBody>
      </p:sp>
      <p:pic>
        <p:nvPicPr>
          <p:cNvPr id="3130371" name="Picture 3" descr="Interbrand_Intangible_Va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888" y="1196751"/>
            <a:ext cx="7566025" cy="4933181"/>
          </a:xfrm>
          <a:prstGeom prst="rect">
            <a:avLst/>
          </a:prstGeom>
          <a:noFill/>
        </p:spPr>
      </p:pic>
      <p:sp>
        <p:nvSpPr>
          <p:cNvPr id="3130372" name="Rectangle 4"/>
          <p:cNvSpPr>
            <a:spLocks noChangeArrowheads="1"/>
          </p:cNvSpPr>
          <p:nvPr/>
        </p:nvSpPr>
        <p:spPr bwMode="auto">
          <a:xfrm>
            <a:off x="4932040" y="6525344"/>
            <a:ext cx="4129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ru-RU" sz="1200" i="1" dirty="0">
                <a:latin typeface="Arial" pitchFamily="34" charset="0"/>
              </a:rPr>
              <a:t>Источник: </a:t>
            </a:r>
            <a:r>
              <a:rPr lang="en-US" sz="1200" i="1" dirty="0" err="1">
                <a:latin typeface="Arial" pitchFamily="34" charset="0"/>
              </a:rPr>
              <a:t>Interbrand</a:t>
            </a:r>
            <a:r>
              <a:rPr lang="en-US" sz="1200" i="1" dirty="0">
                <a:latin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</a:rPr>
              <a:t>Zintzmeyer</a:t>
            </a:r>
            <a:r>
              <a:rPr lang="en-US" sz="1200" i="1" dirty="0">
                <a:latin typeface="Arial" pitchFamily="34" charset="0"/>
              </a:rPr>
              <a:t> &amp; Lux, 2004</a:t>
            </a:r>
            <a:endParaRPr lang="ru-RU" sz="1200" i="1" dirty="0">
              <a:latin typeface="Arial" pitchFamily="34" charset="0"/>
            </a:endParaRPr>
          </a:p>
        </p:txBody>
      </p:sp>
      <p:sp>
        <p:nvSpPr>
          <p:cNvPr id="3130377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1274882" name="Rectangle 2"/>
          <p:cNvSpPr>
            <a:spLocks noChangeArrowheads="1"/>
          </p:cNvSpPr>
          <p:nvPr/>
        </p:nvSpPr>
        <p:spPr bwMode="auto">
          <a:xfrm>
            <a:off x="1403648" y="1052736"/>
            <a:ext cx="727293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продаже и покупке бизнеса.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слияниях и поглощениях.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лицензировании и </a:t>
            </a:r>
            <a:r>
              <a:rPr lang="ru-RU" sz="2800" dirty="0" err="1"/>
              <a:t>франчайзинге</a:t>
            </a:r>
            <a:r>
              <a:rPr lang="ru-RU" sz="2800" dirty="0"/>
              <a:t>.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обосновании кредитоспособности.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3200" dirty="0">
                <a:solidFill>
                  <a:srgbClr val="FF0000"/>
                </a:solidFill>
              </a:rPr>
              <a:t>При выходе на рынок </a:t>
            </a:r>
            <a:r>
              <a:rPr lang="en-US" sz="3200" dirty="0">
                <a:solidFill>
                  <a:srgbClr val="FF0000"/>
                </a:solidFill>
              </a:rPr>
              <a:t>IPO</a:t>
            </a:r>
            <a:r>
              <a:rPr lang="ru-RU" sz="2800" dirty="0"/>
              <a:t>.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переговорах с потенциальными инвесторами.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обосновании ущерба от </a:t>
            </a:r>
            <a:r>
              <a:rPr lang="ru-RU" sz="2800" dirty="0" err="1"/>
              <a:t>контрафакта</a:t>
            </a:r>
            <a:r>
              <a:rPr lang="ru-RU" sz="2800" dirty="0"/>
              <a:t>.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составлении балансовых отчетов. 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обосновании маркетингового бюджета. </a:t>
            </a:r>
          </a:p>
          <a:p>
            <a:pPr marL="447675" indent="-447675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2800" dirty="0"/>
              <a:t>При налоговом планировании. </a:t>
            </a:r>
          </a:p>
        </p:txBody>
      </p:sp>
      <p:sp>
        <p:nvSpPr>
          <p:cNvPr id="1274883" name="Rectangle 3"/>
          <p:cNvSpPr>
            <a:spLocks noChangeArrowheads="1"/>
          </p:cNvSpPr>
          <p:nvPr/>
        </p:nvSpPr>
        <p:spPr bwMode="auto">
          <a:xfrm>
            <a:off x="323850" y="517524"/>
            <a:ext cx="85344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4B6381"/>
                </a:solidFill>
              </a:rPr>
              <a:t>Когда оценивают стоимость бренда?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58" r="14009"/>
          <a:stretch/>
        </p:blipFill>
        <p:spPr>
          <a:xfrm>
            <a:off x="0" y="-7106"/>
            <a:ext cx="9144000" cy="68722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531440"/>
            <a:ext cx="9144000" cy="7389440"/>
          </a:xfrm>
          <a:prstGeom prst="rect">
            <a:avLst/>
          </a:prstGeom>
          <a:gradFill flip="none" rotWithShape="1">
            <a:gsLst>
              <a:gs pos="60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1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914400" y="1268760"/>
            <a:ext cx="77724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4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Бренд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как НМА может быть как недооценен, так и сильно переоценен, в зависимости от подхода к оценке и задач заказчика оценки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1440160"/>
          </a:xfrm>
        </p:spPr>
        <p:txBody>
          <a:bodyPr>
            <a:noAutofit/>
          </a:bodyPr>
          <a:lstStyle/>
          <a:p>
            <a:r>
              <a:rPr lang="ru-RU" sz="8000" kern="0" cap="small" spc="200" dirty="0">
                <a:solidFill>
                  <a:srgbClr val="4B6381"/>
                </a:solidFill>
                <a:latin typeface="AGLettericaExtraCompressedC" panose="00000508000000000000" pitchFamily="50" charset="0"/>
              </a:rPr>
              <a:t>Вывод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361603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4000" dirty="0">
                <a:solidFill>
                  <a:srgbClr val="4B6381"/>
                </a:solidFill>
              </a:rPr>
              <a:t>Индекс стоимости акций</a:t>
            </a:r>
          </a:p>
        </p:txBody>
      </p:sp>
      <p:pic>
        <p:nvPicPr>
          <p:cNvPr id="3135490" name="Picture 2" descr="Interbrand_St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887413"/>
            <a:ext cx="8001000" cy="5421907"/>
          </a:xfrm>
          <a:prstGeom prst="rect">
            <a:avLst/>
          </a:prstGeom>
          <a:noFill/>
        </p:spPr>
      </p:pic>
      <p:sp>
        <p:nvSpPr>
          <p:cNvPr id="3135492" name="Rectangle 4"/>
          <p:cNvSpPr>
            <a:spLocks noChangeArrowheads="1"/>
          </p:cNvSpPr>
          <p:nvPr/>
        </p:nvSpPr>
        <p:spPr bwMode="auto">
          <a:xfrm>
            <a:off x="5411216" y="6525344"/>
            <a:ext cx="3697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ru-RU" sz="1200" i="1" dirty="0">
                <a:latin typeface="Arial" pitchFamily="34" charset="0"/>
              </a:rPr>
              <a:t>Источник: </a:t>
            </a:r>
            <a:r>
              <a:rPr lang="en-US" sz="1200" i="1" dirty="0" err="1">
                <a:latin typeface="Arial" pitchFamily="34" charset="0"/>
              </a:rPr>
              <a:t>Interbrand</a:t>
            </a:r>
            <a:r>
              <a:rPr lang="en-US" sz="1200" i="1" dirty="0">
                <a:latin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</a:rPr>
              <a:t>Zintzmeyer</a:t>
            </a:r>
            <a:r>
              <a:rPr lang="en-US" sz="1200" i="1" dirty="0">
                <a:latin typeface="Arial" pitchFamily="34" charset="0"/>
              </a:rPr>
              <a:t> &amp; Lux, 2004</a:t>
            </a:r>
            <a:r>
              <a:rPr lang="ru-RU" sz="1200" i="1" dirty="0">
                <a:latin typeface="Arial" pitchFamily="34" charset="0"/>
              </a:rPr>
              <a:t>.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361603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4000" dirty="0">
                <a:solidFill>
                  <a:srgbClr val="4B6381"/>
                </a:solidFill>
                <a:latin typeface="PartnerUltraCondensed" panose="00000508000000000000" pitchFamily="50" charset="0"/>
              </a:rPr>
              <a:t>От активов бренда к его финансовой стоимости</a:t>
            </a:r>
          </a:p>
        </p:txBody>
      </p:sp>
      <p:sp>
        <p:nvSpPr>
          <p:cNvPr id="29808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5639" y="1701800"/>
            <a:ext cx="2967781" cy="3311525"/>
          </a:xfrm>
        </p:spPr>
        <p:txBody>
          <a:bodyPr>
            <a:normAutofit fontScale="85000" lnSpcReduction="10000"/>
          </a:bodyPr>
          <a:lstStyle/>
          <a:p>
            <a:pPr marL="180975" indent="-180975">
              <a:buFontTx/>
              <a:buNone/>
            </a:pPr>
            <a:r>
              <a:rPr lang="ru-RU" sz="2000" dirty="0">
                <a:latin typeface="PartnerCondensed" panose="00000506000000000000" pitchFamily="50" charset="0"/>
              </a:rPr>
              <a:t>     АКТИВЫ БРЕНДА</a:t>
            </a:r>
          </a:p>
          <a:p>
            <a:pPr marL="180975" indent="-180975"/>
            <a:r>
              <a:rPr lang="ru-RU" sz="1600" dirty="0">
                <a:latin typeface="PartnerCondensed" panose="00000506000000000000" pitchFamily="50" charset="0"/>
              </a:rPr>
              <a:t>Осведомленность о бренде.</a:t>
            </a:r>
          </a:p>
          <a:p>
            <a:pPr marL="180975" indent="-180975"/>
            <a:r>
              <a:rPr lang="ru-RU" sz="1600" dirty="0">
                <a:latin typeface="PartnerCondensed" panose="00000506000000000000" pitchFamily="50" charset="0"/>
              </a:rPr>
              <a:t>Репутация бренда (атрибуты, выгоды, компетенция, ноу-хау и др.).</a:t>
            </a:r>
          </a:p>
          <a:p>
            <a:pPr marL="180975" indent="-180975"/>
            <a:r>
              <a:rPr lang="ru-RU" sz="1600" dirty="0">
                <a:latin typeface="PartnerCondensed" panose="00000506000000000000" pitchFamily="50" charset="0"/>
              </a:rPr>
              <a:t>Индивидуальность бренда.</a:t>
            </a:r>
          </a:p>
          <a:p>
            <a:pPr marL="180975" indent="-180975"/>
            <a:r>
              <a:rPr lang="ru-RU" sz="1600" dirty="0">
                <a:latin typeface="PartnerCondensed" panose="00000506000000000000" pitchFamily="50" charset="0"/>
              </a:rPr>
              <a:t>Глубинные ценности бренда.</a:t>
            </a:r>
          </a:p>
          <a:p>
            <a:pPr marL="180975" indent="-180975"/>
            <a:r>
              <a:rPr lang="ru-RU" sz="1600" dirty="0">
                <a:latin typeface="PartnerCondensed" panose="00000506000000000000" pitchFamily="50" charset="0"/>
              </a:rPr>
              <a:t>Образность бренда.</a:t>
            </a:r>
          </a:p>
          <a:p>
            <a:pPr marL="180975" indent="-180975"/>
            <a:r>
              <a:rPr lang="ru-RU" sz="1600" dirty="0">
                <a:latin typeface="PartnerCondensed" panose="00000506000000000000" pitchFamily="50" charset="0"/>
              </a:rPr>
              <a:t>Предпочтение бренда или привязанность к бренду.</a:t>
            </a:r>
          </a:p>
          <a:p>
            <a:pPr marL="180975" indent="-180975"/>
            <a:r>
              <a:rPr lang="ru-RU" sz="1600" dirty="0">
                <a:latin typeface="PartnerCondensed" panose="00000506000000000000" pitchFamily="50" charset="0"/>
              </a:rPr>
              <a:t>Патенты и права. </a:t>
            </a:r>
          </a:p>
        </p:txBody>
      </p:sp>
      <p:sp>
        <p:nvSpPr>
          <p:cNvPr id="2980868" name="Rectangle 4"/>
          <p:cNvSpPr>
            <a:spLocks noChangeArrowheads="1"/>
          </p:cNvSpPr>
          <p:nvPr/>
        </p:nvSpPr>
        <p:spPr bwMode="auto">
          <a:xfrm>
            <a:off x="3477344" y="1701800"/>
            <a:ext cx="30956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>
              <a:lnSpc>
                <a:spcPct val="100000"/>
              </a:lnSpc>
            </a:pPr>
            <a:r>
              <a:rPr lang="ru-RU" sz="2000" dirty="0">
                <a:latin typeface="PartnerCondensed" panose="00000506000000000000" pitchFamily="50" charset="0"/>
              </a:rPr>
              <a:t>     СИЛА БРЕНДА</a:t>
            </a:r>
          </a:p>
          <a:p>
            <a:pPr marL="180975" indent="-180975">
              <a:lnSpc>
                <a:spcPct val="100000"/>
              </a:lnSpc>
              <a:buFontTx/>
              <a:buChar char="•"/>
            </a:pPr>
            <a:r>
              <a:rPr lang="ru-RU" sz="1600" dirty="0">
                <a:latin typeface="PartnerCondensed" panose="00000506000000000000" pitchFamily="50" charset="0"/>
              </a:rPr>
              <a:t>Доля рынка.</a:t>
            </a:r>
          </a:p>
          <a:p>
            <a:pPr marL="180975" indent="-180975">
              <a:lnSpc>
                <a:spcPct val="100000"/>
              </a:lnSpc>
              <a:buFontTx/>
              <a:buChar char="•"/>
            </a:pPr>
            <a:r>
              <a:rPr lang="ru-RU" sz="1600" dirty="0">
                <a:latin typeface="PartnerCondensed" panose="00000506000000000000" pitchFamily="50" charset="0"/>
              </a:rPr>
              <a:t>Лидерство на рынке.</a:t>
            </a:r>
          </a:p>
          <a:p>
            <a:pPr marL="180975" indent="-180975">
              <a:lnSpc>
                <a:spcPct val="100000"/>
              </a:lnSpc>
              <a:buFontTx/>
              <a:buChar char="•"/>
            </a:pPr>
            <a:r>
              <a:rPr lang="ru-RU" sz="1600" dirty="0">
                <a:latin typeface="PartnerCondensed" panose="00000506000000000000" pitchFamily="50" charset="0"/>
              </a:rPr>
              <a:t>Глубина проникновения на рынок. </a:t>
            </a:r>
          </a:p>
          <a:p>
            <a:pPr marL="180975" indent="-180975">
              <a:lnSpc>
                <a:spcPct val="100000"/>
              </a:lnSpc>
              <a:buFontTx/>
              <a:buChar char="•"/>
            </a:pPr>
            <a:r>
              <a:rPr lang="ru-RU" sz="1600" dirty="0">
                <a:latin typeface="PartnerCondensed" panose="00000506000000000000" pitchFamily="50" charset="0"/>
              </a:rPr>
              <a:t>Доля </a:t>
            </a:r>
            <a:r>
              <a:rPr lang="ru-RU" sz="1600" dirty="0" smtClean="0">
                <a:latin typeface="PartnerCondensed" panose="00000506000000000000" pitchFamily="50" charset="0"/>
              </a:rPr>
              <a:t>требований</a:t>
            </a:r>
            <a:endParaRPr lang="ru-RU" sz="1600" dirty="0"/>
          </a:p>
          <a:p>
            <a:pPr marL="180975" indent="-180975">
              <a:lnSpc>
                <a:spcPct val="100000"/>
              </a:lnSpc>
              <a:buFontTx/>
              <a:buChar char="•"/>
            </a:pPr>
            <a:r>
              <a:rPr lang="ru-RU" sz="1600" dirty="0">
                <a:latin typeface="PartnerCondensed" panose="00000506000000000000" pitchFamily="50" charset="0"/>
              </a:rPr>
              <a:t>Темпы роста.</a:t>
            </a:r>
          </a:p>
          <a:p>
            <a:pPr marL="180975" indent="-180975">
              <a:lnSpc>
                <a:spcPct val="100000"/>
              </a:lnSpc>
              <a:buFontTx/>
              <a:buChar char="•"/>
            </a:pPr>
            <a:r>
              <a:rPr lang="ru-RU" sz="1600" dirty="0">
                <a:latin typeface="PartnerCondensed" panose="00000506000000000000" pitchFamily="50" charset="0"/>
              </a:rPr>
              <a:t>Степень приверженности.</a:t>
            </a:r>
          </a:p>
          <a:p>
            <a:pPr marL="180975" indent="-180975">
              <a:lnSpc>
                <a:spcPct val="100000"/>
              </a:lnSpc>
              <a:buFontTx/>
              <a:buChar char="•"/>
            </a:pPr>
            <a:r>
              <a:rPr lang="ru-RU" sz="1600" dirty="0">
                <a:latin typeface="PartnerCondensed" panose="00000506000000000000" pitchFamily="50" charset="0"/>
              </a:rPr>
              <a:t>Премиальная надбавка к цене. </a:t>
            </a:r>
          </a:p>
        </p:txBody>
      </p:sp>
      <p:sp>
        <p:nvSpPr>
          <p:cNvPr id="2980869" name="Rectangle 5"/>
          <p:cNvSpPr>
            <a:spLocks noChangeArrowheads="1"/>
          </p:cNvSpPr>
          <p:nvPr/>
        </p:nvSpPr>
        <p:spPr bwMode="auto">
          <a:xfrm>
            <a:off x="6444208" y="1701800"/>
            <a:ext cx="2592387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>
              <a:lnSpc>
                <a:spcPct val="100000"/>
              </a:lnSpc>
            </a:pPr>
            <a:r>
              <a:rPr lang="ru-RU" sz="2000" dirty="0">
                <a:latin typeface="PartnerCondensed" panose="00000506000000000000" pitchFamily="50" charset="0"/>
              </a:rPr>
              <a:t>     СТОИМОСТЬ БРЕНДА</a:t>
            </a:r>
          </a:p>
          <a:p>
            <a:pPr marL="180975" indent="-180975">
              <a:lnSpc>
                <a:spcPct val="100000"/>
              </a:lnSpc>
              <a:buFontTx/>
              <a:buChar char="•"/>
            </a:pPr>
            <a:r>
              <a:rPr lang="ru-RU" sz="1600" dirty="0">
                <a:latin typeface="PartnerCondensed" panose="00000506000000000000" pitchFamily="50" charset="0"/>
              </a:rPr>
              <a:t>Чистый дисконтированный поток денежных средств, создаваемый брендом после уплаты стоимости капиталовложений в производство и затрат на маркетинг. </a:t>
            </a:r>
          </a:p>
        </p:txBody>
      </p:sp>
      <p:sp>
        <p:nvSpPr>
          <p:cNvPr id="2980870" name="Line 6"/>
          <p:cNvSpPr>
            <a:spLocks noChangeShapeType="1"/>
          </p:cNvSpPr>
          <p:nvPr/>
        </p:nvSpPr>
        <p:spPr bwMode="auto">
          <a:xfrm>
            <a:off x="2704855" y="1844824"/>
            <a:ext cx="100806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80871" name="Line 7"/>
          <p:cNvSpPr>
            <a:spLocks noChangeShapeType="1"/>
          </p:cNvSpPr>
          <p:nvPr/>
        </p:nvSpPr>
        <p:spPr bwMode="auto">
          <a:xfrm>
            <a:off x="6228184" y="1844824"/>
            <a:ext cx="99285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80872" name="Text Box 8"/>
          <p:cNvSpPr txBox="1">
            <a:spLocks noChangeArrowheads="1"/>
          </p:cNvSpPr>
          <p:nvPr/>
        </p:nvSpPr>
        <p:spPr bwMode="auto">
          <a:xfrm>
            <a:off x="3491880" y="6525344"/>
            <a:ext cx="5616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ru-RU" sz="1200" i="1" dirty="0">
                <a:latin typeface="Arial" pitchFamily="34" charset="0"/>
              </a:rPr>
              <a:t>Источник: Ж.-Н. </a:t>
            </a:r>
            <a:r>
              <a:rPr lang="ru-RU" sz="1200" i="1" dirty="0" err="1">
                <a:latin typeface="Arial" pitchFamily="34" charset="0"/>
              </a:rPr>
              <a:t>Капферер</a:t>
            </a:r>
            <a:r>
              <a:rPr lang="ru-RU" sz="1200" i="1" dirty="0">
                <a:latin typeface="Arial" pitchFamily="34" charset="0"/>
              </a:rPr>
              <a:t>. Бренд навсегда. – М.: Вершина, 2006. – 448 с.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361603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4000" dirty="0">
                <a:solidFill>
                  <a:srgbClr val="4B6381"/>
                </a:solidFill>
                <a:latin typeface="PartnerUltraCondensed" panose="00000508000000000000" pitchFamily="50" charset="0"/>
              </a:rPr>
              <a:t>Оценка стоимости нематериальных активов</a:t>
            </a:r>
          </a:p>
        </p:txBody>
      </p:sp>
      <p:sp>
        <p:nvSpPr>
          <p:cNvPr id="1427459" name="Rectangle 3"/>
          <p:cNvSpPr>
            <a:spLocks noChangeArrowheads="1"/>
          </p:cNvSpPr>
          <p:nvPr/>
        </p:nvSpPr>
        <p:spPr bwMode="auto">
          <a:xfrm>
            <a:off x="683567" y="1560521"/>
            <a:ext cx="777686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80975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ru-RU" sz="2400" dirty="0"/>
              <a:t>Понятие нематериальных активов (НМА). </a:t>
            </a:r>
          </a:p>
          <a:p>
            <a:pPr indent="180975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ru-RU" sz="2400" dirty="0"/>
              <a:t>Классификация НМА согласно МСФО. Международные стандарты оценочной деятельности</a:t>
            </a:r>
            <a:r>
              <a:rPr lang="en-US" sz="2400" dirty="0"/>
              <a:t> (20</a:t>
            </a:r>
            <a:r>
              <a:rPr lang="ru-RU" sz="2400" dirty="0"/>
              <a:t>11</a:t>
            </a:r>
            <a:r>
              <a:rPr lang="en-US" sz="2400" dirty="0"/>
              <a:t>)</a:t>
            </a:r>
            <a:r>
              <a:rPr lang="ru-RU" sz="2400" dirty="0"/>
              <a:t>. Европейские стандарты оценочной деятельности</a:t>
            </a:r>
            <a:r>
              <a:rPr lang="en-US" sz="2400" dirty="0"/>
              <a:t> (2009)</a:t>
            </a:r>
            <a:r>
              <a:rPr lang="ru-RU" sz="2400" dirty="0"/>
              <a:t>. </a:t>
            </a:r>
            <a:r>
              <a:rPr lang="en-US" sz="2400" dirty="0"/>
              <a:t>IFRS 3 «Business Combinations», IAS 38 «Intangible Assets», IVSC GN4 «Valuation of Intangible Assets», OECD «Transfer Pricing Guidelines»</a:t>
            </a:r>
            <a:r>
              <a:rPr lang="ru-RU" sz="2400" dirty="0"/>
              <a:t> и др. </a:t>
            </a:r>
          </a:p>
          <a:p>
            <a:pPr indent="180975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ru-RU" sz="2400" dirty="0"/>
              <a:t>Российская нормативная база оценочной деятельности: Гражданский кодекс РФ, Федеральный закон РФ № 135 «Об оценочной деятельности», Федеральные стандарты оценки Минэкономразвития РФ </a:t>
            </a:r>
            <a:r>
              <a:rPr lang="ru-RU" sz="2400" i="1" dirty="0"/>
              <a:t>(ФСО № 1, 2, 3, 5, 6)</a:t>
            </a:r>
            <a:r>
              <a:rPr lang="ru-RU" sz="2400" dirty="0"/>
              <a:t>, ПБУ 14/2007 и др. </a:t>
            </a:r>
          </a:p>
          <a:p>
            <a:pPr indent="180975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ru-RU" sz="2400" dirty="0"/>
              <a:t>Подходы и методы оценки стоимости НМА. 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0" y="0"/>
            <a:ext cx="9144000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95860" y="374973"/>
            <a:ext cx="273630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200" dirty="0">
                <a:solidFill>
                  <a:srgbClr val="4B6381"/>
                </a:solidFill>
              </a:rPr>
              <a:t>ISO 10668 «Brand Valuation</a:t>
            </a:r>
            <a:r>
              <a:rPr lang="en-US" sz="2400" dirty="0" smtClean="0">
                <a:solidFill>
                  <a:srgbClr val="4B6381"/>
                </a:solidFill>
                <a:latin typeface="PartnerUltraCondensed" panose="00000508000000000000" pitchFamily="50" charset="0"/>
              </a:rPr>
              <a:t>»</a:t>
            </a:r>
            <a:endParaRPr lang="en-US" sz="2400" dirty="0">
              <a:solidFill>
                <a:srgbClr val="4B6381"/>
              </a:solidFill>
              <a:latin typeface="PartnerUltraCondensed" panose="00000508000000000000" pitchFamily="50" charset="0"/>
            </a:endParaRPr>
          </a:p>
        </p:txBody>
      </p:sp>
      <p:pic>
        <p:nvPicPr>
          <p:cNvPr id="1285124" name="Picture 4" descr="ISO-10668_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73038"/>
            <a:ext cx="4144963" cy="6192837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243657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3600" dirty="0" smtClean="0">
                <a:solidFill>
                  <a:srgbClr val="657A89"/>
                </a:solidFill>
              </a:rPr>
              <a:t>      Принят </a:t>
            </a:r>
            <a:r>
              <a:rPr lang="ru-RU" sz="3600" dirty="0">
                <a:solidFill>
                  <a:srgbClr val="657A89"/>
                </a:solidFill>
              </a:rPr>
              <a:t>в </a:t>
            </a:r>
            <a:r>
              <a:rPr lang="ru-RU" sz="3600" dirty="0" smtClean="0">
                <a:solidFill>
                  <a:srgbClr val="657A89"/>
                </a:solidFill>
              </a:rPr>
              <a:t>         октябре </a:t>
            </a:r>
            <a:r>
              <a:rPr lang="ru-RU" sz="3600" dirty="0">
                <a:solidFill>
                  <a:srgbClr val="657A89"/>
                </a:solidFill>
              </a:rPr>
              <a:t>2010 </a:t>
            </a:r>
            <a:r>
              <a:rPr lang="ru-RU" sz="2400" dirty="0">
                <a:solidFill>
                  <a:srgbClr val="657A89"/>
                </a:solidFill>
              </a:rPr>
              <a:t>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7523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732893670"/>
              </p:ext>
            </p:extLst>
          </p:nvPr>
        </p:nvGraphicFramePr>
        <p:xfrm>
          <a:off x="457200" y="404814"/>
          <a:ext cx="8229600" cy="5832499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1558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baseline="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Затратный</a:t>
                      </a:r>
                      <a:r>
                        <a:rPr lang="en-US" sz="3200" kern="1200" baseline="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kern="1200" baseline="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</a:t>
                      </a:r>
                      <a:r>
                        <a:rPr lang="en-US" sz="3200" kern="1200" baseline="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kern="1200" baseline="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3200" kern="1200" baseline="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3200" kern="1200" baseline="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(Activity based costing</a:t>
                      </a:r>
                      <a:r>
                        <a:rPr lang="ru-RU" sz="3200" kern="1200" baseline="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Суммирование всех возможных затрат, связанных с созданием и продвижением бренда на протяжении всего жизненного цикла.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78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очень сложные расчеты, доступен каждому производителю.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3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учитывает эффективности маркетинговых мероприятий. Инвестиции в бренд могут не иметь ничего общего с его стоимостью.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64714"/>
          </a:xfrm>
          <a:prstGeom prst="rect">
            <a:avLst/>
          </a:prstGeom>
          <a:gradFill>
            <a:gsLst>
              <a:gs pos="0">
                <a:srgbClr val="8ABDEC">
                  <a:alpha val="0"/>
                </a:srgbClr>
              </a:gs>
              <a:gs pos="100000">
                <a:srgbClr val="0456A0">
                  <a:alpha val="22000"/>
                </a:srgbClr>
              </a:gs>
              <a:gs pos="66000">
                <a:srgbClr val="2779C3">
                  <a:alpha val="8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6674"/>
                    </a14:imgEffect>
                    <a14:imgEffect>
                      <a14:saturation sat="2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2" r="-239" b="-44"/>
          <a:stretch/>
        </p:blipFill>
        <p:spPr>
          <a:xfrm>
            <a:off x="-100" y="3648"/>
            <a:ext cx="6664531" cy="686106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graphicFrame>
        <p:nvGraphicFramePr>
          <p:cNvPr id="1376258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356451757"/>
              </p:ext>
            </p:extLst>
          </p:nvPr>
        </p:nvGraphicFramePr>
        <p:xfrm>
          <a:off x="457200" y="404663"/>
          <a:ext cx="8229600" cy="6231243"/>
        </p:xfrm>
        <a:graphic>
          <a:graphicData uri="http://schemas.openxmlformats.org/drawingml/2006/table">
            <a:tbl>
              <a:tblPr/>
              <a:tblGrid>
                <a:gridCol w="2243138"/>
                <a:gridCol w="5986462"/>
              </a:tblGrid>
              <a:tr h="1155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МЕТОД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Метод будущих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избыточных доходов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Future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/ e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xcess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3200" kern="1200" dirty="0" err="1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arnings</a:t>
                      </a:r>
                      <a:r>
                        <a:rPr lang="ru-RU" sz="3200" kern="1200" dirty="0" smtClean="0">
                          <a:solidFill>
                            <a:srgbClr val="4B638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КРАТКОЕ ОПИСАНИЕ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Исторические доходы бренда умножаются на типовой коэффициент.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7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ДОСТОИНСТВА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Метод  доступен каждому производителю.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9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rtnerCondensed" panose="00000506000000000000" pitchFamily="50" charset="0"/>
                        </a:rPr>
                        <a:t>НЕДОСТАТКИ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Оценки брендов по данному методу крайне нестабильны, поскольку зависят от прибыли, полученной в год оценки. К тому же, прошлые доходы могут быть слабо связаны с будущими.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983" y="6552332"/>
            <a:ext cx="1763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ru-RU" sz="1200" dirty="0" smtClean="0">
                <a:latin typeface="Arial" pitchFamily="34" charset="0"/>
              </a:rPr>
              <a:t>.  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1508</Words>
  <Application>Microsoft Office PowerPoint</Application>
  <PresentationFormat>Экран (4:3)</PresentationFormat>
  <Paragraphs>235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Сколько стоит бренд?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Сколько стоит бренд?</dc:title>
  <dc:creator>Глазунов Олег Романович</dc:creator>
  <cp:lastModifiedBy>Глазунов Олег Романович</cp:lastModifiedBy>
  <cp:revision>38</cp:revision>
  <dcterms:created xsi:type="dcterms:W3CDTF">2014-06-18T08:19:36Z</dcterms:created>
  <dcterms:modified xsi:type="dcterms:W3CDTF">2014-06-23T05:27:35Z</dcterms:modified>
</cp:coreProperties>
</file>