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77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86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07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608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78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78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36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3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0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11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48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2771-2432-4936-94A6-B58791246239}" type="datetimeFigureOut">
              <a:rPr lang="ru-RU" smtClean="0"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24D8E-8963-43F9-B515-56EBA9C5F4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23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0040" y="2348880"/>
            <a:ext cx="7772400" cy="1470025"/>
          </a:xfrm>
        </p:spPr>
        <p:txBody>
          <a:bodyPr/>
          <a:lstStyle/>
          <a:p>
            <a:r>
              <a:rPr lang="ru-RU" b="1" dirty="0" smtClean="0"/>
              <a:t>Маркетинг общества пресыщения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1560" y="4077072"/>
            <a:ext cx="6400800" cy="1196553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</a:rPr>
              <a:t>Гвоздик О.А.,</a:t>
            </a:r>
          </a:p>
          <a:p>
            <a:pPr algn="l">
              <a:spcBef>
                <a:spcPts val="0"/>
              </a:spcBef>
            </a:pPr>
            <a:r>
              <a:rPr lang="ru-RU" sz="1800" dirty="0" smtClean="0"/>
              <a:t>координатор Цеха «Маркетинг</a:t>
            </a:r>
          </a:p>
          <a:p>
            <a:pPr algn="l">
              <a:spcBef>
                <a:spcPts val="0"/>
              </a:spcBef>
            </a:pPr>
            <a:r>
              <a:rPr lang="ru-RU" sz="1800" dirty="0" smtClean="0"/>
              <a:t>потребительских </a:t>
            </a:r>
            <a:r>
              <a:rPr lang="ru-RU" sz="1800" dirty="0" smtClean="0"/>
              <a:t>товаров и розничной торговли»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0508" y="118373"/>
            <a:ext cx="3145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Дискуссионный клуб</a:t>
            </a:r>
          </a:p>
          <a:p>
            <a:r>
              <a:rPr lang="ru-RU" dirty="0" smtClean="0"/>
              <a:t>Гильдии маркетологов России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39952" y="6237312"/>
            <a:ext cx="1127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/>
              <a:t>31.03.2014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76672" y="188640"/>
            <a:ext cx="5667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/>
              <a:t>«Что происходит с экономикой России?» 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128371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Принуждения: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Купи ..., получишь …</a:t>
            </a:r>
          </a:p>
          <a:p>
            <a:r>
              <a:rPr lang="ru-RU" sz="2800" dirty="0" smtClean="0"/>
              <a:t>Ты - </a:t>
            </a:r>
            <a:r>
              <a:rPr lang="ru-RU" sz="2800" i="1" dirty="0" err="1" smtClean="0"/>
              <a:t>лузер</a:t>
            </a:r>
            <a:r>
              <a:rPr lang="ru-RU" sz="2800" dirty="0" smtClean="0"/>
              <a:t>, если у тебя нет …</a:t>
            </a:r>
          </a:p>
          <a:p>
            <a:r>
              <a:rPr lang="ru-RU" sz="2800" dirty="0" smtClean="0"/>
              <a:t>Только с  … ты станешь …</a:t>
            </a:r>
          </a:p>
          <a:p>
            <a:r>
              <a:rPr lang="ru-RU" sz="2800" dirty="0" smtClean="0"/>
              <a:t>Только так ты …</a:t>
            </a:r>
          </a:p>
          <a:p>
            <a:r>
              <a:rPr lang="ru-RU" sz="2800" dirty="0" smtClean="0"/>
              <a:t>…</a:t>
            </a:r>
          </a:p>
          <a:p>
            <a:endParaRPr lang="ru-RU" sz="2800" dirty="0" smtClean="0"/>
          </a:p>
          <a:p>
            <a:r>
              <a:rPr lang="ru-RU" sz="2800" dirty="0" smtClean="0"/>
              <a:t>Покупай, покупай, покупай …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9699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На чем сфокусироваться?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63711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Общество пресыщения – куда катимся?</a:t>
            </a:r>
          </a:p>
          <a:p>
            <a:r>
              <a:rPr lang="ru-RU" sz="2400" dirty="0" smtClean="0"/>
              <a:t>Доля потребителей </a:t>
            </a:r>
            <a:r>
              <a:rPr lang="ru-RU" sz="2400" dirty="0" err="1" smtClean="0"/>
              <a:t>инноваторов</a:t>
            </a:r>
            <a:r>
              <a:rPr lang="ru-RU" sz="2400" dirty="0" smtClean="0"/>
              <a:t> – истинных </a:t>
            </a:r>
            <a:r>
              <a:rPr lang="ru-RU" sz="2400" dirty="0" smtClean="0"/>
              <a:t>пользователей – 5-10%</a:t>
            </a:r>
            <a:endParaRPr lang="ru-RU" sz="2400" dirty="0" smtClean="0"/>
          </a:p>
          <a:p>
            <a:r>
              <a:rPr lang="ru-RU" sz="2400" dirty="0" smtClean="0"/>
              <a:t>Доля потребителей «</a:t>
            </a:r>
            <a:r>
              <a:rPr lang="ru-RU" sz="2400" dirty="0" err="1" smtClean="0"/>
              <a:t>инноваторов</a:t>
            </a:r>
            <a:r>
              <a:rPr lang="ru-RU" sz="2400" dirty="0" smtClean="0"/>
              <a:t>-модников</a:t>
            </a:r>
            <a:r>
              <a:rPr lang="ru-RU" sz="2400" dirty="0" smtClean="0"/>
              <a:t>» - более 25%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9951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Что делать как профессионалу?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544616"/>
          </a:xfrm>
        </p:spPr>
        <p:txBody>
          <a:bodyPr>
            <a:normAutofit/>
          </a:bodyPr>
          <a:lstStyle/>
          <a:p>
            <a:pPr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 smtClean="0"/>
              <a:t>Не способствовать гонке </a:t>
            </a:r>
            <a:r>
              <a:rPr lang="ru-RU" sz="2400" dirty="0" smtClean="0"/>
              <a:t>потребления</a:t>
            </a:r>
          </a:p>
          <a:p>
            <a:pPr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 smtClean="0"/>
              <a:t>«рубить </a:t>
            </a:r>
            <a:r>
              <a:rPr lang="ru-RU" sz="2400" dirty="0" err="1" smtClean="0"/>
              <a:t>косты</a:t>
            </a:r>
            <a:r>
              <a:rPr lang="ru-RU" sz="2400" dirty="0" smtClean="0"/>
              <a:t>» или увеличивать бюджеты?</a:t>
            </a:r>
          </a:p>
          <a:p>
            <a:pPr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/>
              <a:t>Не уменьшать финансирование своей деятельности в области </a:t>
            </a:r>
            <a:r>
              <a:rPr lang="en-US" sz="2400" dirty="0"/>
              <a:t>R</a:t>
            </a:r>
            <a:r>
              <a:rPr lang="ru-RU" sz="2400" dirty="0"/>
              <a:t>&amp;</a:t>
            </a:r>
            <a:r>
              <a:rPr lang="en-US" sz="2400" dirty="0" smtClean="0"/>
              <a:t>D</a:t>
            </a:r>
            <a:endParaRPr lang="ru-RU" sz="2400" dirty="0"/>
          </a:p>
          <a:p>
            <a:pPr lvl="0"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 smtClean="0"/>
              <a:t>Сформировать </a:t>
            </a:r>
            <a:r>
              <a:rPr lang="ru-RU" sz="2400" dirty="0"/>
              <a:t>более понятные для потребителей («прозрачные») продукты, изменить «упаковку</a:t>
            </a:r>
            <a:r>
              <a:rPr lang="ru-RU" sz="2400" dirty="0" smtClean="0"/>
              <a:t>»</a:t>
            </a:r>
            <a:r>
              <a:rPr lang="en-US" sz="2400" dirty="0" smtClean="0"/>
              <a:t> (NPD</a:t>
            </a:r>
            <a:r>
              <a:rPr lang="ru-RU" sz="2400" dirty="0" smtClean="0"/>
              <a:t>)</a:t>
            </a:r>
            <a:endParaRPr lang="ru-RU" sz="2400" dirty="0"/>
          </a:p>
          <a:p>
            <a:pPr lvl="0"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 smtClean="0"/>
              <a:t>Ориентация на 55+: в </a:t>
            </a:r>
            <a:r>
              <a:rPr lang="ru-RU" sz="2400" dirty="0"/>
              <a:t>1991 году пенсионеры составляли ≈22% населения России, сейчас – около 30%, через </a:t>
            </a:r>
            <a:r>
              <a:rPr lang="ru-RU" sz="2400" dirty="0" smtClean="0"/>
              <a:t>10  </a:t>
            </a:r>
            <a:r>
              <a:rPr lang="ru-RU" sz="2400" dirty="0"/>
              <a:t>лет их численность составит 50</a:t>
            </a:r>
            <a:r>
              <a:rPr lang="ru-RU" sz="2400" dirty="0" smtClean="0"/>
              <a:t>% населения</a:t>
            </a:r>
          </a:p>
          <a:p>
            <a:pPr lvl="0"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/>
              <a:t>Работать только с теми банками, которые находятся в т.н. «белых списках» («черные списки» зачастую являются </a:t>
            </a:r>
            <a:r>
              <a:rPr lang="en-US" sz="2400" dirty="0"/>
              <a:t>PR</a:t>
            </a:r>
            <a:r>
              <a:rPr lang="ru-RU" sz="2400" dirty="0"/>
              <a:t>-происками конкурентов) и с теми, кто допущен к тендерам по </a:t>
            </a:r>
            <a:r>
              <a:rPr lang="ru-RU" sz="2400" dirty="0" err="1" smtClean="0"/>
              <a:t>госсзакупкам</a:t>
            </a:r>
            <a:endParaRPr lang="ru-RU" sz="2400" dirty="0" smtClean="0"/>
          </a:p>
          <a:p>
            <a:pPr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 smtClean="0"/>
              <a:t>Перевести </a:t>
            </a:r>
            <a:r>
              <a:rPr lang="ru-RU" sz="2400" dirty="0"/>
              <a:t>долговые обязательства </a:t>
            </a:r>
            <a:r>
              <a:rPr lang="ru-RU" sz="2400" dirty="0" smtClean="0"/>
              <a:t>в рубли.</a:t>
            </a:r>
          </a:p>
          <a:p>
            <a:pPr algn="just"/>
            <a:endParaRPr lang="ru-RU" sz="2400" dirty="0"/>
          </a:p>
          <a:p>
            <a:pPr lvl="0" algn="just"/>
            <a:endParaRPr lang="ru-RU" sz="2400" dirty="0" smtClean="0"/>
          </a:p>
          <a:p>
            <a:pPr lvl="0" algn="just"/>
            <a:endParaRPr lang="ru-RU" sz="2400" dirty="0"/>
          </a:p>
          <a:p>
            <a:pPr algn="just"/>
            <a:endParaRPr lang="ru-RU" sz="2400" dirty="0" smtClean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774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Исключения и векторы развития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85313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Экономия природных ресурсов</a:t>
            </a:r>
          </a:p>
          <a:p>
            <a:r>
              <a:rPr lang="ru-RU" sz="2400" dirty="0" smtClean="0"/>
              <a:t>Снижение нагрузки на экологию</a:t>
            </a:r>
          </a:p>
          <a:p>
            <a:r>
              <a:rPr lang="ru-RU" sz="2400" dirty="0" smtClean="0"/>
              <a:t>Забота о здоровье сегодня, растущих и будущих </a:t>
            </a:r>
            <a:r>
              <a:rPr lang="ru-RU" sz="2400" dirty="0" smtClean="0"/>
              <a:t>поколений</a:t>
            </a:r>
          </a:p>
          <a:p>
            <a:r>
              <a:rPr lang="ru-RU" sz="2400" dirty="0" smtClean="0"/>
              <a:t>Развитие инфраструктуры, оптимизация бизнес-процессов, перевод ряд процессов на уровень проектов.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6532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Что делать как гражданину?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16624"/>
          </a:xfrm>
        </p:spPr>
        <p:txBody>
          <a:bodyPr>
            <a:noAutofit/>
          </a:bodyPr>
          <a:lstStyle/>
          <a:p>
            <a:pPr lvl="0"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 smtClean="0"/>
              <a:t>Как потребителям, не обновлять </a:t>
            </a:r>
            <a:r>
              <a:rPr lang="ru-RU" sz="2400" dirty="0" smtClean="0"/>
              <a:t>модели </a:t>
            </a:r>
            <a:r>
              <a:rPr lang="ru-RU" sz="2400" dirty="0" err="1" smtClean="0"/>
              <a:t>БТиЭ</a:t>
            </a:r>
            <a:endParaRPr lang="ru-RU" sz="2400" dirty="0" smtClean="0"/>
          </a:p>
          <a:p>
            <a:pPr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/>
              <a:t>Показатель инфляции будет только расти. Не откладывать покупку товаров длительного пользования, особенно импортных (сроком использования не менее 2-3 лет), имеющих цену, больше чем 1/2 Вашего месячного совокупного </a:t>
            </a:r>
            <a:r>
              <a:rPr lang="ru-RU" sz="2400" dirty="0" smtClean="0"/>
              <a:t>дохода</a:t>
            </a:r>
            <a:endParaRPr lang="ru-RU" sz="2400" dirty="0"/>
          </a:p>
          <a:p>
            <a:pPr lvl="0"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 smtClean="0"/>
              <a:t>Создание </a:t>
            </a:r>
            <a:r>
              <a:rPr lang="ru-RU" sz="2400" dirty="0"/>
              <a:t>«жирового запаса» (резервного фонда) в виде свободных / доступных / наличных денег</a:t>
            </a:r>
          </a:p>
          <a:p>
            <a:pPr lvl="0"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/>
              <a:t>Не убыстрять погашение кредитов. Проводить </a:t>
            </a:r>
            <a:r>
              <a:rPr lang="ru-RU" sz="2400" dirty="0" smtClean="0"/>
              <a:t>накопление</a:t>
            </a:r>
            <a:endParaRPr lang="ru-RU" sz="2400" dirty="0"/>
          </a:p>
          <a:p>
            <a:pPr lvl="0"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 smtClean="0"/>
              <a:t>Краткосрочные </a:t>
            </a:r>
            <a:r>
              <a:rPr lang="ru-RU" sz="2400" dirty="0"/>
              <a:t>вложения делать в рублях, долгосрочные – в </a:t>
            </a:r>
            <a:r>
              <a:rPr lang="ru-RU" sz="2400" dirty="0" smtClean="0"/>
              <a:t>валюте</a:t>
            </a:r>
            <a:endParaRPr lang="ru-RU" sz="2400" dirty="0"/>
          </a:p>
          <a:p>
            <a:pPr lvl="0"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 smtClean="0"/>
              <a:t>Не </a:t>
            </a:r>
            <a:r>
              <a:rPr lang="ru-RU" sz="2400" dirty="0"/>
              <a:t>спешить с приобретением недвижимости в РФ, - этот рынок тоже может </a:t>
            </a:r>
            <a:r>
              <a:rPr lang="ru-RU" sz="2400" dirty="0" smtClean="0"/>
              <a:t>упасть</a:t>
            </a:r>
            <a:endParaRPr lang="ru-RU" sz="2400" dirty="0"/>
          </a:p>
          <a:p>
            <a:pPr lvl="0"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 smtClean="0"/>
              <a:t>Постараться снизить все </a:t>
            </a:r>
            <a:r>
              <a:rPr lang="en-US" sz="2400" dirty="0" smtClean="0"/>
              <a:t>OPEX</a:t>
            </a:r>
            <a:r>
              <a:rPr lang="ru-RU" sz="2400" dirty="0" smtClean="0"/>
              <a:t>`ы семьи</a:t>
            </a:r>
          </a:p>
          <a:p>
            <a:pPr lvl="0" algn="just">
              <a:lnSpc>
                <a:spcPct val="85000"/>
              </a:lnSpc>
              <a:spcBef>
                <a:spcPts val="400"/>
              </a:spcBef>
            </a:pPr>
            <a:r>
              <a:rPr lang="ru-RU" sz="2400" dirty="0" smtClean="0"/>
              <a:t>Если </a:t>
            </a:r>
            <a:r>
              <a:rPr lang="ru-RU" sz="2400" dirty="0"/>
              <a:t>не понятно с доходностью инвестиций, то планировать хотя бы их сохранность: не банки, а пенсионные фонды и страховые </a:t>
            </a:r>
            <a:r>
              <a:rPr lang="ru-RU" sz="2400" dirty="0" smtClean="0"/>
              <a:t>компании.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010627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359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Маркетинг общества пресыщения</vt:lpstr>
      <vt:lpstr>Принуждения:</vt:lpstr>
      <vt:lpstr>На чем сфокусироваться?</vt:lpstr>
      <vt:lpstr>Что делать как профессионалу?</vt:lpstr>
      <vt:lpstr>Исключения и векторы развития</vt:lpstr>
      <vt:lpstr>Что делать как гражданину?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общества пресыщения</dc:title>
  <dc:creator>Олег Гвоздик</dc:creator>
  <cp:lastModifiedBy>Олег Гвоздик</cp:lastModifiedBy>
  <cp:revision>8</cp:revision>
  <dcterms:created xsi:type="dcterms:W3CDTF">2014-03-31T04:06:56Z</dcterms:created>
  <dcterms:modified xsi:type="dcterms:W3CDTF">2014-03-31T12:40:41Z</dcterms:modified>
</cp:coreProperties>
</file>