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1"/>
  </p:notes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40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3" roundtripDataSignature="AMtx7mg/VV1tbI7btwKtD36x9ikEUNC5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4A6B243A-E7B2-488B-8A11-E64AC8968E16}">
  <a:tblStyle styleId="{4A6B243A-E7B2-488B-8A11-E64AC8968E1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2524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288" y="-112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63" Type="http://customschemas.google.com/relationships/presentationmetadata" Target="metadata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36631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Relationship Id="rId3" Type="http://schemas.openxmlformats.org/officeDocument/2006/relationships/hyperlink" Target="https://rg-ru.turbopages.org/rg.ru/s/2024/10/01/uchet-bannerov.html" TargetMode="Externa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Relationship Id="rId3" Type="http://schemas.openxmlformats.org/officeDocument/2006/relationships/hyperlink" Target="https://adindex.ru/news/researches/2024/11/13/327315.phtml" TargetMode="Externa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Relationship Id="rId3" Type="http://schemas.openxmlformats.org/officeDocument/2006/relationships/hyperlink" Target="https://okoloretail.com/wp-content/uploads/2023/07/tinkoff_ecommerce_sellers_on_marketplaces_russia_2023_25_pgs-1.pdf" TargetMode="Externa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https://datainsight.ru/DI_Ecosystem_2024" TargetMode="Externa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Relationship Id="rId3" Type="http://schemas.openxmlformats.org/officeDocument/2006/relationships/hyperlink" Target="https://www.vedomosti.ru/business/news/2024/10/28/1071283-tempi-rosta-chisla-sellerov-snizilis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insight.ru/sites/default/files/DI_niche%20marketplaces_2023_1.pdf" TargetMode="External"/><Relationship Id="rId4" Type="http://schemas.openxmlformats.org/officeDocument/2006/relationships/hyperlink" Target="https://vk.com/@dstglobal-dinamika-rosta-nishevyh-marketpleisov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21a8989dd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g321a8989dd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d7e1401dc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2d7e1401dc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В 1 полугодии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</a:ext>
              </a:extLs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2024 г. рынок интернет-рекламы вырос более чем на 50%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(по сравнению с 1 половиной 2023). </a:t>
            </a:r>
            <a:r>
              <a:rPr lang="en-US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(Роскомнадзор)</a:t>
            </a:r>
            <a:r>
              <a:rPr lang="en-US"/>
              <a:t/>
            </a:r>
            <a:br>
              <a:rPr lang="en-US"/>
            </a:b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Усиление конкуренции за потребителя. Инвентаря стало меньше, что привело к росту медиаинфляции, а соответственно, к увеличению бюджетов. </a:t>
            </a:r>
            <a:b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"В 2023 году до 1 сентября не были предусмотрены санкции за неисполнение закона о маркировке. То есть разница между цифрами 2023 и 2024 годов складывается как из-за действительного роста объемов, так и из-за того, что часть рекламы в первой половине прошлого года не маркировалась. А потому цифры 2023 и 2024 годов сравнивать некорректно", - полагает Веселов.</a:t>
            </a:r>
            <a:endParaRPr/>
          </a:p>
        </p:txBody>
      </p:sp>
      <p:sp>
        <p:nvSpPr>
          <p:cNvPr id="331" name="Google Shape;331;g2d7e1401dcb_0_18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326995e5c3b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g326995e5c3b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31de0a90d3d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g31de0a90d3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326995e5c3b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chemeClr val="dk1"/>
                </a:solidFill>
              </a:rPr>
              <a:t>Наибольшую долю от времени, проведенного в интернете, занимают социальные сети и блоги — на них приходится 21% внимания населения.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chemeClr val="dk1"/>
                </a:solidFill>
              </a:rPr>
              <a:t>19% — видеоресурсы, 18% — мессенджеры, 8% — игры, и 5% — e-com. </a:t>
            </a:r>
            <a:r>
              <a:rPr lang="en-US" sz="1400" u="sng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(Mediascope, Окт 2024)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chemeClr val="dk1"/>
                </a:solidFill>
              </a:rPr>
              <a:t>Интересным трендом года стал всплеск активности на платформах с отзывами, включая маркетплейсы. Эти площадки за год показали впечатляющий прирост: количество авторов увеличилось на 126%, а сообщений — на 292%.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chemeClr val="dk1"/>
                </a:solidFill>
              </a:rPr>
              <a:t>Сегодня они охватывают 17% авторов соцмедиа, что подтверждает высокий интерес россиян к обмену опытом и рекомендациями.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350">
                <a:solidFill>
                  <a:srgbClr val="333646"/>
                </a:solidFill>
                <a:highlight>
                  <a:srgbClr val="FFFFFF"/>
                </a:highlight>
              </a:rPr>
              <a:t>Рост числа авторов и объема сообщений свидетельствует о том, что социальные медиа продолжают быть важнейшим средством коммуникации, влияя на общественное мнение и предоставляя аудитории новые возможности для самовыражения.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g326995e5c3b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26995e5c3b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Объем публикуемого контента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+ 16,8% (1,815 млрд сообщений )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chemeClr val="lt1"/>
                </a:highlight>
              </a:rPr>
              <a:t>Рост числа активных пользователей в социальных медиа свидетельствует о продолжающейся интеграции цифровых технологий в повседневную жизнь, несмотря на блокировки некоторых международных платформ.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chemeClr val="lt1"/>
                </a:highlight>
              </a:rPr>
              <a:t>Telegram становится одной из ведущих платформ в русскоязычном медиаполе, что отражает тренд на децентрализацию и изменение способов взаимодействия пользователей с контентом.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chemeClr val="lt1"/>
                </a:highlight>
              </a:rPr>
              <a:t>Увеличение количества спам-контента указывает на необходимость развития систем модерации и фильтрации информации, что становится критически важным в условиях роста объема данных.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chemeClr val="lt1"/>
                </a:highlight>
              </a:rPr>
              <a:t>Рост маркетплейсов и их конкуренция с социальными сетями демонстрируют изменение пользовательских предпочтений в сторону более интерактивных и коммерчески ориентированных площадок, продолжающийся тренд на развитие ретейл-медиа.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chemeClr val="lt1"/>
                </a:highlight>
              </a:rPr>
              <a:t>Долгосрочные изменения в демографическом составе пользователей социальных медиа могут привести к сдвигам в контентных стратегиях и подходах к взаимодействию с аудиторией, особенно в условиях увеличивающегося влияния женской аудитории на TikTok и других платформах.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chemeClr val="lt1"/>
                </a:highlight>
              </a:rPr>
              <a:t>Подробнее на РБК:</a:t>
            </a:r>
            <a:endParaRPr sz="1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chemeClr val="lt1"/>
                </a:highlight>
              </a:rPr>
              <a:t>https://trends.rbc.ru/trends/social/67360b899a7947c0e0b72feb?from=copy</a:t>
            </a:r>
            <a:endParaRPr/>
          </a:p>
        </p:txBody>
      </p:sp>
      <p:sp>
        <p:nvSpPr>
          <p:cNvPr id="362" name="Google Shape;362;g326995e5c3b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326995e5c3b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g326995e5c3b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31de0a90d3d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/>
              <a:t>60% Продавцов Озон и WB ежедневно работают с отзывами о своих товарах.  Источник: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https://okoloretail.com/wp-content/uploads/2023/07/tinkoff_ecommerce_sellers_on_marketplaces_russia_2023_25_pgs-1.pdf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200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Основные причины чтения отзывов: боязнь ошибиться с выбором товара (56%), интерес к мнению других покупателей (54%) и нехватка подробной информации о товаре (46%).* </a:t>
            </a:r>
            <a:endParaRPr sz="2000">
              <a:solidFill>
                <a:srgbClr val="181B29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15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g31de0a90d3d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1de0a90d3d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g31de0a90d3d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326995e5c3b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Рост числа активных пользователей в социальных медиа свидетельствует о продолжающейся интеграции цифровых технологий в повседневную жизнь, несмотря на блокировки некоторых международных платформ.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Telegram становится одной из ведущих платформ в русскоязычном медиаполе, что отражает тренд на децентрализацию и изменение способов взаимодействия пользователей с контентом.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Увеличение количества спам-контента указывает на необходимость развития систем модерации и фильтрации информации, что становится критически важным в условиях роста объема данных.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Рост маркетплейсов и их конкуренция с социальными сетями демонстрируют изменение пользовательских предпочтений в сторону более интерактивных и коммерчески ориентированных площадок, продолжающийся тренд на развитие ретейл-медиа.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Долгосрочные изменения в демографическом составе пользователей социальных медиа могут привести к сдвигам в контентных стратегиях и подходах к взаимодействию с аудиторией, особенно в условиях увеличивающегося влияния женской аудитории на TikTok и других платформах.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Подробнее на РБК: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https://trends.rbc.ru/trends/social/67360b899a7947c0e0b72feb?from=copy</a:t>
            </a:r>
            <a:endParaRPr/>
          </a:p>
        </p:txBody>
      </p:sp>
      <p:sp>
        <p:nvSpPr>
          <p:cNvPr id="396" name="Google Shape;396;g326995e5c3b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327d254eab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g327d254eab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1de0a90d3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g31de0a90d3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d7e1401dcb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d7e1401dcb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g2d7e1401dcb_0_37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26995e5c3b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US" sz="1100"/>
              <a:t>Интернет-торговля (B2C-торговля) – покупка материальных товаров через интернет, где под покупкой понимается заказ товара через сайт или мобильное приложение с устройства пользователя вне зависимости от способа оплаты и получения заказа (Data Insight)</a:t>
            </a:r>
            <a:endParaRPr sz="110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US" sz="900" b="1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Сегмент электронной коммерции (РАЕК): онлайн-ритейл, онлайн-тревел, услуги в интернете, электронные платежные услуги и C2C-торговля</a:t>
            </a:r>
            <a:r>
              <a:rPr lang="en-US" sz="900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. Самым большим по объему является рынок </a:t>
            </a:r>
            <a:r>
              <a:rPr lang="en-US" sz="900" b="1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онлайн-ритейла</a:t>
            </a:r>
            <a:r>
              <a:rPr lang="en-US" sz="900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, в который РАЭК включает B2C-торговлю, за исключением доставки готовой еды, продуктов питания и товаров FMCG, а также трансграничной торговли.</a:t>
            </a:r>
            <a:endParaRPr sz="900">
              <a:solidFill>
                <a:srgbClr val="373737"/>
              </a:solidFill>
              <a:highlight>
                <a:srgbClr val="F4F4F4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281" name="Google Shape;281;g326995e5c3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26995e5c3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US" sz="1100"/>
              <a:t>Интернет-торговля (B2C-торговля) – покупка материальных товаров через интернет, где под покупкой понимается заказ товара через сайт или мобильное приложение с устройства пользователя вне зависимости от способа оплаты и получения заказа (Data Insight)</a:t>
            </a:r>
            <a:endParaRPr sz="110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US" sz="900" b="1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Сегмент электронной коммерции (РАЕК): онлайн-ритейл, онлайн-тревел, услуги в интернете, электронные платежные услуги и C2C-торговля</a:t>
            </a:r>
            <a:r>
              <a:rPr lang="en-US" sz="900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. Самым большим по объему является рынок </a:t>
            </a:r>
            <a:r>
              <a:rPr lang="en-US" sz="900" b="1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онлайн-ритейла</a:t>
            </a:r>
            <a:r>
              <a:rPr lang="en-US" sz="900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, в который РАЭК включает B2C-торговлю, за исключением доставки готовой еды, продуктов питания и товаров FMCG, а также трансграничной торговли.</a:t>
            </a:r>
            <a:endParaRPr sz="900">
              <a:solidFill>
                <a:srgbClr val="373737"/>
              </a:solidFill>
              <a:highlight>
                <a:srgbClr val="F4F4F4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289" name="Google Shape;289;g326995e5c3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d7e1401dcb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US" sz="1100"/>
              <a:t>Интернет-торговля (B2C-торговля) – покупка материальных товаров через интернет, где под покупкой понимается заказ товара через сайт или мобильное приложение с устройства пользователя вне зависимости от способа оплаты и получения заказа (Data Insight)</a:t>
            </a:r>
            <a:endParaRPr sz="1100"/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-US" sz="900" b="1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Сегмент электронной коммерции (РАЕК): онлайн-ритейл, онлайн-тревел, услуги в интернете, электронные платежные услуги и C2C-торговля</a:t>
            </a:r>
            <a:r>
              <a:rPr lang="en-US" sz="900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. Самым большим по объему является рынок </a:t>
            </a:r>
            <a:r>
              <a:rPr lang="en-US" sz="900" b="1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онлайн-ритейла</a:t>
            </a:r>
            <a:r>
              <a:rPr lang="en-US" sz="900">
                <a:solidFill>
                  <a:srgbClr val="373737"/>
                </a:solidFill>
                <a:highlight>
                  <a:srgbClr val="F4F4F4"/>
                </a:highlight>
                <a:latin typeface="Verdana"/>
                <a:ea typeface="Verdana"/>
                <a:cs typeface="Verdana"/>
                <a:sym typeface="Verdana"/>
              </a:rPr>
              <a:t>, в который РАЭК включает B2C-торговлю, за исключением доставки готовой еды, продуктов питания и товаров FMCG, а также трансграничной торговли.</a:t>
            </a:r>
            <a:endParaRPr sz="900">
              <a:solidFill>
                <a:srgbClr val="373737"/>
              </a:solidFill>
              <a:highlight>
                <a:srgbClr val="F4F4F4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298" name="Google Shape;298;g2d7e1401dcb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321a8989dda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Универсальные маркетплейсы продолжают консолидировать продажи, привлекать новых селлеров и наращивать экосистему сервисов вокруг себя. Вместе с тем, сегодня предприниматели все чаще только начинают продажи с маркетплейсов, а затем создают собственные интернет-магазины для расширения источников трафика, а крупные сети стремятся к созданию собственных нишевых маркетплейсов, чтобы поддерживать конкуренцию с лидерами рынка. Отвечая этим тенденциям, Экосистема 2024 года одновременно и продолжает обрастать новыми категориями сервисов по работе с маркетплейсами (Юридическая помощь, которая становится все более востребованной для селлеров и ПВЗ, Онлайн-бухгалтерии, Агентства по выводу на зарубежные маркетплейсы), и перестает акцентировать внимание на маркетплейсах как отдельном функциональном блоке </a:t>
            </a:r>
            <a:r>
              <a:rPr lang="en-US" sz="1100" u="sng">
                <a:solidFill>
                  <a:schemeClr val="hlink"/>
                </a:solidFill>
                <a:hlinkClick r:id="rId3"/>
              </a:rPr>
              <a:t>ИСточник</a:t>
            </a:r>
            <a:endParaRPr sz="1100"/>
          </a:p>
        </p:txBody>
      </p:sp>
      <p:sp>
        <p:nvSpPr>
          <p:cNvPr id="305" name="Google Shape;305;g321a8989dda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321a8989dda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https://www.vedomosti.ru/business/news/2024/10/28/1071283-tempi-rosta-chisla-sellerov-snizilis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https://okoloretail.com/wp-content/uploads/2023/07/tinkoff_ecommerce_sellers_on_marketplaces_russia_2023_25_pgs-1.pdf</a:t>
            </a:r>
            <a:endParaRPr/>
          </a:p>
        </p:txBody>
      </p:sp>
      <p:sp>
        <p:nvSpPr>
          <p:cNvPr id="312" name="Google Shape;312;g321a8989dda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21a8989dda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https://datainsight.ru/sites/default/files/DI_niche%20marketplaces_2023_1.pdf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https://vk.com/@dstglobal-dinamika-rosta-nishevyh-marketpleisov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/>
              <a:t>https://secrets.tinkoff.ru/trendy/rost-marketplejsov-za-god/</a:t>
            </a:r>
            <a:endParaRPr/>
          </a:p>
        </p:txBody>
      </p:sp>
      <p:sp>
        <p:nvSpPr>
          <p:cNvPr id="319" name="Google Shape;319;g321a8989dda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81" name="Google Shape;81;p4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5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5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6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3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3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46" name="Google Shape;46;p3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3" name="Google Shape;53;p3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9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9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9" name="Google Shape;59;p39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61" name="Google Shape;61;p3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4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4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1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1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4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aec.ru/live/raec-news/14444/" TargetMode="External"/><Relationship Id="rId4" Type="http://schemas.openxmlformats.org/officeDocument/2006/relationships/hyperlink" Target="https://raec.ru/activity/analytics/9884/" TargetMode="External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aec.ru/live/raec-news/14444/" TargetMode="External"/><Relationship Id="rId4" Type="http://schemas.openxmlformats.org/officeDocument/2006/relationships/hyperlink" Target="http://retail.ru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mediascope.net/upload/iblock/9da/f39jd547adzptf0mu2j1tlmw44pjgt5d/Mediascope_%D0%9D%D0%A0%D0%A4_6%20%D1%81%D1%83%D1%82%D0%BE%D0%BA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dindex.ru/news/researches/2024/11/13/327315.phtml" TargetMode="External"/><Relationship Id="rId4" Type="http://schemas.openxmlformats.org/officeDocument/2006/relationships/image" Target="../media/image9.png"/><Relationship Id="rId5" Type="http://schemas.openxmlformats.org/officeDocument/2006/relationships/hyperlink" Target="https://mediascope.net/data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rends.rbc.ru/trends/social/67360b899a7947c0e0b72feb?from=copy" TargetMode="External"/><Relationship Id="rId4" Type="http://schemas.openxmlformats.org/officeDocument/2006/relationships/image" Target="../media/image10.png"/><Relationship Id="rId5" Type="http://schemas.openxmlformats.org/officeDocument/2006/relationships/hyperlink" Target="https://brandanalytics.ru/blog/category/socia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brandanalytics.ru/blog/social-media-russia-autumn-202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manov.com/static/files/AIP_CJM_Research_2023.pdf" TargetMode="External"/><Relationship Id="rId4" Type="http://schemas.openxmlformats.org/officeDocument/2006/relationships/hyperlink" Target="https://nafi.ru/analytics/reyting-faktorov-formiruyushchikh-doverie-prodavtsam-v-e-commerce/" TargetMode="External"/><Relationship Id="rId5" Type="http://schemas.openxmlformats.org/officeDocument/2006/relationships/hyperlink" Target="https://webmaster.yandex.ru/blog/yandex-maps-reviews-rating-stores-search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ore.group/research_rore" TargetMode="External"/><Relationship Id="rId4" Type="http://schemas.openxmlformats.org/officeDocument/2006/relationships/hyperlink" Target="https://www.vedomosti.ru/media/articles/2024/09/17/1062548-stoimost-konversii-internet-reklami-virastet?from=copy_text" TargetMode="External"/><Relationship Id="rId5" Type="http://schemas.openxmlformats.org/officeDocument/2006/relationships/hyperlink" Target="https://adindex.ru/specprojects/talks2024/retailmedia/market/overview-328576.p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raec.ru/live/raec-news/14444/" TargetMode="External"/><Relationship Id="rId5" Type="http://schemas.openxmlformats.org/officeDocument/2006/relationships/hyperlink" Target="https://raec.ru/activity/analytics/9884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aec.ru/live/raec-news/14444/" TargetMode="External"/><Relationship Id="rId4" Type="http://schemas.openxmlformats.org/officeDocument/2006/relationships/hyperlink" Target="https://datainsight.ru/sites/default/files/DI_SberMarkenting_Golovina_261124.pdf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insight.ru/sites/default/files/DI_eCommerce_in_Russia_2023.pdf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s://top100.datainsight.ru/%23tab274521637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s://top100.datainsight.ru/%23tab274521637" TargetMode="External"/><Relationship Id="rId5" Type="http://schemas.openxmlformats.org/officeDocument/2006/relationships/hyperlink" Target="https://tass.ru/ekonomika/20632021" TargetMode="External"/><Relationship Id="rId6" Type="http://schemas.openxmlformats.org/officeDocument/2006/relationships/hyperlink" Target="https://www.rbc.ru/technology_and_media/06/11/2024/672b2c299a79477bbc16421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domosti.ru/business/news/2024/10/28/1071283-tempi-rosta-chisla-sellerov-snizilis" TargetMode="External"/><Relationship Id="rId4" Type="http://schemas.openxmlformats.org/officeDocument/2006/relationships/hyperlink" Target="https://okoloretail.com/wp-content/uploads/2023/07/tinkoff_ecommerce_sellers_on_marketplaces_russia_2023_25_pgs-1.pdf" TargetMode="External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tbank.ru/static/documents/tinkoff-ecommerce-and-data-insight-research-niche-marketplace-market-in-russia.pdf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21a8989dda_0_5"/>
          <p:cNvSpPr txBox="1"/>
          <p:nvPr/>
        </p:nvSpPr>
        <p:spPr>
          <a:xfrm>
            <a:off x="755650" y="1155200"/>
            <a:ext cx="7920000" cy="335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</a:rPr>
              <a:t>                 </a:t>
            </a:r>
            <a:r>
              <a:rPr lang="en-US" sz="3600" dirty="0" err="1">
                <a:solidFill>
                  <a:schemeClr val="accent1"/>
                </a:solidFill>
              </a:rPr>
              <a:t>Клуб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 err="1">
                <a:solidFill>
                  <a:schemeClr val="accent1"/>
                </a:solidFill>
              </a:rPr>
              <a:t>Джека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 err="1">
                <a:solidFill>
                  <a:schemeClr val="accent1"/>
                </a:solidFill>
              </a:rPr>
              <a:t>Траута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endParaRPr sz="3600" dirty="0">
              <a:solidFill>
                <a:schemeClr val="accen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chemeClr val="accent1"/>
                </a:solidFill>
              </a:rPr>
              <a:t>совместно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 err="1">
                <a:solidFill>
                  <a:schemeClr val="accent1"/>
                </a:solidFill>
              </a:rPr>
              <a:t>с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endParaRPr sz="3600" dirty="0">
              <a:solidFill>
                <a:schemeClr val="accent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chemeClr val="accent1"/>
                </a:solidFill>
              </a:rPr>
              <a:t>Гильдией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  <a:r>
              <a:rPr lang="en-US" sz="3600" dirty="0" err="1">
                <a:solidFill>
                  <a:schemeClr val="accent1"/>
                </a:solidFill>
              </a:rPr>
              <a:t>Маркетологов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C0C12"/>
              </a:buClr>
              <a:buSzPts val="3600"/>
              <a:buFont typeface="Arial"/>
              <a:buNone/>
            </a:pPr>
            <a:r>
              <a:rPr lang="en-US" sz="3600" b="0" i="0" u="none" strike="noStrike" cap="none" dirty="0">
                <a:solidFill>
                  <a:srgbClr val="FC0C1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dirty="0" err="1">
                <a:solidFill>
                  <a:srgbClr val="FC0C12"/>
                </a:solidFill>
              </a:rPr>
              <a:t>Тренды</a:t>
            </a:r>
            <a:r>
              <a:rPr lang="en-US" sz="3600" dirty="0">
                <a:solidFill>
                  <a:srgbClr val="FC0C12"/>
                </a:solidFill>
              </a:rPr>
              <a:t> </a:t>
            </a:r>
            <a:r>
              <a:rPr lang="en-US" sz="3600" dirty="0" err="1">
                <a:solidFill>
                  <a:srgbClr val="FC0C12"/>
                </a:solidFill>
              </a:rPr>
              <a:t>маркетинга</a:t>
            </a:r>
            <a:r>
              <a:rPr lang="en-US" sz="3600" dirty="0">
                <a:solidFill>
                  <a:srgbClr val="FC0C12"/>
                </a:solidFill>
              </a:rPr>
              <a:t>. </a:t>
            </a:r>
            <a:endParaRPr sz="3600" dirty="0">
              <a:solidFill>
                <a:srgbClr val="FC0C12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C0C12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rgbClr val="FC0C12"/>
                </a:solidFill>
              </a:rPr>
              <a:t>Итоги</a:t>
            </a:r>
            <a:r>
              <a:rPr lang="en-US" sz="3600" b="0" i="0" u="none" strike="noStrike" cap="none" dirty="0">
                <a:solidFill>
                  <a:srgbClr val="FC0C12"/>
                </a:solidFill>
                <a:latin typeface="Arial"/>
                <a:ea typeface="Arial"/>
                <a:cs typeface="Arial"/>
                <a:sym typeface="Arial"/>
              </a:rPr>
              <a:t> 2024 </a:t>
            </a:r>
            <a:r>
              <a:rPr lang="en-US" sz="3600" b="0" i="0" u="none" strike="noStrike" cap="none" dirty="0" err="1">
                <a:solidFill>
                  <a:srgbClr val="FC0C12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en-US" sz="3600" b="0" i="0" u="none" strike="noStrike" cap="none" dirty="0">
                <a:solidFill>
                  <a:srgbClr val="FC0C1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strike="noStrike" cap="none" dirty="0" err="1">
                <a:solidFill>
                  <a:srgbClr val="FC0C12"/>
                </a:solidFill>
                <a:latin typeface="Arial"/>
                <a:ea typeface="Arial"/>
                <a:cs typeface="Arial"/>
                <a:sym typeface="Arial"/>
              </a:rPr>
              <a:t>перспективы</a:t>
            </a:r>
            <a:r>
              <a:rPr lang="en-US" sz="3600" b="0" i="0" u="none" strike="noStrike" cap="none" dirty="0">
                <a:solidFill>
                  <a:srgbClr val="FC0C12"/>
                </a:solidFill>
                <a:latin typeface="Arial"/>
                <a:ea typeface="Arial"/>
                <a:cs typeface="Arial"/>
                <a:sym typeface="Arial"/>
              </a:rPr>
              <a:t> 2025</a:t>
            </a:r>
            <a:endParaRPr dirty="0"/>
          </a:p>
        </p:txBody>
      </p:sp>
      <p:sp>
        <p:nvSpPr>
          <p:cNvPr id="262" name="Google Shape;262;g321a8989dda_0_5"/>
          <p:cNvSpPr txBox="1">
            <a:spLocks noGrp="1"/>
          </p:cNvSpPr>
          <p:nvPr>
            <p:ph type="title"/>
          </p:nvPr>
        </p:nvSpPr>
        <p:spPr>
          <a:xfrm>
            <a:off x="1763712" y="188912"/>
            <a:ext cx="70659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400" b="1"/>
              <a:t>                     Январь</a:t>
            </a: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</a:t>
            </a:r>
            <a:r>
              <a:rPr lang="en-US" sz="2400" b="1"/>
              <a:t>5</a:t>
            </a: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Москва</a:t>
            </a:r>
            <a:endParaRPr sz="2400"/>
          </a:p>
        </p:txBody>
      </p:sp>
      <p:sp>
        <p:nvSpPr>
          <p:cNvPr id="263" name="Google Shape;263;g321a8989dda_0_5"/>
          <p:cNvSpPr txBox="1">
            <a:spLocks noGrp="1"/>
          </p:cNvSpPr>
          <p:nvPr>
            <p:ph type="title"/>
          </p:nvPr>
        </p:nvSpPr>
        <p:spPr>
          <a:xfrm>
            <a:off x="755662" y="5252437"/>
            <a:ext cx="70659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400" b="1"/>
              <a:t>Состав рабочей группы: </a:t>
            </a:r>
            <a:endParaRPr sz="2400" b="1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400" b="1"/>
              <a:t>Березин И.С., Ширяев В., Петров С., Рубцов И., Кончакова С.</a:t>
            </a:r>
            <a:endParaRPr sz="24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d7e1401dcb_0_18"/>
          <p:cNvSpPr txBox="1">
            <a:spLocks noGrp="1"/>
          </p:cNvSpPr>
          <p:nvPr>
            <p:ph type="title"/>
          </p:nvPr>
        </p:nvSpPr>
        <p:spPr>
          <a:xfrm>
            <a:off x="628650" y="386100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900" b="1"/>
              <a:t>Динамика роста объема сегмента интернет-рекламы и маркетинга, %</a:t>
            </a:r>
            <a:endParaRPr sz="3000"/>
          </a:p>
        </p:txBody>
      </p:sp>
      <p:sp>
        <p:nvSpPr>
          <p:cNvPr id="334" name="Google Shape;334;g2d7e1401dcb_0_18"/>
          <p:cNvSpPr txBox="1"/>
          <p:nvPr/>
        </p:nvSpPr>
        <p:spPr>
          <a:xfrm>
            <a:off x="585000" y="5184059"/>
            <a:ext cx="7974000" cy="136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Источники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*</a:t>
            </a:r>
            <a:r>
              <a:rPr lang="en-US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3"/>
              </a:rPr>
              <a:t>РАЕК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**</a:t>
            </a:r>
            <a:r>
              <a:rPr lang="en-US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Данные за 2024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прогнозируемый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рост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-US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Сегмент</a:t>
            </a:r>
            <a:r>
              <a:rPr lang="en-US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интернет-рекламы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маркетинга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рынки</a:t>
            </a:r>
            <a:r>
              <a:rPr lang="en-US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performance-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медийной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мобильных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приложениях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контент-маркетинга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маркетинга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социальных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сетях</a:t>
            </a:r>
            <a:r>
              <a:rPr lang="en-US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r>
              <a:rPr lang="en-US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также</a:t>
            </a:r>
            <a:r>
              <a:rPr lang="en-US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рекламную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выручку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онлайн-кинотеатро</a:t>
            </a:r>
            <a:r>
              <a:rPr lang="en-US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en-US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>
              <a:solidFill>
                <a:srgbClr val="11111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5" name="Google Shape;335;g2d7e1401dcb_0_18" title="Диаграмма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3300" y="1481925"/>
            <a:ext cx="6042367" cy="356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326995e5c3b_0_4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Развитие ритейл-медиа</a:t>
            </a:r>
            <a:endParaRPr/>
          </a:p>
        </p:txBody>
      </p:sp>
      <p:sp>
        <p:nvSpPr>
          <p:cNvPr id="341" name="Google Shape;341;g326995e5c3b_0_43"/>
          <p:cNvSpPr txBox="1"/>
          <p:nvPr/>
        </p:nvSpPr>
        <p:spPr>
          <a:xfrm>
            <a:off x="709425" y="1485750"/>
            <a:ext cx="7886700" cy="524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Рекламные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размещения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становятся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значимым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источником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доходов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для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платформ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электронной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коммерции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(РАЕК, 23/22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гг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):</a:t>
            </a: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373737"/>
              </a:buClr>
              <a:buSzPts val="2000"/>
              <a:buFont typeface="Calibri"/>
              <a:buChar char="●"/>
            </a:pP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доля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общей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выручке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Ozon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(70,4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млрд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рублей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2023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+168%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2022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); </a:t>
            </a: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000"/>
              <a:buFont typeface="Calibri"/>
              <a:buChar char="●"/>
            </a:pP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рекламные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доходы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Wildberries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2023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более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45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млрд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руб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000"/>
              <a:buFont typeface="Calibri"/>
              <a:buChar char="●"/>
            </a:pP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маркетинговая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выручка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Lamoda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2023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увеличилась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60,5%;</a:t>
            </a: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3737"/>
              </a:buClr>
              <a:buSzPts val="2000"/>
              <a:buFont typeface="Calibri"/>
              <a:buChar char="●"/>
            </a:pP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данным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«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Авито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»,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инвестиции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брендов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медийную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рекламу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платформе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выросли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2,6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раза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год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прогнозам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комитета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АРИР (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Ассоциации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развития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интерактивной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),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объем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рынка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ритейл-медиа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итогам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2024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года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увеличится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58%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сравнению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500" b="1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2023 </a:t>
            </a:r>
            <a:r>
              <a:rPr lang="en-US" sz="1500" b="1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годом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достигнет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437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млрд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рублей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500" dirty="0" err="1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Retail.ru</a:t>
            </a:r>
            <a:r>
              <a:rPr lang="en-US" sz="1500" dirty="0">
                <a:solidFill>
                  <a:srgbClr val="37373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</a:t>
            </a:r>
            <a:endParaRPr sz="1500" dirty="0">
              <a:solidFill>
                <a:srgbClr val="373737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endParaRPr lang="ru-RU" sz="15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-US" sz="1500" dirty="0" err="1" smtClean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Ритейл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-медиа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-  «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медийная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поисковая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реклама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сайтах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платформ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электронной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коммерции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или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сайтах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традиционных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ритейлеров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» </a:t>
            </a:r>
            <a:endParaRPr lang="ru-RU" sz="1500" dirty="0" smtClean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-US" sz="1500" dirty="0" err="1" smtClean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Источник</a:t>
            </a:r>
            <a:r>
              <a:rPr lang="ru-RU" sz="1500" dirty="0" smtClean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 smtClean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500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3"/>
              </a:rPr>
              <a:t>РАЕК</a:t>
            </a:r>
            <a:r>
              <a:rPr lang="en-US" sz="15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Retail.ru</a:t>
            </a:r>
            <a:endParaRPr sz="15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31de0a90d3d_0_6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Предпосылки развития ритейл-медиа</a:t>
            </a:r>
            <a:endParaRPr/>
          </a:p>
        </p:txBody>
      </p:sp>
      <p:sp>
        <p:nvSpPr>
          <p:cNvPr id="347" name="Google Shape;347;g31de0a90d3d_0_65"/>
          <p:cNvSpPr txBox="1"/>
          <p:nvPr/>
        </p:nvSpPr>
        <p:spPr>
          <a:xfrm>
            <a:off x="709425" y="1485750"/>
            <a:ext cx="7886700" cy="4637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51%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россиян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среднем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заходят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e-com-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ресурсы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минимум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раз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день</a:t>
            </a:r>
            <a:r>
              <a:rPr lang="ru-RU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Наибольшие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охваты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сегменте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у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Wildberries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Ozon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платформах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электронной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коммерции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они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проводят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среднем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25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минут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-  5%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от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всего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времени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проводимого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интернете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Mediascope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10.2024</a:t>
            </a: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  <a:endParaRPr lang="ru-RU"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15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Типы</a:t>
            </a:r>
            <a:r>
              <a:rPr lang="en-US" sz="15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контента</a:t>
            </a:r>
            <a:r>
              <a:rPr lang="en-US" sz="15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маркетплейсах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lang="ru-RU" sz="1500" dirty="0" smtClean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Font typeface="Arial"/>
              <a:buChar char="•"/>
            </a:pPr>
            <a:r>
              <a:rPr lang="en-US" sz="1500" dirty="0" err="1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собственные</a:t>
            </a: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медиа</a:t>
            </a:r>
            <a:endParaRPr lang="ru-RU"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Font typeface="Arial"/>
              <a:buChar char="•"/>
            </a:pP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видеотрансляции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обзором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товаров</a:t>
            </a:r>
            <a:endParaRPr lang="ru-RU"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Font typeface="Arial"/>
              <a:buChar char="•"/>
            </a:pP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форматы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Stories</a:t>
            </a:r>
            <a:endParaRPr lang="ru-RU"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Font typeface="Arial"/>
              <a:buChar char="•"/>
            </a:pPr>
            <a:r>
              <a:rPr lang="en-US" sz="1500" dirty="0" err="1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геймификация</a:t>
            </a: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т.д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ru-RU" sz="1500" dirty="0" smtClean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ru-RU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Источник: </a:t>
            </a:r>
            <a:r>
              <a:rPr lang="en-US" sz="1500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Mediascope</a:t>
            </a:r>
            <a:r>
              <a:rPr lang="ru-RU" sz="1500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Cross 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Web,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мобайл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десктоп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вся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Россия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население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12+,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октябрь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2024 </a:t>
            </a:r>
            <a:endParaRPr sz="15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26995e5c3b_0_5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400" b="1"/>
              <a:t>Аудитория соцсетей и мессенджеров продолжает расти</a:t>
            </a:r>
            <a:endParaRPr sz="2500"/>
          </a:p>
        </p:txBody>
      </p:sp>
      <p:sp>
        <p:nvSpPr>
          <p:cNvPr id="353" name="Google Shape;353;g326995e5c3b_0_57"/>
          <p:cNvSpPr txBox="1"/>
          <p:nvPr/>
        </p:nvSpPr>
        <p:spPr>
          <a:xfrm>
            <a:off x="6235500" y="1690825"/>
            <a:ext cx="2675700" cy="2877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Доля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времени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проведенного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интернете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: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21%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—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социальные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сети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блоги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19% 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—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видеоресурсы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18% —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мессенджеры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8% —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игры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5% — e-com.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5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Mediascope, Окт 2024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)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</p:txBody>
      </p:sp>
      <p:pic>
        <p:nvPicPr>
          <p:cNvPr id="354" name="Google Shape;354;g326995e5c3b_0_57" title="Диаграмма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650" y="1625405"/>
            <a:ext cx="5606850" cy="3466895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g326995e5c3b_0_57"/>
          <p:cNvSpPr txBox="1"/>
          <p:nvPr/>
        </p:nvSpPr>
        <p:spPr>
          <a:xfrm>
            <a:off x="628650" y="5433500"/>
            <a:ext cx="8131800" cy="4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Источники: </a:t>
            </a:r>
            <a:r>
              <a:rPr lang="en-US" sz="1500" u="sng" dirty="0" smtClean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Отчеты </a:t>
            </a:r>
            <a:r>
              <a:rPr lang="en-US" sz="15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Mediascope. 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Интернет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Регион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Россия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0+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Год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Месяц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Декабрь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2022-24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Целевая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аудитория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люди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старше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12+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g326995e5c3b_0_57"/>
          <p:cNvSpPr txBox="1"/>
          <p:nvPr/>
        </p:nvSpPr>
        <p:spPr>
          <a:xfrm>
            <a:off x="3140625" y="2298825"/>
            <a:ext cx="582900" cy="4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+14%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g326995e5c3b_0_57"/>
          <p:cNvSpPr txBox="1"/>
          <p:nvPr/>
        </p:nvSpPr>
        <p:spPr>
          <a:xfrm>
            <a:off x="4572000" y="2298825"/>
            <a:ext cx="582900" cy="4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+7%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g326995e5c3b_0_57"/>
          <p:cNvSpPr txBox="1"/>
          <p:nvPr/>
        </p:nvSpPr>
        <p:spPr>
          <a:xfrm>
            <a:off x="3620000" y="2298825"/>
            <a:ext cx="582900" cy="4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+4%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g326995e5c3b_0_57"/>
          <p:cNvSpPr txBox="1"/>
          <p:nvPr/>
        </p:nvSpPr>
        <p:spPr>
          <a:xfrm>
            <a:off x="4995000" y="2298825"/>
            <a:ext cx="582900" cy="4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+3%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326995e5c3b_0_7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400" b="1" dirty="0" err="1"/>
              <a:t>Растет</a:t>
            </a:r>
            <a:r>
              <a:rPr lang="en-US" sz="2400" b="1" dirty="0"/>
              <a:t> </a:t>
            </a:r>
            <a:r>
              <a:rPr lang="en-US" sz="2400" b="1" dirty="0" err="1"/>
              <a:t>количество</a:t>
            </a:r>
            <a:r>
              <a:rPr lang="en-US" sz="2400" b="1" dirty="0"/>
              <a:t> </a:t>
            </a:r>
            <a:r>
              <a:rPr lang="en-US" sz="2400" b="1" dirty="0" err="1"/>
              <a:t>авторов</a:t>
            </a:r>
            <a:r>
              <a:rPr lang="en-US" sz="2400" b="1" dirty="0"/>
              <a:t> </a:t>
            </a:r>
            <a:r>
              <a:rPr lang="en-US" sz="2400" b="1" dirty="0" err="1"/>
              <a:t>контента</a:t>
            </a:r>
            <a:endParaRPr sz="2500" dirty="0"/>
          </a:p>
        </p:txBody>
      </p:sp>
      <p:sp>
        <p:nvSpPr>
          <p:cNvPr id="365" name="Google Shape;365;g326995e5c3b_0_77"/>
          <p:cNvSpPr txBox="1"/>
          <p:nvPr/>
        </p:nvSpPr>
        <p:spPr>
          <a:xfrm>
            <a:off x="5914050" y="1690825"/>
            <a:ext cx="2900100" cy="28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Согласно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данным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Brand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Analytics </a:t>
            </a:r>
            <a:r>
              <a:rPr lang="en-US" sz="1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количество</a:t>
            </a:r>
            <a:r>
              <a:rPr lang="en-US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активных</a:t>
            </a:r>
            <a:r>
              <a:rPr lang="en-US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авторов</a:t>
            </a:r>
            <a:r>
              <a:rPr lang="en-US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социальных</a:t>
            </a:r>
            <a:r>
              <a:rPr lang="en-US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медиа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России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октябре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года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сравнению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r>
              <a:rPr lang="ru-RU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выросло на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ru-RU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составило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74,9 </a:t>
            </a:r>
            <a:r>
              <a:rPr lang="en-US" sz="15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млн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(РБК).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6" name="Google Shape;366;g326995e5c3b_0_77" title="Диаграмма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125" y="1834825"/>
            <a:ext cx="5117925" cy="3164567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g326995e5c3b_0_77"/>
          <p:cNvSpPr txBox="1"/>
          <p:nvPr/>
        </p:nvSpPr>
        <p:spPr>
          <a:xfrm>
            <a:off x="1407425" y="2911525"/>
            <a:ext cx="497700" cy="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+31%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g326995e5c3b_0_77"/>
          <p:cNvSpPr txBox="1"/>
          <p:nvPr/>
        </p:nvSpPr>
        <p:spPr>
          <a:xfrm>
            <a:off x="2284850" y="2694300"/>
            <a:ext cx="497700" cy="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+4%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g326995e5c3b_0_77"/>
          <p:cNvSpPr txBox="1"/>
          <p:nvPr/>
        </p:nvSpPr>
        <p:spPr>
          <a:xfrm>
            <a:off x="3233400" y="2694300"/>
            <a:ext cx="497700" cy="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-6%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g326995e5c3b_0_77"/>
          <p:cNvSpPr txBox="1"/>
          <p:nvPr/>
        </p:nvSpPr>
        <p:spPr>
          <a:xfrm>
            <a:off x="4099450" y="2694300"/>
            <a:ext cx="497700" cy="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+4%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g326995e5c3b_0_77"/>
          <p:cNvSpPr txBox="1"/>
          <p:nvPr/>
        </p:nvSpPr>
        <p:spPr>
          <a:xfrm>
            <a:off x="5006750" y="2541925"/>
            <a:ext cx="497700" cy="3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+16%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7177" y="5775830"/>
            <a:ext cx="8083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5"/>
              </a:rPr>
              <a:t>Источник: Brand Analytics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smtClean="0"/>
              <a:t>данные </a:t>
            </a:r>
            <a:r>
              <a:rPr lang="ru-RU" dirty="0"/>
              <a:t>по всем социальным медиа, включающим </a:t>
            </a:r>
            <a:r>
              <a:rPr lang="ru-RU" dirty="0" err="1"/>
              <a:t>соцсети</a:t>
            </a:r>
            <a:r>
              <a:rPr lang="ru-RU" dirty="0"/>
              <a:t>, </a:t>
            </a:r>
            <a:r>
              <a:rPr lang="ru-RU" dirty="0" err="1"/>
              <a:t>мессенджеры</a:t>
            </a:r>
            <a:r>
              <a:rPr lang="ru-RU" dirty="0"/>
              <a:t>, форумы, блоги, </a:t>
            </a:r>
            <a:r>
              <a:rPr lang="ru-RU" dirty="0" err="1"/>
              <a:t>маркетплейсы</a:t>
            </a:r>
            <a:r>
              <a:rPr lang="ru-RU" dirty="0"/>
              <a:t>, </a:t>
            </a:r>
            <a:r>
              <a:rPr lang="ru-RU" dirty="0" err="1"/>
              <a:t>геосервисы</a:t>
            </a:r>
            <a:r>
              <a:rPr lang="ru-RU" dirty="0"/>
              <a:t>, </a:t>
            </a:r>
            <a:r>
              <a:rPr lang="ru-RU" dirty="0" err="1"/>
              <a:t>отзовики</a:t>
            </a:r>
            <a:r>
              <a:rPr lang="ru-RU" dirty="0"/>
              <a:t>, UGC-площадки и т. д</a:t>
            </a:r>
            <a:r>
              <a:rPr lang="ru-RU" dirty="0" smtClean="0"/>
              <a:t>.)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326995e5c3b_0_8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400" b="1"/>
              <a:t>Растет количество авторов на платформах с отзывами</a:t>
            </a:r>
            <a:endParaRPr sz="2500"/>
          </a:p>
        </p:txBody>
      </p:sp>
      <p:sp>
        <p:nvSpPr>
          <p:cNvPr id="378" name="Google Shape;378;g326995e5c3b_0_82"/>
          <p:cNvSpPr txBox="1"/>
          <p:nvPr/>
        </p:nvSpPr>
        <p:spPr>
          <a:xfrm>
            <a:off x="389050" y="1364775"/>
            <a:ext cx="8126400" cy="5262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Интересным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трендом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года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стал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всплеск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активности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платформах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отзывами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включая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маркетплейсы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en-US" sz="1500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 smtClean="0">
                <a:latin typeface="Calibri"/>
                <a:ea typeface="Calibri"/>
                <a:cs typeface="Calibri"/>
                <a:sym typeface="Calibri"/>
              </a:rPr>
              <a:t>Данные</a:t>
            </a:r>
            <a:r>
              <a:rPr lang="en-US" sz="1500" dirty="0" smtClean="0">
                <a:latin typeface="Calibri"/>
                <a:ea typeface="Calibri"/>
                <a:cs typeface="Calibri"/>
                <a:sym typeface="Calibri"/>
              </a:rPr>
              <a:t> Brand Analytics,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октябрь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2024: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количество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авторов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: +126% –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это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17%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от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всех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авторов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соцмедиа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(8% –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октябре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2023).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количество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сообщений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+ 292%.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Маркетплейсы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всерьез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конкурируют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соцсетями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Telegram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за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внимание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пользователей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Предпочтения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пользователей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потреблению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контента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меняются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сторону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более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интерактивных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коммерчески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ориентированных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площадок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.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50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50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/>
              <a:t>Источник</a:t>
            </a:r>
            <a:r>
              <a:rPr lang="en-US" sz="1500" dirty="0" smtClean="0"/>
              <a:t>: </a:t>
            </a:r>
            <a:r>
              <a:rPr lang="en-US" sz="1500" dirty="0" smtClean="0">
                <a:hlinkClick r:id="rId3"/>
              </a:rPr>
              <a:t>Brand Analytics</a:t>
            </a:r>
            <a:endParaRPr sz="15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31de0a90d3d_0_8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Ценность рекомендаций растет</a:t>
            </a:r>
            <a:endParaRPr/>
          </a:p>
        </p:txBody>
      </p:sp>
      <p:sp>
        <p:nvSpPr>
          <p:cNvPr id="384" name="Google Shape;384;g31de0a90d3d_0_82"/>
          <p:cNvSpPr txBox="1"/>
          <p:nvPr/>
        </p:nvSpPr>
        <p:spPr>
          <a:xfrm>
            <a:off x="709425" y="1690825"/>
            <a:ext cx="7886700" cy="473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Отзывы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―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наиболее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востребованный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покупателями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тип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контента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при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поиске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выборе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товаров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Интернете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считает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46% </a:t>
            </a:r>
            <a:r>
              <a:rPr lang="en-US" sz="16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покупателей</a:t>
            </a:r>
            <a:r>
              <a:rPr lang="en-US" sz="16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64% </a:t>
            </a:r>
            <a:r>
              <a:rPr lang="en-US" sz="1600" b="1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покупателей</a:t>
            </a:r>
            <a:r>
              <a:rPr lang="en-US" sz="1600" b="1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стали</a:t>
            </a:r>
            <a:r>
              <a:rPr lang="en-US" sz="1600" b="1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читать</a:t>
            </a:r>
            <a:r>
              <a:rPr lang="en-US" sz="1600" b="1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отзывы</a:t>
            </a:r>
            <a:r>
              <a:rPr lang="en-US" sz="1600" b="1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600" b="1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интернете</a:t>
            </a:r>
            <a:r>
              <a:rPr lang="en-US" sz="1600" b="1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чаще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за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прошедший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год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* (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Исследование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Ашманов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Партнеры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2023).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6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данным</a:t>
            </a:r>
            <a:r>
              <a:rPr lang="en-US" sz="16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аналитического</a:t>
            </a:r>
            <a:r>
              <a:rPr lang="en-US" sz="16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центра</a:t>
            </a:r>
            <a:r>
              <a:rPr lang="en-US" sz="16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smtClean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НАФИ</a:t>
            </a:r>
            <a:r>
              <a:rPr lang="ru-RU" sz="16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 smtClean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отзывы</a:t>
            </a:r>
            <a:r>
              <a:rPr lang="ru-RU" sz="1600" b="1" dirty="0" smtClean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входят</a:t>
            </a:r>
            <a:r>
              <a:rPr lang="en-US" sz="1600" b="1" dirty="0" smtClean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600" b="1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топ-3 </a:t>
            </a:r>
            <a:r>
              <a:rPr lang="en-US" sz="1600" b="1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факторов</a:t>
            </a:r>
            <a:r>
              <a:rPr lang="en-US" sz="1600" b="1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b="1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формирующих</a:t>
            </a:r>
            <a:r>
              <a:rPr lang="en-US" sz="1600" b="1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доверие</a:t>
            </a:r>
            <a:r>
              <a:rPr lang="en-US" sz="1600" b="1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</a:t>
            </a:r>
            <a:r>
              <a:rPr lang="en-US" sz="1600" b="1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продавцам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электронной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торговле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(40%),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уступают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только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детальной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информации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товаре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(42%).** </a:t>
            </a:r>
            <a:endParaRPr sz="1600" dirty="0">
              <a:solidFill>
                <a:srgbClr val="282828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августе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2024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года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Яндекс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заявил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что</a:t>
            </a:r>
            <a:r>
              <a:rPr lang="en-US" sz="1600" dirty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отзывы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оставленные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пользователями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Яндекс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Картах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будут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учитываться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при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расчете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рейтинга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интернет-магазинов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err="1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Поиске</a:t>
            </a:r>
            <a:r>
              <a:rPr lang="en-US" sz="1600" dirty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***</a:t>
            </a:r>
            <a:r>
              <a:rPr lang="en-US" sz="1600" dirty="0" smtClean="0">
                <a:solidFill>
                  <a:srgbClr val="26262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lang="ru-RU" sz="1600" dirty="0" smtClean="0">
              <a:solidFill>
                <a:srgbClr val="26262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endParaRPr lang="ru-RU" sz="1600" dirty="0">
              <a:solidFill>
                <a:srgbClr val="26262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endParaRPr sz="1600" dirty="0">
              <a:solidFill>
                <a:srgbClr val="282828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ru-RU" sz="1600" dirty="0" smtClean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Источники:</a:t>
            </a:r>
            <a:r>
              <a:rPr lang="en-US" sz="1600" dirty="0" smtClean="0">
                <a:solidFill>
                  <a:srgbClr val="2828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lang="en-US" sz="1600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3"/>
              </a:rPr>
              <a:t>Ашманов и партнеры (2023)</a:t>
            </a:r>
            <a:r>
              <a:rPr lang="en-US" sz="16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**</a:t>
            </a:r>
            <a:r>
              <a:rPr lang="en-US" sz="1600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НАФИ</a:t>
            </a:r>
            <a:r>
              <a:rPr lang="en-US" sz="16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(2024) ***</a:t>
            </a:r>
            <a:r>
              <a:rPr lang="en-US" sz="1600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5"/>
              </a:rPr>
              <a:t>Яндекс</a:t>
            </a:r>
            <a:endParaRPr sz="1600" dirty="0">
              <a:solidFill>
                <a:srgbClr val="181B29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31de0a90d3d_0_7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Стоимость рекламы растет</a:t>
            </a:r>
            <a:endParaRPr/>
          </a:p>
        </p:txBody>
      </p:sp>
      <p:sp>
        <p:nvSpPr>
          <p:cNvPr id="390" name="Google Shape;390;g31de0a90d3d_0_74"/>
          <p:cNvSpPr txBox="1"/>
          <p:nvPr/>
        </p:nvSpPr>
        <p:spPr>
          <a:xfrm>
            <a:off x="389050" y="3127575"/>
            <a:ext cx="7886700" cy="530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Медиаинфляция</a:t>
            </a: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%, ГК </a:t>
            </a:r>
            <a:r>
              <a:rPr lang="en-US" sz="20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Родная</a:t>
            </a: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речь</a:t>
            </a: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  <a:r>
              <a:rPr lang="en-US" sz="2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rgbClr val="11111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91" name="Google Shape;391;g31de0a90d3d_0_74"/>
          <p:cNvGraphicFramePr/>
          <p:nvPr/>
        </p:nvGraphicFramePr>
        <p:xfrm>
          <a:off x="389038" y="3620175"/>
          <a:ext cx="7399200" cy="2271377"/>
        </p:xfrm>
        <a:graphic>
          <a:graphicData uri="http://schemas.openxmlformats.org/drawingml/2006/table">
            <a:tbl>
              <a:tblPr>
                <a:noFill/>
                <a:tableStyleId>{4A6B243A-E7B2-488B-8A11-E64AC8968E16}</a:tableStyleId>
              </a:tblPr>
              <a:tblGrid>
                <a:gridCol w="855275"/>
                <a:gridCol w="984575"/>
                <a:gridCol w="885125"/>
                <a:gridCol w="944800"/>
                <a:gridCol w="1133750"/>
                <a:gridCol w="885125"/>
                <a:gridCol w="855275"/>
                <a:gridCol w="855275"/>
              </a:tblGrid>
              <a:tr h="559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Все медиа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ТВ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Интернет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Ритейл</a:t>
                      </a:r>
                      <a:endParaRPr b="1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медиа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OOH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Радио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Пресса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F81BD"/>
                    </a:solidFill>
                  </a:tcPr>
                </a:tc>
              </a:tr>
              <a:tr h="559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2023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15-25%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10-15%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30-35%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15-20%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5-10%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59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2024 П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25-30%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20-30%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20-25%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35-40%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35-40%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10-20%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0-5%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59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2025 П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13-25%</a:t>
                      </a:r>
                      <a:endParaRPr b="1" dirty="0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15-40%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10-15%</a:t>
                      </a:r>
                      <a:endParaRPr b="1" dirty="0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15-30%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15-25%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5-10%</a:t>
                      </a:r>
                      <a:endParaRPr b="1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3-5%</a:t>
                      </a:r>
                      <a:endParaRPr b="1" dirty="0"/>
                    </a:p>
                  </a:txBody>
                  <a:tcPr marL="9525" marR="9525" marT="9525" marB="91425" anchor="b">
                    <a:lnL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392" name="Google Shape;392;g31de0a90d3d_0_74"/>
          <p:cNvSpPr txBox="1"/>
          <p:nvPr/>
        </p:nvSpPr>
        <p:spPr>
          <a:xfrm>
            <a:off x="389050" y="6024075"/>
            <a:ext cx="78867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b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Источник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Отчет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ГК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Родная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речь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Изменение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ландшафта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12.2024, 2023.</a:t>
            </a:r>
            <a:endParaRPr sz="1600" dirty="0">
              <a:solidFill>
                <a:srgbClr val="11111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g31de0a90d3d_0_74"/>
          <p:cNvSpPr txBox="1"/>
          <p:nvPr/>
        </p:nvSpPr>
        <p:spPr>
          <a:xfrm>
            <a:off x="389100" y="1272305"/>
            <a:ext cx="8403469" cy="29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Стоимость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целевого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действия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пользователя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или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конверсии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) performance-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направлена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достижение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конкретных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бизнес-результатов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получение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заявок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или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звонков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продажи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т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д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.)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итогам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2024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г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увеличится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40–45%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к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 2023 </a:t>
            </a:r>
            <a:r>
              <a:rPr lang="en-US" sz="1500" b="1" dirty="0" err="1">
                <a:latin typeface="Calibri"/>
                <a:ea typeface="Calibri"/>
                <a:cs typeface="Calibri"/>
                <a:sym typeface="Calibri"/>
              </a:rPr>
              <a:t>г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следует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из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прогноза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агентства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цифрового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маркетинга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E-Promo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входит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E-Promo Group). 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ТВ,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согласно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калькулятору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«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Национального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рекламного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альянса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» (НРА),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цены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2024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повысились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b="1" dirty="0">
                <a:latin typeface="Calibri"/>
                <a:ea typeface="Calibri"/>
                <a:cs typeface="Calibri"/>
                <a:sym typeface="Calibri"/>
              </a:rPr>
              <a:t>22–42%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зависимости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от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канала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Под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конец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года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селлер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дополнительно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поднял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расценки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федеральную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ТВ-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рекламу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 dirty="0" err="1"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500" dirty="0">
                <a:latin typeface="Calibri"/>
                <a:ea typeface="Calibri"/>
                <a:cs typeface="Calibri"/>
                <a:sym typeface="Calibri"/>
              </a:rPr>
              <a:t> 5–15%.</a:t>
            </a:r>
            <a:r>
              <a:rPr lang="en-US" sz="15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(AdIndex)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326995e5c3b_0_1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Как влиять на мнение потребителя? </a:t>
            </a:r>
            <a:endParaRPr/>
          </a:p>
        </p:txBody>
      </p:sp>
      <p:sp>
        <p:nvSpPr>
          <p:cNvPr id="399" name="Google Shape;399;g326995e5c3b_0_110"/>
          <p:cNvSpPr txBox="1"/>
          <p:nvPr/>
        </p:nvSpPr>
        <p:spPr>
          <a:xfrm>
            <a:off x="720009" y="1441500"/>
            <a:ext cx="7886700" cy="54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Как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снизить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бюджет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привлечение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клиента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?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Рекомендации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</a:t>
            </a:r>
            <a:endParaRPr sz="1900" dirty="0">
              <a:solidFill>
                <a:srgbClr val="181B2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181B29"/>
              </a:buClr>
              <a:buSzPts val="1900"/>
              <a:buFont typeface="Calibri"/>
              <a:buChar char="●"/>
            </a:pP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Четко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определить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отличие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бренда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от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конкурентов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чтобы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помочь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потребителям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вас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выбрать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1900" dirty="0">
              <a:solidFill>
                <a:srgbClr val="181B2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B29"/>
              </a:buClr>
              <a:buSzPts val="1900"/>
              <a:buFont typeface="Calibri"/>
              <a:buChar char="●"/>
            </a:pPr>
            <a:r>
              <a:rPr lang="en-US" sz="1900" b="1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Найти</a:t>
            </a:r>
            <a:r>
              <a:rPr lang="en-US" sz="1900" b="1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свою</a:t>
            </a:r>
            <a:r>
              <a:rPr lang="en-US" sz="1900" b="1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целевую</a:t>
            </a:r>
            <a:r>
              <a:rPr lang="en-US" sz="1900" b="1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аудиторию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изучить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сегментировать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ее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создавать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точные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целенаправленные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коммуникации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использованием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технологий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персонализация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). </a:t>
            </a:r>
            <a:endParaRPr sz="1900" dirty="0">
              <a:solidFill>
                <a:srgbClr val="181B2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B29"/>
              </a:buClr>
              <a:buSzPts val="1900"/>
              <a:buFont typeface="Calibri"/>
              <a:buChar char="●"/>
            </a:pP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каналах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продаж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дать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достаточно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информации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о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продукте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900" dirty="0" err="1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бренде</a:t>
            </a:r>
            <a:r>
              <a:rPr lang="en-US" sz="1900" dirty="0">
                <a:solidFill>
                  <a:srgbClr val="181B29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endParaRPr sz="1900" dirty="0">
              <a:solidFill>
                <a:srgbClr val="181B29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B29"/>
              </a:buClr>
              <a:buSzPts val="1900"/>
              <a:buFont typeface="Calibri"/>
              <a:buChar char="●"/>
            </a:pP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помощью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позиционирования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помогать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потребителям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вас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правильно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рекомендовать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создать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управляемый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канал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рекомендаций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1900" dirty="0">
              <a:solidFill>
                <a:srgbClr val="181B2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B29"/>
              </a:buClr>
              <a:buSzPts val="1900"/>
              <a:buFont typeface="Calibri"/>
              <a:buChar char="●"/>
            </a:pP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Работать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обратной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связью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учитывать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ее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для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улучшения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продукта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опыта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пользователя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endParaRPr sz="1900" dirty="0">
              <a:solidFill>
                <a:srgbClr val="181B2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B29"/>
              </a:buClr>
              <a:buSzPts val="1900"/>
              <a:buFont typeface="Calibri"/>
              <a:buChar char="●"/>
            </a:pP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сотрудничестве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обученным</a:t>
            </a:r>
            <a:r>
              <a:rPr lang="en-US" sz="1900" b="1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ИИ </a:t>
            </a:r>
            <a:r>
              <a:rPr lang="en-US" sz="1900" b="1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ассистентом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формировать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“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редакцию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”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созданию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позиционирующего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dirty="0" err="1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контента</a:t>
            </a:r>
            <a:r>
              <a:rPr lang="en-US" sz="1900" dirty="0">
                <a:solidFill>
                  <a:srgbClr val="181B29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1900" dirty="0">
              <a:solidFill>
                <a:srgbClr val="181B29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endParaRPr sz="900" dirty="0">
              <a:solidFill>
                <a:srgbClr val="282828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327d254eabf_2_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Схема трендов (куаркод на версию для просмотра)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1de0a90d3d_0_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587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Ключевые</a:t>
            </a:r>
            <a:r>
              <a:rPr lang="en-US" sz="32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тезисы</a:t>
            </a:r>
            <a:endParaRPr dirty="0"/>
          </a:p>
        </p:txBody>
      </p:sp>
      <p:sp>
        <p:nvSpPr>
          <p:cNvPr id="269" name="Google Shape;269;g31de0a90d3d_0_6"/>
          <p:cNvSpPr txBox="1">
            <a:spLocks noGrp="1"/>
          </p:cNvSpPr>
          <p:nvPr>
            <p:ph type="body" idx="1"/>
          </p:nvPr>
        </p:nvSpPr>
        <p:spPr>
          <a:xfrm>
            <a:off x="628650" y="941917"/>
            <a:ext cx="8155500" cy="5168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1500" dirty="0" err="1"/>
              <a:t>Усиливается</a:t>
            </a:r>
            <a:r>
              <a:rPr lang="en-US" sz="1500" dirty="0"/>
              <a:t> </a:t>
            </a:r>
            <a:r>
              <a:rPr lang="en-US" sz="1500" dirty="0" err="1"/>
              <a:t>межотраслевая</a:t>
            </a:r>
            <a:r>
              <a:rPr lang="en-US" sz="1500" dirty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/>
              <a:t>внутриотраслевая</a:t>
            </a:r>
            <a:r>
              <a:rPr lang="en-US" sz="1500" dirty="0"/>
              <a:t> </a:t>
            </a:r>
            <a:r>
              <a:rPr lang="en-US" sz="1500" dirty="0" err="1"/>
              <a:t>дифференциация</a:t>
            </a:r>
            <a:r>
              <a:rPr lang="en-US" sz="1500" dirty="0"/>
              <a:t>. </a:t>
            </a:r>
            <a:r>
              <a:rPr lang="en-US" sz="1500" b="1" dirty="0" err="1"/>
              <a:t>Конкуренция</a:t>
            </a:r>
            <a:r>
              <a:rPr lang="en-US" sz="1500" b="1" dirty="0"/>
              <a:t> </a:t>
            </a:r>
            <a:r>
              <a:rPr lang="en-US" sz="1500" b="1" dirty="0" err="1"/>
              <a:t>растет</a:t>
            </a:r>
            <a:r>
              <a:rPr lang="en-US" sz="1500" b="1" dirty="0"/>
              <a:t> </a:t>
            </a:r>
            <a:r>
              <a:rPr lang="en-US" sz="1500" b="1" dirty="0" err="1"/>
              <a:t>и</a:t>
            </a:r>
            <a:r>
              <a:rPr lang="en-US" sz="1500" b="1" dirty="0"/>
              <a:t> </a:t>
            </a:r>
            <a:r>
              <a:rPr lang="en-US" sz="1500" b="1" dirty="0" err="1"/>
              <a:t>становится</a:t>
            </a:r>
            <a:r>
              <a:rPr lang="en-US" sz="1500" b="1" dirty="0"/>
              <a:t> </a:t>
            </a:r>
            <a:r>
              <a:rPr lang="en-US" sz="1500" b="1" dirty="0" err="1"/>
              <a:t>многомерной</a:t>
            </a:r>
            <a:r>
              <a:rPr lang="en-US" sz="1500" b="1" dirty="0"/>
              <a:t> – </a:t>
            </a:r>
            <a:r>
              <a:rPr lang="en-US" sz="1500" b="1" dirty="0" err="1"/>
              <a:t>все</a:t>
            </a:r>
            <a:r>
              <a:rPr lang="en-US" sz="1500" b="1" dirty="0"/>
              <a:t> </a:t>
            </a:r>
            <a:r>
              <a:rPr lang="en-US" sz="1500" b="1" dirty="0" err="1"/>
              <a:t>конкурируют</a:t>
            </a:r>
            <a:r>
              <a:rPr lang="en-US" sz="1500" b="1" dirty="0"/>
              <a:t> </a:t>
            </a:r>
            <a:r>
              <a:rPr lang="en-US" sz="1500" b="1" dirty="0" err="1"/>
              <a:t>со</a:t>
            </a:r>
            <a:r>
              <a:rPr lang="en-US" sz="1500" b="1" dirty="0"/>
              <a:t> </a:t>
            </a:r>
            <a:r>
              <a:rPr lang="en-US" sz="1500" b="1" dirty="0" err="1"/>
              <a:t>всеми</a:t>
            </a:r>
            <a:r>
              <a:rPr lang="en-US" sz="1500" b="1" dirty="0"/>
              <a:t>. </a:t>
            </a:r>
            <a:r>
              <a:rPr lang="en-US" sz="1500" b="1" dirty="0" err="1"/>
              <a:t>Растет</a:t>
            </a:r>
            <a:r>
              <a:rPr lang="en-US" sz="1500" b="1" dirty="0"/>
              <a:t> </a:t>
            </a:r>
            <a:r>
              <a:rPr lang="en-US" sz="1500" b="1" dirty="0" err="1"/>
              <a:t>количество</a:t>
            </a:r>
            <a:r>
              <a:rPr lang="en-US" sz="1500" b="1" dirty="0"/>
              <a:t> </a:t>
            </a:r>
            <a:r>
              <a:rPr lang="en-US" sz="1500" b="1" dirty="0" err="1"/>
              <a:t>каналов</a:t>
            </a:r>
            <a:r>
              <a:rPr lang="en-US" sz="1500" b="1" dirty="0"/>
              <a:t> </a:t>
            </a:r>
            <a:r>
              <a:rPr lang="en-US" sz="1500" b="1" dirty="0" err="1"/>
              <a:t>продаж</a:t>
            </a:r>
            <a:r>
              <a:rPr lang="en-US" sz="1500" b="1" dirty="0"/>
              <a:t> </a:t>
            </a:r>
            <a:r>
              <a:rPr lang="en-US" sz="1500" b="1" dirty="0" err="1"/>
              <a:t>и</a:t>
            </a:r>
            <a:r>
              <a:rPr lang="en-US" sz="1500" b="1" dirty="0"/>
              <a:t> </a:t>
            </a:r>
            <a:r>
              <a:rPr lang="en-US" sz="1500" b="1" dirty="0" err="1"/>
              <a:t>коммуникаций</a:t>
            </a:r>
            <a:r>
              <a:rPr lang="en-US" sz="1500" b="1" dirty="0"/>
              <a:t>. </a:t>
            </a:r>
            <a:endParaRPr sz="1500" b="1" dirty="0"/>
          </a:p>
          <a:p>
            <a:pPr marL="457200" lvl="0" indent="-317500" algn="l" rtl="0">
              <a:spcBef>
                <a:spcPts val="70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 sz="1500" dirty="0" err="1"/>
              <a:t>Рост</a:t>
            </a:r>
            <a:r>
              <a:rPr lang="en-US" sz="1500" dirty="0"/>
              <a:t> </a:t>
            </a:r>
            <a:r>
              <a:rPr lang="en-US" sz="1500" dirty="0" err="1"/>
              <a:t>реальных</a:t>
            </a:r>
            <a:r>
              <a:rPr lang="en-US" sz="1500" dirty="0"/>
              <a:t> </a:t>
            </a:r>
            <a:r>
              <a:rPr lang="en-US" sz="1500" dirty="0" err="1"/>
              <a:t>доходов</a:t>
            </a:r>
            <a:r>
              <a:rPr lang="en-US" sz="1500" dirty="0"/>
              <a:t> </a:t>
            </a:r>
            <a:r>
              <a:rPr lang="en-US" sz="1500" dirty="0" err="1"/>
              <a:t>населения</a:t>
            </a:r>
            <a:r>
              <a:rPr lang="en-US" sz="1500" dirty="0"/>
              <a:t> </a:t>
            </a:r>
            <a:r>
              <a:rPr lang="en-US" sz="1500" dirty="0" err="1"/>
              <a:t>приводит</a:t>
            </a:r>
            <a:r>
              <a:rPr lang="en-US" sz="1500" dirty="0"/>
              <a:t> </a:t>
            </a:r>
            <a:r>
              <a:rPr lang="en-US" sz="1500" dirty="0" err="1"/>
              <a:t>к</a:t>
            </a:r>
            <a:r>
              <a:rPr lang="en-US" sz="1500" dirty="0"/>
              <a:t> </a:t>
            </a:r>
            <a:r>
              <a:rPr lang="en-US" sz="1500" dirty="0" err="1"/>
              <a:t>росту</a:t>
            </a:r>
            <a:r>
              <a:rPr lang="en-US" sz="1500" dirty="0"/>
              <a:t> </a:t>
            </a:r>
            <a:r>
              <a:rPr lang="en-US" sz="1500" dirty="0" err="1"/>
              <a:t>трат</a:t>
            </a:r>
            <a:r>
              <a:rPr lang="en-US" sz="1500" dirty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/>
              <a:t>стимулирует</a:t>
            </a:r>
            <a:r>
              <a:rPr lang="en-US" sz="1500" dirty="0"/>
              <a:t> </a:t>
            </a:r>
            <a:r>
              <a:rPr lang="en-US" sz="1500" dirty="0" err="1"/>
              <a:t>развитие</a:t>
            </a:r>
            <a:r>
              <a:rPr lang="en-US" sz="1500" dirty="0"/>
              <a:t> </a:t>
            </a:r>
            <a:r>
              <a:rPr lang="en-US" sz="1500" dirty="0" err="1"/>
              <a:t>торговли</a:t>
            </a:r>
            <a:r>
              <a:rPr lang="en-US" sz="1500" dirty="0"/>
              <a:t>*, </a:t>
            </a:r>
            <a:r>
              <a:rPr lang="en-US" sz="1500" dirty="0" err="1"/>
              <a:t>а</a:t>
            </a:r>
            <a:r>
              <a:rPr lang="en-US" sz="1500" dirty="0"/>
              <a:t> </a:t>
            </a:r>
            <a:r>
              <a:rPr lang="en-US" sz="1500" dirty="0" err="1"/>
              <a:t>вместе</a:t>
            </a:r>
            <a:r>
              <a:rPr lang="en-US" sz="1500" dirty="0"/>
              <a:t> </a:t>
            </a:r>
            <a:r>
              <a:rPr lang="en-US" sz="1500" dirty="0" err="1"/>
              <a:t>с</a:t>
            </a:r>
            <a:r>
              <a:rPr lang="en-US" sz="1500" dirty="0"/>
              <a:t> </a:t>
            </a:r>
            <a:r>
              <a:rPr lang="en-US" sz="1500" dirty="0" err="1"/>
              <a:t>этим</a:t>
            </a:r>
            <a:r>
              <a:rPr lang="en-US" sz="1500" dirty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/>
              <a:t>всей</a:t>
            </a:r>
            <a:r>
              <a:rPr lang="en-US" sz="1500" dirty="0"/>
              <a:t> </a:t>
            </a:r>
            <a:r>
              <a:rPr lang="en-US" sz="1500" dirty="0" err="1"/>
              <a:t>инфраструктуры</a:t>
            </a:r>
            <a:r>
              <a:rPr lang="en-US" sz="1500" dirty="0"/>
              <a:t>, </a:t>
            </a:r>
            <a:r>
              <a:rPr lang="en-US" sz="1500" dirty="0" err="1"/>
              <a:t>связанной</a:t>
            </a:r>
            <a:r>
              <a:rPr lang="en-US" sz="1500" dirty="0"/>
              <a:t> </a:t>
            </a:r>
            <a:r>
              <a:rPr lang="en-US" sz="1500" dirty="0" err="1"/>
              <a:t>с</a:t>
            </a:r>
            <a:r>
              <a:rPr lang="en-US" sz="1500" dirty="0"/>
              <a:t> </a:t>
            </a:r>
            <a:r>
              <a:rPr lang="en-US" sz="1500" dirty="0" err="1"/>
              <a:t>продвижением</a:t>
            </a:r>
            <a:r>
              <a:rPr lang="en-US" sz="1500" dirty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/>
              <a:t>продажами</a:t>
            </a:r>
            <a:r>
              <a:rPr lang="en-US" sz="1500" dirty="0"/>
              <a:t>.  </a:t>
            </a:r>
            <a:r>
              <a:rPr lang="en-US" sz="1500" dirty="0" err="1"/>
              <a:t>Благодаря</a:t>
            </a:r>
            <a:r>
              <a:rPr lang="en-US" sz="1500" dirty="0"/>
              <a:t> </a:t>
            </a:r>
            <a:r>
              <a:rPr lang="en-US" sz="1500" b="1" dirty="0" err="1"/>
              <a:t>цифровизации</a:t>
            </a:r>
            <a:r>
              <a:rPr lang="en-US" sz="1500" b="1" dirty="0"/>
              <a:t> </a:t>
            </a:r>
            <a:r>
              <a:rPr lang="ru-RU" sz="1500" b="1" dirty="0" smtClean="0"/>
              <a:t>растет </a:t>
            </a:r>
            <a:r>
              <a:rPr lang="en-US" sz="1500" b="1" dirty="0" err="1" smtClean="0"/>
              <a:t>цифровая</a:t>
            </a:r>
            <a:r>
              <a:rPr lang="en-US" sz="1500" b="1" dirty="0" smtClean="0"/>
              <a:t> </a:t>
            </a:r>
            <a:r>
              <a:rPr lang="en-US" sz="1500" b="1" dirty="0" err="1"/>
              <a:t>экономика</a:t>
            </a:r>
            <a:r>
              <a:rPr lang="en-US" sz="1500" b="1" dirty="0"/>
              <a:t> </a:t>
            </a:r>
            <a:r>
              <a:rPr lang="en-US" sz="1500" b="1" dirty="0" err="1"/>
              <a:t>страны</a:t>
            </a:r>
            <a:r>
              <a:rPr lang="en-US" sz="1500" b="1" dirty="0"/>
              <a:t> </a:t>
            </a:r>
            <a:r>
              <a:rPr lang="en-US" sz="1500" dirty="0"/>
              <a:t>(</a:t>
            </a:r>
            <a:r>
              <a:rPr lang="en-US" sz="1500" dirty="0" err="1" smtClean="0"/>
              <a:t>с</a:t>
            </a:r>
            <a:r>
              <a:rPr lang="ru-RU" sz="1500" dirty="0" smtClean="0"/>
              <a:t>. 3</a:t>
            </a:r>
            <a:r>
              <a:rPr lang="en-US" sz="1500" dirty="0" smtClean="0"/>
              <a:t>)</a:t>
            </a:r>
            <a:r>
              <a:rPr lang="en-US" sz="1500" dirty="0"/>
              <a:t>.</a:t>
            </a:r>
            <a:endParaRPr sz="1500" dirty="0"/>
          </a:p>
          <a:p>
            <a:pPr marL="457200" lvl="0" indent="-317500" algn="l" rtl="0">
              <a:spcBef>
                <a:spcPts val="70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ru-RU" sz="1500" b="1" dirty="0" smtClean="0"/>
              <a:t>Растет рынок </a:t>
            </a:r>
            <a:r>
              <a:rPr lang="en-US" sz="1500" b="1" dirty="0" smtClean="0"/>
              <a:t>e-commerce </a:t>
            </a:r>
            <a:r>
              <a:rPr lang="en-US" sz="1500" dirty="0" smtClean="0"/>
              <a:t>(</a:t>
            </a:r>
            <a:r>
              <a:rPr lang="ru-RU" sz="1500" dirty="0" smtClean="0"/>
              <a:t>с. </a:t>
            </a:r>
            <a:r>
              <a:rPr lang="en-US" sz="1500" dirty="0" smtClean="0"/>
              <a:t>4</a:t>
            </a:r>
            <a:r>
              <a:rPr lang="ru-RU" sz="1500" dirty="0" smtClean="0"/>
              <a:t>,5</a:t>
            </a:r>
            <a:r>
              <a:rPr lang="en-US" sz="1500" dirty="0" smtClean="0"/>
              <a:t>)</a:t>
            </a:r>
            <a:r>
              <a:rPr lang="en-US" sz="1500" dirty="0"/>
              <a:t>. </a:t>
            </a:r>
            <a:r>
              <a:rPr lang="en-US" sz="1500" dirty="0" err="1"/>
              <a:t>Продолжается</a:t>
            </a:r>
            <a:r>
              <a:rPr lang="en-US" sz="1500" dirty="0"/>
              <a:t> </a:t>
            </a:r>
            <a:r>
              <a:rPr lang="en-US" sz="1500" dirty="0" err="1"/>
              <a:t>развитие</a:t>
            </a:r>
            <a:r>
              <a:rPr lang="en-US" sz="1500" dirty="0"/>
              <a:t> </a:t>
            </a:r>
            <a:r>
              <a:rPr lang="en-US" sz="1500" b="1" dirty="0" err="1"/>
              <a:t>маркетплейсов</a:t>
            </a:r>
            <a:r>
              <a:rPr lang="en-US" sz="1500" dirty="0"/>
              <a:t> </a:t>
            </a:r>
            <a:r>
              <a:rPr lang="en-US" sz="1500" dirty="0" err="1"/>
              <a:t>как</a:t>
            </a:r>
            <a:r>
              <a:rPr lang="en-US" sz="1500" dirty="0"/>
              <a:t> </a:t>
            </a:r>
            <a:r>
              <a:rPr lang="en-US" sz="1500" dirty="0" err="1"/>
              <a:t>каналов</a:t>
            </a:r>
            <a:r>
              <a:rPr lang="en-US" sz="1500" dirty="0"/>
              <a:t> </a:t>
            </a:r>
            <a:r>
              <a:rPr lang="en-US" sz="1500" dirty="0" err="1"/>
              <a:t>продаж</a:t>
            </a:r>
            <a:r>
              <a:rPr lang="en-US" sz="1500" dirty="0"/>
              <a:t> (</a:t>
            </a:r>
            <a:r>
              <a:rPr lang="en-US" sz="1500" dirty="0" err="1" smtClean="0"/>
              <a:t>с</a:t>
            </a:r>
            <a:r>
              <a:rPr lang="ru-RU" sz="1500" dirty="0" smtClean="0"/>
              <a:t>.</a:t>
            </a:r>
            <a:r>
              <a:rPr lang="ru-RU" sz="1500" dirty="0"/>
              <a:t> </a:t>
            </a:r>
            <a:r>
              <a:rPr lang="ru-RU" sz="1500" dirty="0" smtClean="0"/>
              <a:t>6,8</a:t>
            </a:r>
            <a:r>
              <a:rPr lang="en-US" sz="1500" dirty="0" smtClean="0"/>
              <a:t>)</a:t>
            </a:r>
            <a:r>
              <a:rPr lang="en-US" sz="1500" dirty="0"/>
              <a:t>. </a:t>
            </a:r>
            <a:r>
              <a:rPr lang="en-US" sz="1500" dirty="0" err="1"/>
              <a:t>Развиваются</a:t>
            </a:r>
            <a:r>
              <a:rPr lang="en-US" sz="1500" dirty="0"/>
              <a:t> </a:t>
            </a:r>
            <a:r>
              <a:rPr lang="en-US" sz="1500" b="1" dirty="0" err="1"/>
              <a:t>нишевые</a:t>
            </a:r>
            <a:r>
              <a:rPr lang="en-US" sz="1500" b="1" dirty="0"/>
              <a:t> </a:t>
            </a:r>
            <a:r>
              <a:rPr lang="en-US" sz="1500" b="1" dirty="0" err="1"/>
              <a:t>маркетплейсы</a:t>
            </a:r>
            <a:r>
              <a:rPr lang="en-US" sz="1500" dirty="0"/>
              <a:t> (</a:t>
            </a:r>
            <a:r>
              <a:rPr lang="en-US" sz="1500" dirty="0" err="1" smtClean="0"/>
              <a:t>с</a:t>
            </a:r>
            <a:r>
              <a:rPr lang="ru-RU" sz="1500" dirty="0" smtClean="0"/>
              <a:t>. 9</a:t>
            </a:r>
            <a:r>
              <a:rPr lang="en-US" sz="1500" dirty="0" smtClean="0"/>
              <a:t>)</a:t>
            </a:r>
            <a:r>
              <a:rPr lang="en-US" sz="1500" dirty="0"/>
              <a:t>.</a:t>
            </a:r>
            <a:endParaRPr sz="1500" dirty="0"/>
          </a:p>
          <a:p>
            <a:pPr marL="457200" lvl="0" indent="-317500" algn="l" rtl="0">
              <a:spcBef>
                <a:spcPts val="70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 sz="1500" dirty="0" err="1"/>
              <a:t>Рынок</a:t>
            </a:r>
            <a:r>
              <a:rPr lang="en-US" sz="1500" dirty="0"/>
              <a:t> </a:t>
            </a:r>
            <a:r>
              <a:rPr lang="en-US" sz="1500" b="1" dirty="0" err="1"/>
              <a:t>интернет-рекламы</a:t>
            </a:r>
            <a:r>
              <a:rPr lang="en-US" sz="1500" b="1" dirty="0"/>
              <a:t> </a:t>
            </a:r>
            <a:r>
              <a:rPr lang="en-US" sz="1500" b="1" dirty="0" err="1"/>
              <a:t>и</a:t>
            </a:r>
            <a:r>
              <a:rPr lang="en-US" sz="1500" b="1" dirty="0"/>
              <a:t> </a:t>
            </a:r>
            <a:r>
              <a:rPr lang="en-US" sz="1500" b="1" dirty="0" err="1"/>
              <a:t>маркетинга</a:t>
            </a:r>
            <a:r>
              <a:rPr lang="en-US" sz="1500" dirty="0"/>
              <a:t> </a:t>
            </a:r>
            <a:r>
              <a:rPr lang="en-US" sz="1500" dirty="0" err="1"/>
              <a:t>восстановился</a:t>
            </a:r>
            <a:r>
              <a:rPr lang="en-US" sz="1500" dirty="0"/>
              <a:t> </a:t>
            </a:r>
            <a:r>
              <a:rPr lang="en-US" sz="1500" dirty="0" err="1"/>
              <a:t>в</a:t>
            </a:r>
            <a:r>
              <a:rPr lang="en-US" sz="1500" dirty="0"/>
              <a:t> 2023 </a:t>
            </a:r>
            <a:r>
              <a:rPr lang="en-US" sz="1500" dirty="0" err="1" smtClean="0"/>
              <a:t>г</a:t>
            </a:r>
            <a:r>
              <a:rPr lang="ru-RU" sz="1500" dirty="0" smtClean="0"/>
              <a:t>.</a:t>
            </a:r>
            <a:r>
              <a:rPr lang="en-US" sz="1500" dirty="0" smtClean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/>
              <a:t>продолжает</a:t>
            </a:r>
            <a:r>
              <a:rPr lang="en-US" sz="1500" dirty="0"/>
              <a:t> </a:t>
            </a:r>
            <a:r>
              <a:rPr lang="en-US" sz="1500" dirty="0" err="1"/>
              <a:t>расти</a:t>
            </a:r>
            <a:r>
              <a:rPr lang="en-US" sz="1500" dirty="0"/>
              <a:t> (</a:t>
            </a:r>
            <a:r>
              <a:rPr lang="en-US" sz="1500" dirty="0" err="1" smtClean="0"/>
              <a:t>с</a:t>
            </a:r>
            <a:r>
              <a:rPr lang="ru-RU" sz="1500" dirty="0" smtClean="0"/>
              <a:t>.</a:t>
            </a:r>
            <a:r>
              <a:rPr lang="en-US" sz="1500" dirty="0" smtClean="0"/>
              <a:t> </a:t>
            </a:r>
            <a:r>
              <a:rPr lang="ru-RU" sz="1500" dirty="0" smtClean="0"/>
              <a:t>10</a:t>
            </a:r>
            <a:r>
              <a:rPr lang="en-US" sz="1500" dirty="0" smtClean="0"/>
              <a:t>)</a:t>
            </a:r>
            <a:r>
              <a:rPr lang="en-US" sz="1500" dirty="0"/>
              <a:t>. </a:t>
            </a:r>
            <a:endParaRPr sz="1500" dirty="0"/>
          </a:p>
          <a:p>
            <a:pPr lvl="0" indent="-317500">
              <a:spcBef>
                <a:spcPts val="700"/>
              </a:spcBef>
              <a:buSzPts val="1400"/>
              <a:buFont typeface="Calibri"/>
              <a:buAutoNum type="arabicPeriod"/>
            </a:pPr>
            <a:r>
              <a:rPr lang="en-US" sz="1500" dirty="0" err="1"/>
              <a:t>Растет</a:t>
            </a:r>
            <a:r>
              <a:rPr lang="en-US" sz="1500" dirty="0"/>
              <a:t> </a:t>
            </a:r>
            <a:r>
              <a:rPr lang="en-US" sz="1500" b="1" dirty="0" err="1"/>
              <a:t>рынок</a:t>
            </a:r>
            <a:r>
              <a:rPr lang="en-US" sz="1500" b="1" dirty="0"/>
              <a:t> </a:t>
            </a:r>
            <a:r>
              <a:rPr lang="en-US" sz="1500" b="1" dirty="0" err="1"/>
              <a:t>продвижения</a:t>
            </a:r>
            <a:r>
              <a:rPr lang="en-US" sz="1500" b="1" dirty="0"/>
              <a:t> </a:t>
            </a:r>
            <a:r>
              <a:rPr lang="en-US" sz="1500" b="1" dirty="0" err="1"/>
              <a:t>на</a:t>
            </a:r>
            <a:r>
              <a:rPr lang="en-US" sz="1500" b="1" dirty="0"/>
              <a:t> </a:t>
            </a:r>
            <a:r>
              <a:rPr lang="en-US" sz="1500" b="1" dirty="0" err="1" smtClean="0"/>
              <a:t>маркетплейса</a:t>
            </a:r>
            <a:r>
              <a:rPr lang="ru-RU" sz="1500" b="1" dirty="0" smtClean="0"/>
              <a:t>х </a:t>
            </a:r>
            <a:r>
              <a:rPr lang="en-US" sz="1500" b="1" dirty="0" smtClean="0"/>
              <a:t>–</a:t>
            </a:r>
            <a:r>
              <a:rPr lang="ru-RU" sz="1500" b="1" dirty="0" smtClean="0"/>
              <a:t> </a:t>
            </a:r>
            <a:r>
              <a:rPr lang="ru-RU" sz="1500" dirty="0" smtClean="0"/>
              <a:t>они</a:t>
            </a:r>
            <a:r>
              <a:rPr lang="en-US" sz="1500" dirty="0" smtClean="0"/>
              <a:t> </a:t>
            </a:r>
            <a:r>
              <a:rPr lang="en-US" sz="1500" dirty="0" err="1"/>
              <a:t>становятся</a:t>
            </a:r>
            <a:r>
              <a:rPr lang="en-US" sz="1500" dirty="0"/>
              <a:t> </a:t>
            </a:r>
            <a:r>
              <a:rPr lang="en-US" sz="1500" b="1" dirty="0" err="1"/>
              <a:t>новыми</a:t>
            </a:r>
            <a:r>
              <a:rPr lang="en-US" sz="1500" b="1" dirty="0"/>
              <a:t> </a:t>
            </a:r>
            <a:r>
              <a:rPr lang="en-US" sz="1500" b="1" dirty="0" err="1"/>
              <a:t>медиа</a:t>
            </a:r>
            <a:r>
              <a:rPr lang="en-US" sz="1500" b="1" dirty="0"/>
              <a:t> </a:t>
            </a:r>
            <a:r>
              <a:rPr lang="en-US" sz="1500" b="1" dirty="0" err="1"/>
              <a:t>каналами</a:t>
            </a:r>
            <a:r>
              <a:rPr lang="en-US" sz="1500" dirty="0"/>
              <a:t> </a:t>
            </a:r>
            <a:r>
              <a:rPr lang="ru-RU" sz="1500" dirty="0"/>
              <a:t>и</a:t>
            </a:r>
            <a:r>
              <a:rPr lang="en-US" sz="1500" dirty="0" smtClean="0"/>
              <a:t> </a:t>
            </a:r>
            <a:r>
              <a:rPr lang="en-US" sz="1500" dirty="0" err="1"/>
              <a:t>конкурируют</a:t>
            </a:r>
            <a:r>
              <a:rPr lang="en-US" sz="1500" dirty="0"/>
              <a:t> </a:t>
            </a:r>
            <a:r>
              <a:rPr lang="en-US" sz="1500" dirty="0" err="1"/>
              <a:t>с</a:t>
            </a:r>
            <a:r>
              <a:rPr lang="en-US" sz="1500" dirty="0"/>
              <a:t> </a:t>
            </a:r>
            <a:r>
              <a:rPr lang="en-US" sz="1500" dirty="0" err="1"/>
              <a:t>классическими</a:t>
            </a:r>
            <a:r>
              <a:rPr lang="en-US" sz="1500" dirty="0"/>
              <a:t> </a:t>
            </a:r>
            <a:r>
              <a:rPr lang="en-US" sz="1500" dirty="0" err="1"/>
              <a:t>медиа</a:t>
            </a:r>
            <a:r>
              <a:rPr lang="en-US" sz="1500" dirty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соцсетями</a:t>
            </a:r>
            <a:r>
              <a:rPr lang="en-US" sz="15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 </a:t>
            </a:r>
            <a:r>
              <a:rPr lang="en-US" sz="1500" dirty="0" err="1" smtClean="0"/>
              <a:t>за</a:t>
            </a:r>
            <a:r>
              <a:rPr lang="en-US" sz="1500" dirty="0" smtClean="0"/>
              <a:t> </a:t>
            </a:r>
            <a:r>
              <a:rPr lang="en-US" sz="1500" dirty="0" err="1"/>
              <a:t>внимание</a:t>
            </a:r>
            <a:r>
              <a:rPr lang="en-US" sz="1500" dirty="0"/>
              <a:t> </a:t>
            </a:r>
            <a:r>
              <a:rPr lang="en-US" sz="1500" dirty="0" err="1"/>
              <a:t>пользователей</a:t>
            </a:r>
            <a:r>
              <a:rPr lang="en-US" sz="1500" dirty="0"/>
              <a:t> (</a:t>
            </a:r>
            <a:r>
              <a:rPr lang="en-US" sz="1500" dirty="0" err="1" smtClean="0"/>
              <a:t>с</a:t>
            </a:r>
            <a:r>
              <a:rPr lang="ru-RU" sz="1500" dirty="0" smtClean="0"/>
              <a:t>.</a:t>
            </a:r>
            <a:r>
              <a:rPr lang="en-US" sz="1500" dirty="0" smtClean="0"/>
              <a:t> </a:t>
            </a:r>
            <a:r>
              <a:rPr lang="ru-RU" sz="1500" dirty="0" smtClean="0"/>
              <a:t>11, 12</a:t>
            </a:r>
            <a:r>
              <a:rPr lang="en-US" sz="1500" dirty="0" smtClean="0"/>
              <a:t>)</a:t>
            </a:r>
            <a:r>
              <a:rPr lang="en-US" sz="1500" dirty="0"/>
              <a:t>.</a:t>
            </a:r>
            <a:endParaRPr sz="1500" dirty="0"/>
          </a:p>
          <a:p>
            <a:pPr marL="457200" lvl="0" indent="-317500" algn="l" rtl="0">
              <a:spcBef>
                <a:spcPts val="70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 sz="1500" dirty="0" err="1"/>
              <a:t>Растет</a:t>
            </a:r>
            <a:r>
              <a:rPr lang="en-US" sz="1500" dirty="0"/>
              <a:t> </a:t>
            </a:r>
            <a:r>
              <a:rPr lang="en-US" sz="1500" dirty="0" err="1"/>
              <a:t>количество</a:t>
            </a:r>
            <a:r>
              <a:rPr lang="en-US" sz="1500" dirty="0"/>
              <a:t> </a:t>
            </a:r>
            <a:r>
              <a:rPr lang="en-US" sz="1500" b="1" dirty="0" err="1"/>
              <a:t>аудитории</a:t>
            </a:r>
            <a:r>
              <a:rPr lang="en-US" sz="1500" b="1" dirty="0"/>
              <a:t> </a:t>
            </a:r>
            <a:r>
              <a:rPr lang="en-US" sz="1500" b="1" dirty="0" err="1"/>
              <a:t>соцсетей</a:t>
            </a:r>
            <a:r>
              <a:rPr lang="en-US" sz="1500" b="1" dirty="0"/>
              <a:t> </a:t>
            </a:r>
            <a:r>
              <a:rPr lang="en-US" sz="1500" b="1" dirty="0" err="1"/>
              <a:t>и</a:t>
            </a:r>
            <a:r>
              <a:rPr lang="en-US" sz="1500" b="1" dirty="0"/>
              <a:t> </a:t>
            </a:r>
            <a:r>
              <a:rPr lang="en-US" sz="1500" b="1" dirty="0" err="1" smtClean="0"/>
              <a:t>мессенджеров</a:t>
            </a:r>
            <a:r>
              <a:rPr lang="ru-RU" sz="1500" b="1" dirty="0" smtClean="0"/>
              <a:t>, </a:t>
            </a:r>
            <a:r>
              <a:rPr lang="en-US" sz="1500" b="1" dirty="0" err="1" smtClean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авторов</a:t>
            </a:r>
            <a:r>
              <a:rPr lang="en-US" sz="1500" b="1" dirty="0" smtClean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 </a:t>
            </a:r>
            <a:r>
              <a:rPr lang="en-US" sz="1500" b="1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соцмедиа</a:t>
            </a:r>
            <a:r>
              <a:rPr lang="en-US" sz="1500" b="1" dirty="0"/>
              <a:t> </a:t>
            </a:r>
            <a:r>
              <a:rPr lang="en-US" sz="1500" dirty="0" err="1">
                <a:solidFill>
                  <a:srgbClr val="262626"/>
                </a:solidFill>
              </a:rPr>
              <a:t>в</a:t>
            </a:r>
            <a:r>
              <a:rPr lang="en-US" sz="1500" dirty="0">
                <a:solidFill>
                  <a:srgbClr val="262626"/>
                </a:solidFill>
              </a:rPr>
              <a:t> </a:t>
            </a:r>
            <a:r>
              <a:rPr lang="ru-RU" sz="1500" dirty="0" err="1" smtClean="0">
                <a:solidFill>
                  <a:srgbClr val="262626"/>
                </a:solidFill>
              </a:rPr>
              <a:t>т.ч</a:t>
            </a:r>
            <a:r>
              <a:rPr lang="en-US" sz="1500" dirty="0" smtClean="0">
                <a:solidFill>
                  <a:srgbClr val="262626"/>
                </a:solidFill>
              </a:rPr>
              <a:t>, </a:t>
            </a:r>
            <a:r>
              <a:rPr lang="en-US" sz="1500" dirty="0" err="1">
                <a:solidFill>
                  <a:srgbClr val="262626"/>
                </a:solidFill>
              </a:rPr>
              <a:t>благодаря</a:t>
            </a:r>
            <a:r>
              <a:rPr lang="en-US" sz="1500" dirty="0">
                <a:solidFill>
                  <a:srgbClr val="262626"/>
                </a:solidFill>
              </a:rPr>
              <a:t> </a:t>
            </a:r>
            <a:r>
              <a:rPr lang="en-US" sz="1500" dirty="0" err="1" smtClean="0">
                <a:solidFill>
                  <a:srgbClr val="262626"/>
                </a:solidFill>
              </a:rPr>
              <a:t>более</a:t>
            </a:r>
            <a:r>
              <a:rPr lang="en-US" sz="1500" dirty="0" smtClean="0">
                <a:solidFill>
                  <a:srgbClr val="262626"/>
                </a:solidFill>
              </a:rPr>
              <a:t> </a:t>
            </a:r>
            <a:r>
              <a:rPr lang="en-US" sz="1500" dirty="0" err="1">
                <a:solidFill>
                  <a:srgbClr val="262626"/>
                </a:solidFill>
              </a:rPr>
              <a:t>активному</a:t>
            </a:r>
            <a:r>
              <a:rPr lang="en-US" sz="1500" dirty="0">
                <a:solidFill>
                  <a:srgbClr val="262626"/>
                </a:solidFill>
              </a:rPr>
              <a:t> </a:t>
            </a:r>
            <a:r>
              <a:rPr lang="en-US" sz="1500" dirty="0" err="1">
                <a:solidFill>
                  <a:srgbClr val="262626"/>
                </a:solidFill>
              </a:rPr>
              <a:t>применению</a:t>
            </a:r>
            <a:r>
              <a:rPr lang="en-US" sz="1500" dirty="0">
                <a:solidFill>
                  <a:srgbClr val="262626"/>
                </a:solidFill>
              </a:rPr>
              <a:t> </a:t>
            </a:r>
            <a:r>
              <a:rPr lang="en-US" sz="1500" dirty="0" err="1">
                <a:solidFill>
                  <a:srgbClr val="262626"/>
                </a:solidFill>
              </a:rPr>
              <a:t>технологий</a:t>
            </a:r>
            <a:r>
              <a:rPr lang="en-US" sz="1500" dirty="0">
                <a:solidFill>
                  <a:srgbClr val="262626"/>
                </a:solidFill>
              </a:rPr>
              <a:t> ИИ </a:t>
            </a:r>
            <a:r>
              <a:rPr lang="en-US" sz="1500" dirty="0" err="1">
                <a:solidFill>
                  <a:srgbClr val="262626"/>
                </a:solidFill>
              </a:rPr>
              <a:t>для</a:t>
            </a:r>
            <a:r>
              <a:rPr lang="en-US" sz="1500" dirty="0">
                <a:solidFill>
                  <a:srgbClr val="262626"/>
                </a:solidFill>
              </a:rPr>
              <a:t> </a:t>
            </a:r>
            <a:r>
              <a:rPr lang="en-US" sz="1500" dirty="0" err="1">
                <a:solidFill>
                  <a:srgbClr val="262626"/>
                </a:solidFill>
              </a:rPr>
              <a:t>работы</a:t>
            </a:r>
            <a:r>
              <a:rPr lang="en-US" sz="1500" dirty="0">
                <a:solidFill>
                  <a:srgbClr val="262626"/>
                </a:solidFill>
              </a:rPr>
              <a:t> </a:t>
            </a:r>
            <a:r>
              <a:rPr lang="en-US" sz="1500" dirty="0" err="1">
                <a:solidFill>
                  <a:srgbClr val="262626"/>
                </a:solidFill>
              </a:rPr>
              <a:t>с</a:t>
            </a:r>
            <a:r>
              <a:rPr lang="en-US" sz="1500" dirty="0">
                <a:solidFill>
                  <a:srgbClr val="262626"/>
                </a:solidFill>
              </a:rPr>
              <a:t> </a:t>
            </a:r>
            <a:r>
              <a:rPr lang="en-US" sz="1500" dirty="0" err="1">
                <a:solidFill>
                  <a:srgbClr val="262626"/>
                </a:solidFill>
              </a:rPr>
              <a:t>контентом</a:t>
            </a:r>
            <a:r>
              <a:rPr lang="en-US" sz="1500" dirty="0">
                <a:solidFill>
                  <a:srgbClr val="444746"/>
                </a:solidFill>
              </a:rPr>
              <a:t> </a:t>
            </a:r>
            <a:r>
              <a:rPr lang="en-US" sz="1500" dirty="0"/>
              <a:t>(</a:t>
            </a:r>
            <a:r>
              <a:rPr lang="en-US" sz="1500" dirty="0" err="1" smtClean="0"/>
              <a:t>с</a:t>
            </a:r>
            <a:r>
              <a:rPr lang="en-US" sz="1500" dirty="0" smtClean="0"/>
              <a:t> </a:t>
            </a:r>
            <a:r>
              <a:rPr lang="ru-RU" sz="1500" dirty="0" smtClean="0"/>
              <a:t>13</a:t>
            </a:r>
            <a:r>
              <a:rPr lang="en-US" sz="1500" dirty="0" smtClean="0"/>
              <a:t>, </a:t>
            </a:r>
            <a:r>
              <a:rPr lang="ru-RU" sz="1500" dirty="0" smtClean="0"/>
              <a:t>14</a:t>
            </a:r>
            <a:r>
              <a:rPr lang="en-US" sz="1500" dirty="0" smtClean="0"/>
              <a:t>)</a:t>
            </a:r>
            <a:r>
              <a:rPr lang="en-US" sz="1500" dirty="0"/>
              <a:t>. </a:t>
            </a:r>
            <a:endParaRPr lang="ru-RU" sz="1500" dirty="0"/>
          </a:p>
          <a:p>
            <a:pPr marL="457200" lvl="0" indent="-317500" algn="l" rtl="0">
              <a:spcBef>
                <a:spcPts val="70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ru-RU" sz="1500" b="1" dirty="0"/>
              <a:t>Н</a:t>
            </a:r>
            <a:r>
              <a:rPr lang="en-US" sz="1500" b="1" dirty="0" err="1" smtClean="0"/>
              <a:t>аблюдается</a:t>
            </a:r>
            <a:r>
              <a:rPr lang="en-US" sz="1500" b="1" dirty="0" smtClean="0"/>
              <a:t> </a:t>
            </a:r>
            <a:r>
              <a:rPr lang="en-US" sz="1500" b="1" dirty="0" err="1"/>
              <a:t>всплекс</a:t>
            </a:r>
            <a:r>
              <a:rPr lang="en-US" sz="1500" b="1" dirty="0"/>
              <a:t> </a:t>
            </a:r>
            <a:r>
              <a:rPr lang="ru-RU" sz="1500" b="1" dirty="0" smtClean="0"/>
              <a:t>количества </a:t>
            </a:r>
            <a:r>
              <a:rPr lang="en-US" sz="1500" b="1" dirty="0" err="1" smtClean="0"/>
              <a:t>авторов</a:t>
            </a:r>
            <a:r>
              <a:rPr lang="en-US" sz="1500" b="1" dirty="0" smtClean="0"/>
              <a:t> </a:t>
            </a:r>
            <a:r>
              <a:rPr lang="en-US" sz="1500" b="1" dirty="0" err="1"/>
              <a:t>и</a:t>
            </a:r>
            <a:r>
              <a:rPr lang="en-US" sz="1500" b="1" dirty="0"/>
              <a:t> </a:t>
            </a:r>
            <a:r>
              <a:rPr lang="en-US" sz="1500" b="1" dirty="0" err="1"/>
              <a:t>сообщений</a:t>
            </a:r>
            <a:r>
              <a:rPr lang="en-US" sz="1500" b="1" dirty="0"/>
              <a:t> </a:t>
            </a:r>
            <a:r>
              <a:rPr lang="en-US" sz="1500" b="1" dirty="0" err="1"/>
              <a:t>на</a:t>
            </a:r>
            <a:r>
              <a:rPr lang="en-US" sz="1500" b="1" dirty="0"/>
              <a:t> </a:t>
            </a:r>
            <a:r>
              <a:rPr lang="en-US" sz="1500" b="1" dirty="0" err="1"/>
              <a:t>отзовиках</a:t>
            </a:r>
            <a:r>
              <a:rPr lang="en-US" sz="1500" b="1" dirty="0"/>
              <a:t> </a:t>
            </a:r>
            <a:r>
              <a:rPr lang="en-US" sz="1500" b="1" dirty="0" err="1"/>
              <a:t>и</a:t>
            </a:r>
            <a:r>
              <a:rPr lang="en-US" sz="1500" b="1" dirty="0"/>
              <a:t> </a:t>
            </a:r>
            <a:r>
              <a:rPr lang="en-US" sz="1500" b="1" dirty="0" err="1"/>
              <a:t>маркетплейсах</a:t>
            </a:r>
            <a:r>
              <a:rPr lang="en-US" sz="1500" b="1" dirty="0"/>
              <a:t>,</a:t>
            </a:r>
            <a:r>
              <a:rPr lang="en-US" sz="1500" dirty="0"/>
              <a:t> </a:t>
            </a:r>
            <a:r>
              <a:rPr lang="en-US" sz="1500" dirty="0" err="1"/>
              <a:t>что</a:t>
            </a:r>
            <a:r>
              <a:rPr lang="en-US" sz="1500" dirty="0"/>
              <a:t> </a:t>
            </a:r>
            <a:r>
              <a:rPr lang="en-US" sz="1500" dirty="0" err="1"/>
              <a:t>показывает</a:t>
            </a:r>
            <a:r>
              <a:rPr lang="en-US" sz="1500" dirty="0"/>
              <a:t> </a:t>
            </a:r>
            <a:r>
              <a:rPr lang="en-US" sz="1500" dirty="0" err="1"/>
              <a:t>рост</a:t>
            </a:r>
            <a:r>
              <a:rPr lang="en-US" sz="1500" dirty="0"/>
              <a:t> </a:t>
            </a:r>
            <a:r>
              <a:rPr lang="en-US" sz="1500" dirty="0" err="1"/>
              <a:t>интереса</a:t>
            </a:r>
            <a:r>
              <a:rPr lang="en-US" sz="1500" dirty="0"/>
              <a:t> </a:t>
            </a:r>
            <a:r>
              <a:rPr lang="en-US" sz="1500" dirty="0" err="1"/>
              <a:t>россиян</a:t>
            </a:r>
            <a:r>
              <a:rPr lang="en-US" sz="1500" dirty="0"/>
              <a:t> </a:t>
            </a:r>
            <a:r>
              <a:rPr lang="en-US" sz="1500" dirty="0" err="1"/>
              <a:t>к</a:t>
            </a:r>
            <a:r>
              <a:rPr lang="en-US" sz="1500" dirty="0"/>
              <a:t> </a:t>
            </a:r>
            <a:r>
              <a:rPr lang="en-US" sz="1500" dirty="0" err="1"/>
              <a:t>обмену</a:t>
            </a:r>
            <a:r>
              <a:rPr lang="en-US" sz="1500" dirty="0"/>
              <a:t> </a:t>
            </a:r>
            <a:r>
              <a:rPr lang="en-US" sz="1500" dirty="0" err="1"/>
              <a:t>опытом</a:t>
            </a:r>
            <a:r>
              <a:rPr lang="en-US" sz="1500" dirty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/>
              <a:t>рекомендациями</a:t>
            </a:r>
            <a:r>
              <a:rPr lang="en-US" sz="1500" dirty="0"/>
              <a:t>. (</a:t>
            </a:r>
            <a:r>
              <a:rPr lang="en-US" sz="1500" dirty="0" err="1" smtClean="0"/>
              <a:t>с</a:t>
            </a:r>
            <a:r>
              <a:rPr lang="ru-RU" sz="1500" dirty="0" smtClean="0"/>
              <a:t>. 15,16</a:t>
            </a:r>
            <a:r>
              <a:rPr lang="en-US" sz="1500" dirty="0" smtClean="0"/>
              <a:t>)</a:t>
            </a:r>
            <a:endParaRPr sz="1500" dirty="0"/>
          </a:p>
          <a:p>
            <a:pPr marL="457200" lvl="0" indent="-317500" algn="l" rtl="0">
              <a:spcBef>
                <a:spcPts val="70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 sz="1500" b="1" dirty="0" err="1"/>
              <a:t>Контакт</a:t>
            </a:r>
            <a:r>
              <a:rPr lang="en-US" sz="1500" b="1" dirty="0"/>
              <a:t> </a:t>
            </a:r>
            <a:r>
              <a:rPr lang="en-US" sz="1500" b="1" dirty="0" err="1"/>
              <a:t>с</a:t>
            </a:r>
            <a:r>
              <a:rPr lang="en-US" sz="1500" b="1" dirty="0"/>
              <a:t> </a:t>
            </a:r>
            <a:r>
              <a:rPr lang="en-US" sz="1500" b="1" dirty="0" err="1"/>
              <a:t>клиентом</a:t>
            </a:r>
            <a:r>
              <a:rPr lang="en-US" sz="1500" b="1" dirty="0"/>
              <a:t> </a:t>
            </a:r>
            <a:r>
              <a:rPr lang="en-US" sz="1500" b="1" dirty="0" err="1"/>
              <a:t>становится</a:t>
            </a:r>
            <a:r>
              <a:rPr lang="en-US" sz="1500" b="1" dirty="0"/>
              <a:t> </a:t>
            </a:r>
            <a:r>
              <a:rPr lang="en-US" sz="1500" b="1" dirty="0" err="1"/>
              <a:t>всё</a:t>
            </a:r>
            <a:r>
              <a:rPr lang="en-US" sz="1500" b="1" dirty="0"/>
              <a:t> </a:t>
            </a:r>
            <a:r>
              <a:rPr lang="en-US" sz="1500" b="1" dirty="0" err="1"/>
              <a:t>дороже</a:t>
            </a:r>
            <a:r>
              <a:rPr lang="en-US" sz="1500" dirty="0"/>
              <a:t> </a:t>
            </a:r>
            <a:r>
              <a:rPr lang="en-US" sz="1500" dirty="0" err="1"/>
              <a:t>для</a:t>
            </a:r>
            <a:r>
              <a:rPr lang="en-US" sz="1500" dirty="0"/>
              <a:t> </a:t>
            </a:r>
            <a:r>
              <a:rPr lang="en-US" sz="1500" dirty="0" err="1"/>
              <a:t>компании</a:t>
            </a:r>
            <a:r>
              <a:rPr lang="en-US" sz="15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(</a:t>
            </a:r>
            <a:r>
              <a:rPr lang="en-US" sz="1500" dirty="0" err="1" smtClean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с</a:t>
            </a:r>
            <a:r>
              <a:rPr lang="ru-RU" sz="1500" dirty="0" smtClean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.</a:t>
            </a:r>
            <a:r>
              <a:rPr lang="en-US" sz="1500" dirty="0" smtClean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</a:t>
            </a:r>
            <a:r>
              <a:rPr lang="ru-RU" sz="1500" dirty="0" smtClean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17</a:t>
            </a:r>
            <a:r>
              <a:rPr lang="en-US" sz="1500" dirty="0" smtClean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)</a:t>
            </a:r>
            <a:r>
              <a:rPr lang="en-US" sz="15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. </a:t>
            </a:r>
            <a:endParaRPr sz="1500" dirty="0"/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1500" dirty="0" err="1"/>
              <a:t>Разнообразие</a:t>
            </a:r>
            <a:r>
              <a:rPr lang="en-US" sz="1500" dirty="0"/>
              <a:t> </a:t>
            </a:r>
            <a:r>
              <a:rPr lang="en-US" sz="1500" dirty="0" err="1"/>
              <a:t>предложений</a:t>
            </a:r>
            <a:r>
              <a:rPr lang="en-US" sz="1500" dirty="0"/>
              <a:t> </a:t>
            </a:r>
            <a:r>
              <a:rPr lang="en-US" sz="1500" dirty="0" err="1"/>
              <a:t>и</a:t>
            </a:r>
            <a:r>
              <a:rPr lang="en-US" sz="1500" dirty="0"/>
              <a:t> </a:t>
            </a:r>
            <a:r>
              <a:rPr lang="en-US" sz="1500" dirty="0" err="1"/>
              <a:t>источников</a:t>
            </a:r>
            <a:r>
              <a:rPr lang="en-US" sz="1500" dirty="0"/>
              <a:t> </a:t>
            </a:r>
            <a:r>
              <a:rPr lang="en-US" sz="1500" dirty="0" err="1"/>
              <a:t>получения</a:t>
            </a:r>
            <a:r>
              <a:rPr lang="en-US" sz="1500" dirty="0"/>
              <a:t> </a:t>
            </a:r>
            <a:r>
              <a:rPr lang="en-US" sz="1500" dirty="0" err="1"/>
              <a:t>информации</a:t>
            </a:r>
            <a:r>
              <a:rPr lang="en-US" sz="1500" dirty="0"/>
              <a:t> </a:t>
            </a:r>
            <a:r>
              <a:rPr lang="en-US" sz="1500" dirty="0" err="1"/>
              <a:t>осложняет</a:t>
            </a:r>
            <a:r>
              <a:rPr lang="en-US" sz="1500" dirty="0"/>
              <a:t> </a:t>
            </a:r>
            <a:r>
              <a:rPr lang="en-US" sz="1500" dirty="0" err="1" smtClean="0"/>
              <a:t>выбор</a:t>
            </a:r>
            <a:r>
              <a:rPr lang="ru-RU" sz="1500" dirty="0"/>
              <a:t> </a:t>
            </a:r>
            <a:r>
              <a:rPr lang="ru-RU" sz="1500" dirty="0" smtClean="0"/>
              <a:t>при покупке</a:t>
            </a:r>
            <a:r>
              <a:rPr lang="en-US" sz="1500" dirty="0" smtClean="0"/>
              <a:t>. </a:t>
            </a:r>
            <a:r>
              <a:rPr lang="en-US" sz="1500" b="1" dirty="0" err="1"/>
              <a:t>Растет</a:t>
            </a:r>
            <a:r>
              <a:rPr lang="en-US" sz="1500" b="1" dirty="0"/>
              <a:t> </a:t>
            </a:r>
            <a:r>
              <a:rPr lang="en-US" sz="1500" b="1" dirty="0" err="1"/>
              <a:t>значимость</a:t>
            </a:r>
            <a:r>
              <a:rPr lang="en-US" sz="1500" b="1" dirty="0"/>
              <a:t> </a:t>
            </a:r>
            <a:r>
              <a:rPr lang="en-US" sz="1500" b="1" dirty="0" err="1"/>
              <a:t>мнения</a:t>
            </a:r>
            <a:r>
              <a:rPr lang="en-US" sz="1500" b="1" dirty="0"/>
              <a:t> </a:t>
            </a:r>
            <a:r>
              <a:rPr lang="en-US" sz="1500" b="1" dirty="0" err="1"/>
              <a:t>и</a:t>
            </a:r>
            <a:r>
              <a:rPr lang="en-US" sz="1500" b="1" dirty="0"/>
              <a:t> </a:t>
            </a:r>
            <a:r>
              <a:rPr lang="en-US" sz="1500" b="1" dirty="0" err="1"/>
              <a:t>восприятия</a:t>
            </a:r>
            <a:r>
              <a:rPr lang="en-US" sz="1500" b="1" dirty="0"/>
              <a:t> </a:t>
            </a:r>
            <a:r>
              <a:rPr lang="en-US" sz="1500" b="1" dirty="0" err="1"/>
              <a:t>потребителей</a:t>
            </a:r>
            <a:r>
              <a:rPr lang="en-US" sz="1500" b="1" dirty="0"/>
              <a:t>. </a:t>
            </a:r>
            <a:endParaRPr lang="ru-RU" sz="1500" b="1" dirty="0" smtClean="0"/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-US" sz="1500" b="1" dirty="0" err="1" smtClean="0"/>
              <a:t>Растет</a:t>
            </a:r>
            <a:r>
              <a:rPr lang="en-US" sz="1500" b="1" dirty="0" smtClean="0"/>
              <a:t> </a:t>
            </a:r>
            <a:r>
              <a:rPr lang="en-US" sz="1500" b="1" dirty="0" err="1"/>
              <a:t>потребность</a:t>
            </a:r>
            <a:r>
              <a:rPr lang="en-US" sz="1500" b="1" dirty="0"/>
              <a:t> </a:t>
            </a:r>
            <a:r>
              <a:rPr lang="en-US" sz="1500" b="1" dirty="0" err="1"/>
              <a:t>в</a:t>
            </a:r>
            <a:r>
              <a:rPr lang="en-US" sz="1500" b="1" dirty="0"/>
              <a:t> </a:t>
            </a:r>
            <a:r>
              <a:rPr lang="ru-RU" sz="1500" b="1" dirty="0" smtClean="0"/>
              <a:t>точных коммуникациях</a:t>
            </a:r>
            <a:r>
              <a:rPr lang="en-US" sz="1500" b="1" dirty="0" smtClean="0"/>
              <a:t>. </a:t>
            </a:r>
            <a:r>
              <a:rPr lang="en-US" sz="1500" b="1" dirty="0" err="1"/>
              <a:t>Растет</a:t>
            </a:r>
            <a:r>
              <a:rPr lang="en-US" sz="1500" b="1" dirty="0"/>
              <a:t> </a:t>
            </a:r>
            <a:r>
              <a:rPr lang="en-US" sz="1500" b="1" dirty="0" err="1"/>
              <a:t>ценность</a:t>
            </a:r>
            <a:r>
              <a:rPr lang="en-US" sz="1500" b="1" dirty="0"/>
              <a:t> </a:t>
            </a:r>
            <a:r>
              <a:rPr lang="en-US" sz="1500" b="1" dirty="0" err="1"/>
              <a:t>позиционирования</a:t>
            </a:r>
            <a:r>
              <a:rPr lang="en-US" sz="1500" b="1" dirty="0"/>
              <a:t>. </a:t>
            </a:r>
            <a:endParaRPr sz="1500" b="1" dirty="0"/>
          </a:p>
          <a:p>
            <a:pPr marL="457200" lvl="0" indent="0" algn="ctr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dirty="0"/>
          </a:p>
          <a:p>
            <a:pPr marL="457200" lvl="0" indent="0" algn="l" rtl="0">
              <a:spcBef>
                <a:spcPts val="700"/>
              </a:spcBef>
              <a:spcAft>
                <a:spcPts val="0"/>
              </a:spcAft>
              <a:buNone/>
            </a:pPr>
            <a:endParaRPr sz="15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31de0a90d3d_0_6"/>
          <p:cNvSpPr txBox="1"/>
          <p:nvPr/>
        </p:nvSpPr>
        <p:spPr>
          <a:xfrm>
            <a:off x="628650" y="6346200"/>
            <a:ext cx="7886700" cy="5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*Доклад И.С.Березина, слайд 17,19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g2d7e1401dcb_0_37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625" y="1284941"/>
            <a:ext cx="5422551" cy="292847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277" name="Google Shape;277;g2d7e1401dcb_0_37"/>
          <p:cNvSpPr txBox="1">
            <a:spLocks noGrp="1"/>
          </p:cNvSpPr>
          <p:nvPr>
            <p:ph type="title"/>
          </p:nvPr>
        </p:nvSpPr>
        <p:spPr>
          <a:xfrm>
            <a:off x="628650" y="204650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900" b="1"/>
              <a:t>Динамика роста экономики рунета, млрд, руб</a:t>
            </a:r>
            <a:endParaRPr sz="3000"/>
          </a:p>
        </p:txBody>
      </p:sp>
      <p:sp>
        <p:nvSpPr>
          <p:cNvPr id="278" name="Google Shape;278;g2d7e1401dcb_0_37"/>
          <p:cNvSpPr txBox="1"/>
          <p:nvPr/>
        </p:nvSpPr>
        <p:spPr>
          <a:xfrm>
            <a:off x="628650" y="4333044"/>
            <a:ext cx="8004300" cy="2283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</a:t>
            </a:r>
            <a:r>
              <a:rPr lang="en-US" sz="12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*</a:t>
            </a:r>
            <a:r>
              <a:rPr lang="en-US" sz="1200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РАЕК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**</a:t>
            </a:r>
            <a:r>
              <a:rPr lang="en-US" sz="1200" u="sng" dirty="0">
                <a:solidFill>
                  <a:schemeClr val="hlink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  <a:hlinkClick r:id="rId5"/>
              </a:rPr>
              <a:t>Данные за 2024</a:t>
            </a:r>
            <a:r>
              <a:rPr lang="en-US" sz="1200" dirty="0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US" sz="1200" dirty="0" err="1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прогнозируемый</a:t>
            </a:r>
            <a:r>
              <a:rPr lang="en-US" sz="1200" dirty="0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рост</a:t>
            </a:r>
            <a:r>
              <a:rPr lang="en-US" sz="1200" dirty="0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 dirty="0">
              <a:solidFill>
                <a:srgbClr val="373737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Цифровая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экономика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Экономика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рунета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” -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сумма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тех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рынков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где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добавленная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стоимость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товаров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услуг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создается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использованием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цифровых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/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информационных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технологий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Включает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Сегмент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интернет-рекламы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маркетинга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рынки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performance-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медийной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рекламы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мобильных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приложениях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контент-маркетинга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маркетинга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социальных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сетях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также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рекламную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выручку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онлайн-кинотеатро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Сегмент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электронной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коммерции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рынки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онлайн-ритейла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онлайн-тревела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услуг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в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интернете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электронных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платежных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услуг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и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C2C-торговли)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Сегмент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инфраструктуры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рынок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облачной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инфраструктуры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(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включая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IaaS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PaaS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DBaaS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облачный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хостинг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также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ЦОД),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рынок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SaaS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(ПО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как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сервис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),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рынок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хостинга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и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рынок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доменов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)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сегмента</a:t>
            </a:r>
            <a:r>
              <a:rPr lang="en-US" sz="1200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цифрового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контента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рынок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стриминговых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сервисов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рынок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цифровых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книг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рынок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онлайн-игр</a:t>
            </a:r>
            <a:r>
              <a:rPr lang="en-US" sz="1200" b="1" dirty="0">
                <a:solidFill>
                  <a:srgbClr val="373737"/>
                </a:solidFill>
                <a:highlight>
                  <a:schemeClr val="lt1"/>
                </a:highlight>
                <a:latin typeface="Calibri"/>
                <a:ea typeface="Verdana"/>
                <a:cs typeface="Calibri"/>
                <a:sym typeface="Verdana"/>
              </a:rPr>
              <a:t>)</a:t>
            </a:r>
            <a:endParaRPr sz="1200" dirty="0">
              <a:solidFill>
                <a:srgbClr val="11111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26995e5c3b_0_2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Рынок e-commerce растет</a:t>
            </a:r>
            <a:endParaRPr/>
          </a:p>
        </p:txBody>
      </p:sp>
      <p:sp>
        <p:nvSpPr>
          <p:cNvPr id="284" name="Google Shape;284;g326995e5c3b_0_20"/>
          <p:cNvSpPr txBox="1"/>
          <p:nvPr/>
        </p:nvSpPr>
        <p:spPr>
          <a:xfrm>
            <a:off x="585000" y="5457000"/>
            <a:ext cx="7974000" cy="1029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Сегмент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электронной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коммерции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(РАЕК):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онлайн-ритейл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онлайн-тревел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услуги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интернете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электронные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платежные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услуги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200" b="1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C2C-торговля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Самым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большим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объему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является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рынок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онлайн-ритейла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который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РАЭК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включает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B2C-торговлю,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за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исключением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доставки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готовой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еды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продуктов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питания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товаров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FMCG,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также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трансграничной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торговли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2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</a:t>
            </a:r>
            <a:r>
              <a:rPr lang="en-US" sz="12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2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РАЕК</a:t>
            </a:r>
            <a:endParaRPr sz="1200" dirty="0">
              <a:solidFill>
                <a:srgbClr val="11111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g326995e5c3b_0_20"/>
          <p:cNvSpPr txBox="1"/>
          <p:nvPr/>
        </p:nvSpPr>
        <p:spPr>
          <a:xfrm>
            <a:off x="628650" y="1020925"/>
            <a:ext cx="8171400" cy="1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Согласно данным РАЕК сегмент </a:t>
            </a:r>
            <a:r>
              <a:rPr lang="en-US" sz="2000" b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электронной коммерции</a:t>
            </a:r>
            <a:r>
              <a:rPr lang="en-US" sz="200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 в 2023 году достиг объема 15,9 трлн рублей, показав рост 39% относительно 2022 года. Прогноз 2024 – +40% (РАЕК), + 36% </a:t>
            </a:r>
            <a:r>
              <a:rPr lang="en-US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(DataInsight)</a:t>
            </a:r>
            <a:r>
              <a:rPr lang="en-US" sz="200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. На сегмент приходится </a:t>
            </a:r>
            <a:r>
              <a:rPr lang="en-US" sz="2000" b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93% всей российской экономики рунета. 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6" name="Google Shape;286;g326995e5c3b_0_20" title="Диаграмма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5275" y="2396725"/>
            <a:ext cx="5495196" cy="30717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326995e5c3b_0_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800" b="1"/>
              <a:t>Доля интернет торговли от рынка ритейла растет</a:t>
            </a:r>
            <a:endParaRPr sz="2900"/>
          </a:p>
        </p:txBody>
      </p:sp>
      <p:sp>
        <p:nvSpPr>
          <p:cNvPr id="292" name="Google Shape;292;g326995e5c3b_0_30"/>
          <p:cNvSpPr txBox="1"/>
          <p:nvPr/>
        </p:nvSpPr>
        <p:spPr>
          <a:xfrm>
            <a:off x="585000" y="6206675"/>
            <a:ext cx="7974000" cy="444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</a:t>
            </a:r>
            <a:r>
              <a:rPr lang="en-US" sz="1500" dirty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500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Datainsight</a:t>
            </a:r>
            <a:r>
              <a:rPr lang="en-US" sz="1500" dirty="0"/>
              <a:t>, </a:t>
            </a:r>
            <a:r>
              <a:rPr lang="en-US" sz="1500" dirty="0">
                <a:solidFill>
                  <a:srgbClr val="2562C8"/>
                </a:solidFill>
                <a:highlight>
                  <a:srgbClr val="FBFBFB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Интернет-торговля в России 2024</a:t>
            </a:r>
            <a:r>
              <a:rPr lang="en-US" sz="1500" dirty="0">
                <a:solidFill>
                  <a:schemeClr val="hlink"/>
                </a:solidFill>
                <a:highlight>
                  <a:srgbClr val="FBFBFB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/>
              </a:rPr>
              <a:t> </a:t>
            </a:r>
            <a:r>
              <a:rPr lang="en-US" sz="1500" dirty="0">
                <a:solidFill>
                  <a:srgbClr val="FFFFFF"/>
                </a:solidFill>
                <a:highlight>
                  <a:srgbClr val="FF5D47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pdf</a:t>
            </a:r>
            <a:r>
              <a:rPr lang="en-US" sz="1500" dirty="0">
                <a:solidFill>
                  <a:schemeClr val="hlink"/>
                </a:solidFill>
                <a:highlight>
                  <a:srgbClr val="FBFBFB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/>
              </a:rPr>
              <a:t> </a:t>
            </a:r>
            <a:r>
              <a:rPr lang="en-US" sz="1500" dirty="0">
                <a:solidFill>
                  <a:srgbClr val="8E8585"/>
                </a:solidFill>
                <a:highlight>
                  <a:srgbClr val="FBFBFB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23.5 Мб</a:t>
            </a:r>
            <a:endParaRPr sz="1500" dirty="0">
              <a:solidFill>
                <a:srgbClr val="37373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326995e5c3b_0_30"/>
          <p:cNvSpPr txBox="1"/>
          <p:nvPr/>
        </p:nvSpPr>
        <p:spPr>
          <a:xfrm>
            <a:off x="715900" y="1179975"/>
            <a:ext cx="78867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Доля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интернет-торговли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продолжает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расти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в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2023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: 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-"/>
            </a:pP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19%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от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рынка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ритейла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-"/>
            </a:pP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37%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от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рынка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непродовольственного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  <a:sym typeface="Calibri"/>
              </a:rPr>
              <a:t>ритейла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g326995e5c3b_0_30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5" name="Google Shape;295;g326995e5c3b_0_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2250" y="2255709"/>
            <a:ext cx="7973999" cy="3528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d7e1401dcb_0_5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Динамика продаж WB и Озон</a:t>
            </a:r>
            <a:endParaRPr/>
          </a:p>
        </p:txBody>
      </p:sp>
      <p:pic>
        <p:nvPicPr>
          <p:cNvPr id="301" name="Google Shape;301;g2d7e1401dcb_0_52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650" y="1330112"/>
            <a:ext cx="7886700" cy="4876561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g2d7e1401dcb_0_52"/>
          <p:cNvSpPr txBox="1"/>
          <p:nvPr/>
        </p:nvSpPr>
        <p:spPr>
          <a:xfrm>
            <a:off x="585000" y="6206675"/>
            <a:ext cx="7974000" cy="444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1500" dirty="0" err="1" smtClean="0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</a:t>
            </a:r>
            <a:r>
              <a:rPr lang="en-US" sz="1500" dirty="0" smtClean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500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Datainsight</a:t>
            </a:r>
            <a:endParaRPr sz="1500" dirty="0">
              <a:solidFill>
                <a:srgbClr val="11111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321a8989dda_0_1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Динамика роста продаж WB и Озон</a:t>
            </a:r>
            <a:endParaRPr/>
          </a:p>
        </p:txBody>
      </p:sp>
      <p:pic>
        <p:nvPicPr>
          <p:cNvPr id="308" name="Google Shape;308;g321a8989dda_0_18" title="Диаграмма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650" y="1125026"/>
            <a:ext cx="7452174" cy="4607926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g321a8989dda_0_18"/>
          <p:cNvSpPr txBox="1"/>
          <p:nvPr/>
        </p:nvSpPr>
        <p:spPr>
          <a:xfrm>
            <a:off x="585000" y="5837050"/>
            <a:ext cx="7974000" cy="427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dirty="0" err="1">
                <a:solidFill>
                  <a:srgbClr val="373737"/>
                </a:solidFill>
                <a:latin typeface="Calibri"/>
                <a:ea typeface="Calibri"/>
                <a:cs typeface="Calibri"/>
                <a:sym typeface="Calibri"/>
              </a:rPr>
              <a:t>Источники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Datainsight</a:t>
            </a:r>
            <a:r>
              <a:rPr lang="en-US" dirty="0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dirty="0" err="1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прогноз</a:t>
            </a:r>
            <a:r>
              <a:rPr lang="en-US" dirty="0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2024 </a:t>
            </a:r>
            <a:r>
              <a:rPr lang="en-US" u="sng" dirty="0">
                <a:solidFill>
                  <a:schemeClr val="hlink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  <a:hlinkClick r:id="rId5"/>
              </a:rPr>
              <a:t>Тасс</a:t>
            </a:r>
            <a:r>
              <a:rPr lang="en-US" dirty="0">
                <a:solidFill>
                  <a:srgbClr val="11111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u="sng" dirty="0">
                <a:solidFill>
                  <a:schemeClr val="hlink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  <a:hlinkClick r:id="rId6"/>
              </a:rPr>
              <a:t>RBC</a:t>
            </a:r>
            <a:endParaRPr dirty="0">
              <a:solidFill>
                <a:srgbClr val="11111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21a8989dda_0_3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300" b="1"/>
              <a:t>Количество продавацов на маркетплейсах перестало расти</a:t>
            </a:r>
            <a:endParaRPr sz="2300"/>
          </a:p>
        </p:txBody>
      </p:sp>
      <p:sp>
        <p:nvSpPr>
          <p:cNvPr id="315" name="Google Shape;315;g321a8989dda_0_31"/>
          <p:cNvSpPr txBox="1"/>
          <p:nvPr/>
        </p:nvSpPr>
        <p:spPr>
          <a:xfrm>
            <a:off x="628650" y="1020925"/>
            <a:ext cx="7991100" cy="5478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данным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Tinkoff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eCommerce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с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первого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квартала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2022 </a:t>
            </a:r>
            <a:r>
              <a:rPr lang="en-US" sz="2000" b="1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прирост</a:t>
            </a:r>
            <a:r>
              <a:rPr lang="en-US" sz="2000" b="1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активных</a:t>
            </a:r>
            <a:r>
              <a:rPr lang="en-US" sz="2000" b="1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продавцов</a:t>
            </a:r>
            <a:r>
              <a:rPr lang="en-US" sz="2000" b="1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2000" b="1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маркетплейсах</a:t>
            </a:r>
            <a:r>
              <a:rPr lang="en-US" sz="2000" b="1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замедлился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Во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II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квартале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2024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количество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продавцов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выросло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22%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год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к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году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что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12%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ниже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показателя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за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аналогичный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период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2023 </a:t>
            </a:r>
            <a:r>
              <a:rPr lang="en-US" sz="2000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г</a:t>
            </a:r>
            <a:r>
              <a:rPr lang="en-US" sz="2000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Источник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3"/>
              </a:rPr>
              <a:t>Ведомости,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Тинькофф ECommerce</a:t>
            </a:r>
            <a:endParaRPr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6" name="Google Shape;316;g321a8989dda_0_31" title="Диаграмма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426" y="2444925"/>
            <a:ext cx="5809908" cy="323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321a8989dda_0_4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2800" b="1"/>
              <a:t>Рост оборота нишевых маркетплейсов</a:t>
            </a:r>
            <a:endParaRPr sz="2800"/>
          </a:p>
        </p:txBody>
      </p:sp>
      <p:sp>
        <p:nvSpPr>
          <p:cNvPr id="322" name="Google Shape;322;g321a8989dda_0_40"/>
          <p:cNvSpPr txBox="1"/>
          <p:nvPr/>
        </p:nvSpPr>
        <p:spPr>
          <a:xfrm>
            <a:off x="576450" y="6082249"/>
            <a:ext cx="79911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Источник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Исследование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u="sng" dirty="0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3"/>
              </a:rPr>
              <a:t> Тинькофф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Data Insight</a:t>
            </a:r>
            <a:endParaRPr dirty="0">
              <a:solidFill>
                <a:srgbClr val="11111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g321a8989dda_0_40"/>
          <p:cNvSpPr txBox="1"/>
          <p:nvPr/>
        </p:nvSpPr>
        <p:spPr>
          <a:xfrm>
            <a:off x="628650" y="5219200"/>
            <a:ext cx="78867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alibri"/>
                <a:cs typeface="Calibri"/>
              </a:rPr>
              <a:t>Нишевый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маркетплейс</a:t>
            </a:r>
            <a:r>
              <a:rPr lang="en-US" dirty="0">
                <a:latin typeface="Calibri"/>
                <a:cs typeface="Calibri"/>
              </a:rPr>
              <a:t> — </a:t>
            </a:r>
            <a:r>
              <a:rPr lang="en-US" dirty="0" err="1">
                <a:latin typeface="Calibri"/>
                <a:cs typeface="Calibri"/>
              </a:rPr>
              <a:t>маркетплейс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ассортимент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которого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относится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к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одной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или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нескольким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смежным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категориям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или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ориентирован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на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ограниченную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аудиторию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покупателей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имеющих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сходный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запрос</a:t>
            </a:r>
            <a:r>
              <a:rPr lang="en-US" dirty="0">
                <a:latin typeface="Calibri"/>
                <a:cs typeface="Calibri"/>
              </a:rPr>
              <a:t>.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324" name="Google Shape;324;g321a8989dda_0_40"/>
          <p:cNvSpPr txBox="1"/>
          <p:nvPr/>
        </p:nvSpPr>
        <p:spPr>
          <a:xfrm>
            <a:off x="6085417" y="1296525"/>
            <a:ext cx="2800033" cy="3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Структура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:</a:t>
            </a:r>
            <a:endParaRPr sz="1500" dirty="0">
              <a:solidFill>
                <a:schemeClr val="dk1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●"/>
            </a:pP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Агрегаторы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доставки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продуктов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- 53%</a:t>
            </a:r>
            <a:endParaRPr sz="1500" dirty="0">
              <a:solidFill>
                <a:schemeClr val="dk1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●"/>
            </a:pP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Lamoda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 - 22%</a:t>
            </a:r>
            <a:endParaRPr sz="1500" dirty="0">
              <a:solidFill>
                <a:schemeClr val="dk1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●"/>
            </a:pP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Маркетплейсы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автозапчастей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- 8%</a:t>
            </a:r>
            <a:endParaRPr sz="1500" dirty="0">
              <a:solidFill>
                <a:schemeClr val="dk1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Roboto"/>
              <a:buChar char="●"/>
            </a:pP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Категорийные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маркетплейсы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(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Детский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мир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,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М.Видео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,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Леруа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Мерлен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и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пр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.) — 8%,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другие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категории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— 6%, </a:t>
            </a:r>
            <a:r>
              <a:rPr lang="en-US" sz="1500" dirty="0" err="1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фармацевтические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Roboto"/>
                <a:cs typeface="Calibri"/>
                <a:sym typeface="Roboto"/>
              </a:rPr>
              <a:t> — 3%.</a:t>
            </a:r>
            <a:endParaRPr sz="1500" dirty="0">
              <a:solidFill>
                <a:schemeClr val="dk1"/>
              </a:solidFill>
              <a:latin typeface="Calibri"/>
              <a:ea typeface="Roboto"/>
              <a:cs typeface="Calibri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5" name="Google Shape;325;g321a8989dda_0_40" title="Диаграмма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575" y="1196063"/>
            <a:ext cx="5961001" cy="3683326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g321a8989dda_0_40"/>
          <p:cNvSpPr txBox="1"/>
          <p:nvPr/>
        </p:nvSpPr>
        <p:spPr>
          <a:xfrm>
            <a:off x="2587400" y="2394050"/>
            <a:ext cx="654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41%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321a8989dda_0_40"/>
          <p:cNvSpPr txBox="1"/>
          <p:nvPr/>
        </p:nvSpPr>
        <p:spPr>
          <a:xfrm>
            <a:off x="4245000" y="2148400"/>
            <a:ext cx="654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27%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2929</Words>
  <Application>Microsoft Macintosh PowerPoint</Application>
  <PresentationFormat>Экран (4:3)</PresentationFormat>
  <Paragraphs>231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                  Январь 2025, Москва</vt:lpstr>
      <vt:lpstr>Ключевые тезисы</vt:lpstr>
      <vt:lpstr>Динамика роста экономики рунета, млрд, руб</vt:lpstr>
      <vt:lpstr>Рынок e-commerce растет</vt:lpstr>
      <vt:lpstr>Доля интернет торговли от рынка ритейла растет</vt:lpstr>
      <vt:lpstr>Динамика продаж WB и Озон</vt:lpstr>
      <vt:lpstr>Динамика роста продаж WB и Озон</vt:lpstr>
      <vt:lpstr>Количество продавацов на маркетплейсах перестало расти</vt:lpstr>
      <vt:lpstr>Рост оборота нишевых маркетплейсов</vt:lpstr>
      <vt:lpstr>Динамика роста объема сегмента интернет-рекламы и маркетинга, %</vt:lpstr>
      <vt:lpstr>Развитие ритейл-медиа</vt:lpstr>
      <vt:lpstr>Предпосылки развития ритейл-медиа</vt:lpstr>
      <vt:lpstr>Аудитория соцсетей и мессенджеров продолжает расти</vt:lpstr>
      <vt:lpstr>Растет количество авторов контента</vt:lpstr>
      <vt:lpstr>Растет количество авторов на платформах с отзывами</vt:lpstr>
      <vt:lpstr>Ценность рекомендаций растет</vt:lpstr>
      <vt:lpstr>Стоимость рекламы растет</vt:lpstr>
      <vt:lpstr>Как влиять на мнение потребителя? </vt:lpstr>
      <vt:lpstr>Схема трендов (куаркод на версию для просмотра)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Декабрь 2024, Москва</dc:title>
  <dc:creator>tech</dc:creator>
  <cp:lastModifiedBy>Svetlana Konchakova</cp:lastModifiedBy>
  <cp:revision>8</cp:revision>
  <dcterms:created xsi:type="dcterms:W3CDTF">2005-04-13T09:40:23Z</dcterms:created>
  <dcterms:modified xsi:type="dcterms:W3CDTF">2025-01-22T12:46:16Z</dcterms:modified>
</cp:coreProperties>
</file>