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0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C9EA-2E35-0E14-FD8A-B418468B0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Тренды потребительского поведения 2023-2024 </a:t>
            </a:r>
            <a:r>
              <a:rPr lang="ru-RU" dirty="0" err="1"/>
              <a:t>гг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941D5-718F-6996-3D49-6AD7FACE0686}"/>
              </a:ext>
            </a:extLst>
          </p:cNvPr>
          <p:cNvSpPr txBox="1"/>
          <p:nvPr/>
        </p:nvSpPr>
        <p:spPr>
          <a:xfrm>
            <a:off x="3223491" y="5458691"/>
            <a:ext cx="8073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Доклад подготовлен Болдыревой А.В., членом Гильдии Маркетологов, старшим</a:t>
            </a:r>
          </a:p>
          <a:p>
            <a:r>
              <a:rPr lang="ru-RU" dirty="0"/>
              <a:t>Преподавателем кафедры Института Бизнеса и Делового Администрирования</a:t>
            </a:r>
          </a:p>
          <a:p>
            <a:r>
              <a:rPr lang="ru-RU" dirty="0"/>
              <a:t>(ИБДА) РАНХиГС</a:t>
            </a:r>
          </a:p>
        </p:txBody>
      </p:sp>
    </p:spTree>
    <p:extLst>
      <p:ext uri="{BB962C8B-B14F-4D97-AF65-F5344CB8AC3E}">
        <p14:creationId xmlns:p14="http://schemas.microsoft.com/office/powerpoint/2010/main" val="234493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C75903-F71D-6FCA-C549-F8F8D02226B7}"/>
              </a:ext>
            </a:extLst>
          </p:cNvPr>
          <p:cNvSpPr txBox="1"/>
          <p:nvPr/>
        </p:nvSpPr>
        <p:spPr>
          <a:xfrm>
            <a:off x="1843088" y="42209"/>
            <a:ext cx="1060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Основные тенденции потребительского поведения</a:t>
            </a:r>
          </a:p>
          <a:p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B7A3C-4EB2-A948-6A2B-0F2FF3C7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18724"/>
            <a:ext cx="10744200" cy="48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5A35A-F6B1-15DE-27F4-E6C268A9C019}"/>
              </a:ext>
            </a:extLst>
          </p:cNvPr>
          <p:cNvSpPr txBox="1"/>
          <p:nvPr/>
        </p:nvSpPr>
        <p:spPr>
          <a:xfrm>
            <a:off x="600075" y="5991225"/>
            <a:ext cx="1099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Изменение цен на товары потребительского спроса за период ноябрь 2019 по ноябрь 2023 составило 200% и</a:t>
            </a:r>
          </a:p>
          <a:p>
            <a:r>
              <a:rPr lang="ru-RU" dirty="0"/>
              <a:t>Продолжается уверенная тенденция к дальнейшему росту</a:t>
            </a:r>
          </a:p>
        </p:txBody>
      </p:sp>
    </p:spTree>
    <p:extLst>
      <p:ext uri="{BB962C8B-B14F-4D97-AF65-F5344CB8AC3E}">
        <p14:creationId xmlns:p14="http://schemas.microsoft.com/office/powerpoint/2010/main" val="351469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1C30A46-071D-E212-3ED2-96509BA6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" y="1085850"/>
            <a:ext cx="534924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7B46A-8594-95DF-717F-37DED26C80C5}"/>
              </a:ext>
            </a:extLst>
          </p:cNvPr>
          <p:cNvSpPr txBox="1"/>
          <p:nvPr/>
        </p:nvSpPr>
        <p:spPr>
          <a:xfrm>
            <a:off x="6677025" y="1066800"/>
            <a:ext cx="5349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заемщиков с тремя и более</a:t>
            </a:r>
          </a:p>
          <a:p>
            <a:r>
              <a:rPr lang="ru-RU" dirty="0"/>
              <a:t>ссудами возросло с 39 млн чел до 42,5, то</a:t>
            </a:r>
          </a:p>
          <a:p>
            <a:r>
              <a:rPr lang="ru-RU" dirty="0"/>
              <a:t>есть на 9% менее, чем за год</a:t>
            </a:r>
          </a:p>
          <a:p>
            <a:endParaRPr lang="ru-RU" dirty="0"/>
          </a:p>
          <a:p>
            <a:r>
              <a:rPr lang="ru-RU" dirty="0"/>
              <a:t>Активные кредиты в банках и  </a:t>
            </a:r>
            <a:r>
              <a:rPr lang="ru-RU" dirty="0" err="1"/>
              <a:t>мфо</a:t>
            </a:r>
            <a:r>
              <a:rPr lang="ru-RU" dirty="0"/>
              <a:t> имели</a:t>
            </a:r>
          </a:p>
          <a:p>
            <a:r>
              <a:rPr lang="ru-RU" dirty="0"/>
              <a:t>Более 42 млн чел</a:t>
            </a:r>
          </a:p>
          <a:p>
            <a:endParaRPr lang="ru-RU" dirty="0"/>
          </a:p>
          <a:p>
            <a:r>
              <a:rPr lang="ru-RU" dirty="0"/>
              <a:t>ЦБ фиксирует стабильный рост задолженности</a:t>
            </a:r>
          </a:p>
          <a:p>
            <a:r>
              <a:rPr lang="ru-RU" dirty="0"/>
              <a:t>в группе заемщиков с тремя ссудами</a:t>
            </a:r>
          </a:p>
          <a:p>
            <a:endParaRPr lang="ru-RU" dirty="0"/>
          </a:p>
          <a:p>
            <a:r>
              <a:rPr lang="ru-RU" dirty="0"/>
              <a:t>Высокая закредитованность приводит к </a:t>
            </a:r>
          </a:p>
          <a:p>
            <a:r>
              <a:rPr lang="ru-RU" dirty="0"/>
              <a:t>Повышению долгового бремени, и, как следствие,</a:t>
            </a:r>
          </a:p>
          <a:p>
            <a:r>
              <a:rPr lang="ru-RU" dirty="0"/>
              <a:t>К понижению располагаемых доходов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83086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0FA468-051F-CF5D-6FE2-359C8694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3375"/>
            <a:ext cx="97536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7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5F536C-BE6E-7AB3-4AC5-25168E8D4B40}"/>
              </a:ext>
            </a:extLst>
          </p:cNvPr>
          <p:cNvSpPr txBox="1"/>
          <p:nvPr/>
        </p:nvSpPr>
        <p:spPr>
          <a:xfrm>
            <a:off x="676275" y="495300"/>
            <a:ext cx="998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Наблюдается устойчивый паттерн на экономию, бережливое потребление</a:t>
            </a:r>
          </a:p>
        </p:txBody>
      </p:sp>
      <p:pic>
        <p:nvPicPr>
          <p:cNvPr id="2050" name="Picture 2" descr="graphical user interface">
            <a:extLst>
              <a:ext uri="{FF2B5EF4-FFF2-40B4-BE49-F238E27FC236}">
                <a16:creationId xmlns:a16="http://schemas.microsoft.com/office/drawing/2014/main" id="{28AAEBBD-09B7-B575-A1B2-8E1216842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6" y="1066800"/>
            <a:ext cx="105251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4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821BB-E061-81EE-18BC-F042DEE2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8AAC36-2C85-9CE6-A579-04AE46AF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6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C95148-3D65-68AB-5A16-327AF4483A3B}"/>
              </a:ext>
            </a:extLst>
          </p:cNvPr>
          <p:cNvSpPr txBox="1"/>
          <p:nvPr/>
        </p:nvSpPr>
        <p:spPr>
          <a:xfrm>
            <a:off x="1562100" y="542925"/>
            <a:ext cx="841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Основные выводы: четко выделяется два диаметрально противоположных подхода к экономии</a:t>
            </a: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4E8A5-FFFA-3A2D-B712-A7EF8ABA43E1}"/>
              </a:ext>
            </a:extLst>
          </p:cNvPr>
          <p:cNvSpPr txBox="1"/>
          <p:nvPr/>
        </p:nvSpPr>
        <p:spPr>
          <a:xfrm>
            <a:off x="581025" y="1373922"/>
            <a:ext cx="114873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Более половины респондентов целенаправленно ищут товары по сниженным ценам, акциям, отказываясь </a:t>
            </a:r>
          </a:p>
          <a:p>
            <a:r>
              <a:rPr lang="ru-RU" dirty="0"/>
              <a:t>     от крупных расходов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Повышается процент респондентов, совершающих покупки впрок (</a:t>
            </a:r>
            <a:r>
              <a:rPr lang="ru-RU" dirty="0" err="1"/>
              <a:t>закупательство</a:t>
            </a:r>
            <a:r>
              <a:rPr lang="ru-RU" dirty="0"/>
              <a:t>) – потратить деньги</a:t>
            </a:r>
          </a:p>
          <a:p>
            <a:r>
              <a:rPr lang="ru-RU" dirty="0"/>
              <a:t>     сейчас, купить товар по текущей цене без переплат в будущем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Все это говорит о тревожных ожиданиях – прослеживается ясная поведенческая модель: будет хуже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Становится четко выраженная категория, ассоциирующаяся с тратами на маленькие удовольствия , так как </a:t>
            </a:r>
          </a:p>
          <a:p>
            <a:r>
              <a:rPr lang="ru-RU" dirty="0"/>
              <a:t>      более дорогие позволить себе не могут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Согласно опросу </a:t>
            </a:r>
            <a:r>
              <a:rPr lang="en-US" dirty="0"/>
              <a:t>hh.ru</a:t>
            </a:r>
            <a:r>
              <a:rPr lang="ru-RU" dirty="0"/>
              <a:t>, доля россиян, которым не хватает зарплаты, выросла до 45%. При этом 36% хватает </a:t>
            </a:r>
          </a:p>
          <a:p>
            <a:r>
              <a:rPr lang="ru-RU" dirty="0"/>
              <a:t>     еле-еле, то порядка 82% еле сводят концы с концами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Снижение темпов потребительского кредитования из-за роста просрочек, повышенной закредитованности</a:t>
            </a:r>
          </a:p>
          <a:p>
            <a:r>
              <a:rPr lang="ru-RU" dirty="0"/>
              <a:t>     населения, плохой кредитной истории: 80% отказов в </a:t>
            </a:r>
            <a:r>
              <a:rPr lang="ru-RU" dirty="0" err="1"/>
              <a:t>потреб.кредитах</a:t>
            </a:r>
            <a:r>
              <a:rPr lang="ru-RU" dirty="0"/>
              <a:t> наличными (перегретый кредитный бум)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19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60D68-B9A3-8CC9-3861-A75F9EEB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Оптимистические факторы-драйверы, влияющие на положительную динамику роста потребительских расходов (конечны)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453A2-6E15-DCAE-1DC1-02F6325145B1}"/>
              </a:ext>
            </a:extLst>
          </p:cNvPr>
          <p:cNvSpPr txBox="1"/>
          <p:nvPr/>
        </p:nvSpPr>
        <p:spPr>
          <a:xfrm>
            <a:off x="763398" y="2558474"/>
            <a:ext cx="10053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Колоссальные бюджетные вливания в военный сектор, что транслируется в повышение зарплат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Бешеный рост кредитования , формируется «кредитный пузырь», который теперь «охлаждается» в силу переизбытка кредитной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135044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4F830-F6A6-0596-9991-52B14117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9899072" cy="951345"/>
          </a:xfrm>
        </p:spPr>
        <p:txBody>
          <a:bodyPr/>
          <a:lstStyle/>
          <a:p>
            <a:r>
              <a:rPr lang="ru-RU" dirty="0"/>
              <a:t>Структура расходов бюджета 2023 г</a:t>
            </a:r>
          </a:p>
        </p:txBody>
      </p:sp>
      <p:pic>
        <p:nvPicPr>
          <p:cNvPr id="4" name="Picture 2" descr="Бюджет РФ на 2023: анализ и особенности – Институт развития  социально-экономических проектов и инициатив">
            <a:extLst>
              <a:ext uri="{FF2B5EF4-FFF2-40B4-BE49-F238E27FC236}">
                <a16:creationId xmlns:a16="http://schemas.microsoft.com/office/drawing/2014/main" id="{F094073C-AF7B-C097-3B0C-2B0A4F5F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3" y="1803842"/>
            <a:ext cx="4631603" cy="38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0A377-86C1-A260-813B-9BE57905BDBA}"/>
              </a:ext>
            </a:extLst>
          </p:cNvPr>
          <p:cNvSpPr txBox="1"/>
          <p:nvPr/>
        </p:nvSpPr>
        <p:spPr>
          <a:xfrm>
            <a:off x="5754255" y="1976582"/>
            <a:ext cx="6286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Нацбезопасность и национальная оборона составляют</a:t>
            </a:r>
          </a:p>
          <a:p>
            <a:r>
              <a:rPr lang="ru-RU" dirty="0"/>
              <a:t>9,4 трлн </a:t>
            </a:r>
            <a:r>
              <a:rPr lang="ru-RU" dirty="0" err="1"/>
              <a:t>руб</a:t>
            </a:r>
            <a:r>
              <a:rPr lang="ru-RU" dirty="0"/>
              <a:t>, то есть 32% от общих расходов</a:t>
            </a:r>
          </a:p>
          <a:p>
            <a:endParaRPr lang="ru-RU" dirty="0"/>
          </a:p>
          <a:p>
            <a:r>
              <a:rPr lang="ru-RU" dirty="0"/>
              <a:t>Обслуживание госдолга повысилось на 8,26% в сравнении</a:t>
            </a:r>
          </a:p>
          <a:p>
            <a:r>
              <a:rPr lang="ru-RU" dirty="0"/>
              <a:t>С 2022 годом в связи с тем, что из-за санкций был перекрыт</a:t>
            </a:r>
          </a:p>
          <a:p>
            <a:r>
              <a:rPr lang="ru-RU" dirty="0"/>
              <a:t>доступ к дешевым западным кредитам, а также в связи с тем,</a:t>
            </a:r>
          </a:p>
          <a:p>
            <a:r>
              <a:rPr lang="ru-RU" dirty="0"/>
              <a:t>что правительству приходится выпускать облигации госзайма</a:t>
            </a:r>
          </a:p>
          <a:p>
            <a:r>
              <a:rPr lang="ru-RU" dirty="0"/>
              <a:t>под более высокий процент из-за повышенных рисков</a:t>
            </a:r>
          </a:p>
        </p:txBody>
      </p:sp>
    </p:spTree>
    <p:extLst>
      <p:ext uri="{BB962C8B-B14F-4D97-AF65-F5344CB8AC3E}">
        <p14:creationId xmlns:p14="http://schemas.microsoft.com/office/powerpoint/2010/main" val="2204996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{6E432625-DCBC-42AB-8FFD-E50C7255602C}tf03457452</Template>
  <TotalTime>123</TotalTime>
  <Words>395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Небесная</vt:lpstr>
      <vt:lpstr>Тренды потребительского поведения 2023-2024 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Оптимистические факторы-драйверы, влияющие на положительную динамику роста потребительских расходов (конечны)</vt:lpstr>
      <vt:lpstr>Структура расходов бюджета 2023 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Тренды потребительского поведения 2023-2024 гг</dc:title>
  <dc:creator>Alina V. Boldyreva</dc:creator>
  <cp:lastModifiedBy>Бочаров Михаил Иванович</cp:lastModifiedBy>
  <cp:revision>9</cp:revision>
  <dcterms:created xsi:type="dcterms:W3CDTF">2024-03-21T17:31:11Z</dcterms:created>
  <dcterms:modified xsi:type="dcterms:W3CDTF">2024-03-25T14:33:17Z</dcterms:modified>
</cp:coreProperties>
</file>