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2" r:id="rId4"/>
    <p:sldId id="259" r:id="rId5"/>
    <p:sldId id="258" r:id="rId6"/>
    <p:sldId id="256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-318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7001\Downloads\2023-02-17%20Obsudim%20importozameshcheni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27001\Downloads\2023-02-17%20Obsudim%20importozameshchen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Проблемы,</a:t>
            </a:r>
            <a:r>
              <a:rPr lang="ru-RU" baseline="0" dirty="0"/>
              <a:t> с которыми столкнулись производители при реализации стратегии </a:t>
            </a:r>
            <a:r>
              <a:rPr lang="ru-RU" baseline="0" dirty="0" err="1"/>
              <a:t>импортозамещения</a:t>
            </a:r>
            <a:endParaRPr lang="ru-RU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РСПП!$A$10</c:f>
              <c:strCache>
                <c:ptCount val="1"/>
                <c:pt idx="0">
                  <c:v>В области материалов, сырья, комплектующих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РСПП!$B$8:$I$8</c:f>
              <c:strCache>
                <c:ptCount val="8"/>
                <c:pt idx="0">
                  <c:v>У российских производителей отсутсвует подтверждение "российскости"</c:v>
                </c:pt>
                <c:pt idx="1">
                  <c:v>На рынке отсутсвует информация о российских аналогах</c:v>
                </c:pt>
                <c:pt idx="2">
                  <c:v>В утвержденных проектных решениях указана продукция импортного производства</c:v>
                </c:pt>
                <c:pt idx="3">
                  <c:v>Российские аналоги дороже иностранной продукции при сопоставивом качетсве</c:v>
                </c:pt>
                <c:pt idx="4">
                  <c:v>Информация о российских аналогах разрознена</c:v>
                </c:pt>
                <c:pt idx="5">
                  <c:v>Нет единого каталога товаров российского произвдства, отсутсвует система сопоставимости по качественным характеристикам</c:v>
                </c:pt>
                <c:pt idx="6">
                  <c:v>Российские аналоги уступают импортной продукции по качественным характеристикам</c:v>
                </c:pt>
                <c:pt idx="7">
                  <c:v>Российские анлоги импортной продукции отсутсвуют в принципе</c:v>
                </c:pt>
              </c:strCache>
            </c:strRef>
          </c:cat>
          <c:val>
            <c:numRef>
              <c:f>РСПП!$B$10:$I$10</c:f>
              <c:numCache>
                <c:formatCode>0.0%</c:formatCode>
                <c:ptCount val="8"/>
                <c:pt idx="0">
                  <c:v>0.19400000000000001</c:v>
                </c:pt>
                <c:pt idx="1">
                  <c:v>0.30599999999999999</c:v>
                </c:pt>
                <c:pt idx="2">
                  <c:v>0.40300000000000002</c:v>
                </c:pt>
                <c:pt idx="3">
                  <c:v>0.45800000000000002</c:v>
                </c:pt>
                <c:pt idx="4">
                  <c:v>0.5</c:v>
                </c:pt>
                <c:pt idx="5">
                  <c:v>0.61099999999999999</c:v>
                </c:pt>
                <c:pt idx="6">
                  <c:v>0.625</c:v>
                </c:pt>
                <c:pt idx="7">
                  <c:v>0.69399999999999995</c:v>
                </c:pt>
              </c:numCache>
            </c:numRef>
          </c:val>
        </c:ser>
        <c:ser>
          <c:idx val="0"/>
          <c:order val="1"/>
          <c:tx>
            <c:strRef>
              <c:f>РСПП!$A$9</c:f>
              <c:strCache>
                <c:ptCount val="1"/>
                <c:pt idx="0">
                  <c:v>В области оборудования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РСПП!$B$8:$I$8</c:f>
              <c:strCache>
                <c:ptCount val="8"/>
                <c:pt idx="0">
                  <c:v>У российских производителей отсутсвует подтверждение "российскости"</c:v>
                </c:pt>
                <c:pt idx="1">
                  <c:v>На рынке отсутсвует информация о российских аналогах</c:v>
                </c:pt>
                <c:pt idx="2">
                  <c:v>В утвержденных проектных решениях указана продукция импортного производства</c:v>
                </c:pt>
                <c:pt idx="3">
                  <c:v>Российские аналоги дороже иностранной продукции при сопоставивом качетсве</c:v>
                </c:pt>
                <c:pt idx="4">
                  <c:v>Информация о российских аналогах разрознена</c:v>
                </c:pt>
                <c:pt idx="5">
                  <c:v>Нет единого каталога товаров российского произвдства, отсутсвует система сопоставимости по качественным характеристикам</c:v>
                </c:pt>
                <c:pt idx="6">
                  <c:v>Российские аналоги уступают импортной продукции по качественным характеристикам</c:v>
                </c:pt>
                <c:pt idx="7">
                  <c:v>Российские анлоги импортной продукции отсутсвуют в принципе</c:v>
                </c:pt>
              </c:strCache>
            </c:strRef>
          </c:cat>
          <c:val>
            <c:numRef>
              <c:f>РСПП!$B$9:$I$9</c:f>
              <c:numCache>
                <c:formatCode>0.0%</c:formatCode>
                <c:ptCount val="8"/>
                <c:pt idx="0">
                  <c:v>0.192</c:v>
                </c:pt>
                <c:pt idx="1">
                  <c:v>0.28799999999999998</c:v>
                </c:pt>
                <c:pt idx="2">
                  <c:v>0.315</c:v>
                </c:pt>
                <c:pt idx="3">
                  <c:v>0.34499999999999997</c:v>
                </c:pt>
                <c:pt idx="4">
                  <c:v>0.42499999999999999</c:v>
                </c:pt>
                <c:pt idx="5">
                  <c:v>0.58899999999999997</c:v>
                </c:pt>
                <c:pt idx="6">
                  <c:v>0.65799999999999992</c:v>
                </c:pt>
                <c:pt idx="7">
                  <c:v>0.80800000000000005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2203776"/>
        <c:axId val="42221952"/>
      </c:barChart>
      <c:catAx>
        <c:axId val="422037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2221952"/>
        <c:crosses val="autoZero"/>
        <c:auto val="1"/>
        <c:lblAlgn val="ctr"/>
        <c:lblOffset val="100"/>
        <c:noMultiLvlLbl val="0"/>
      </c:catAx>
      <c:valAx>
        <c:axId val="42221952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4220377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i="0" baseline="0" dirty="0" smtClean="0">
                <a:effectLst/>
              </a:rPr>
              <a:t>Проблемы, с которыми столкнулись производители потребительских технически сложных товаров потребительского рынка</a:t>
            </a:r>
            <a:endParaRPr lang="ru-RU" sz="1600" dirty="0">
              <a:effectLst/>
            </a:endParaRP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'[2023-02-17 Obsudim importozameshchenie.xlsx]Sheet'!$I$6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'[2023-02-17 Obsudim importozameshchenie.xlsx]Sheet'!$R$1:$W$1</c:f>
              <c:strCache>
                <c:ptCount val="6"/>
                <c:pt idx="0">
                  <c:v>Считаете ли Вы, что нужна государственная инициатива по формированию в обществе доверия  к российскому производителю, качеству его продукции в условиях конкурентного рынка?</c:v>
                </c:pt>
                <c:pt idx="1">
                  <c:v>Вызывает ли у Вас реклама российских производителей желание приобретать непродовольственные отечественные товары, особенно технически сложные?</c:v>
                </c:pt>
                <c:pt idx="2">
                  <c:v>Считаете ли Вы, что в обществе существует предубеждение о более низком качестве российских товаров по сравнению с зарубежными аналогами?</c:v>
                </c:pt>
                <c:pt idx="3">
                  <c:v>Будете ли Вы пытаться приобрести привычные Вам технически сложные товары по параллельному импорту или «серым» схемам?</c:v>
                </c:pt>
                <c:pt idx="4">
                  <c:v>Выберете ли Вы технически сложные товары российского производителя взамен товаров зарубежных брендов (произведенных как на территории РФ, так и за ее пределами) к которым вы привыкли, если их поставки прекратятся?</c:v>
                </c:pt>
                <c:pt idx="5">
                  <c:v>Используете ли Вы технически сложные товары (например: бытовая и кухонная техника, потребительская и профессиональная техника, гаджеты) российских брендов?</c:v>
                </c:pt>
              </c:strCache>
            </c:strRef>
          </c:cat>
          <c:val>
            <c:numRef>
              <c:f>'[2023-02-17 Obsudim importozameshchenie.xlsx]Sheet'!$R$6:$W$6</c:f>
              <c:numCache>
                <c:formatCode>0.00%</c:formatCode>
                <c:ptCount val="6"/>
                <c:pt idx="0">
                  <c:v>0.88095238095238093</c:v>
                </c:pt>
                <c:pt idx="1">
                  <c:v>0.23809523809523808</c:v>
                </c:pt>
                <c:pt idx="2">
                  <c:v>0.9285714285714286</c:v>
                </c:pt>
                <c:pt idx="3">
                  <c:v>0.59523809523809523</c:v>
                </c:pt>
                <c:pt idx="4">
                  <c:v>0.66666666666666663</c:v>
                </c:pt>
                <c:pt idx="5">
                  <c:v>0.59523809523809523</c:v>
                </c:pt>
              </c:numCache>
            </c:numRef>
          </c:val>
        </c:ser>
        <c:ser>
          <c:idx val="1"/>
          <c:order val="1"/>
          <c:tx>
            <c:strRef>
              <c:f>'[2023-02-17 Obsudim importozameshchenie.xlsx]Sheet'!$I$7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'[2023-02-17 Obsudim importozameshchenie.xlsx]Sheet'!$R$1:$W$1</c:f>
              <c:strCache>
                <c:ptCount val="6"/>
                <c:pt idx="0">
                  <c:v>Считаете ли Вы, что нужна государственная инициатива по формированию в обществе доверия  к российскому производителю, качеству его продукции в условиях конкурентного рынка?</c:v>
                </c:pt>
                <c:pt idx="1">
                  <c:v>Вызывает ли у Вас реклама российских производителей желание приобретать непродовольственные отечественные товары, особенно технически сложные?</c:v>
                </c:pt>
                <c:pt idx="2">
                  <c:v>Считаете ли Вы, что в обществе существует предубеждение о более низком качестве российских товаров по сравнению с зарубежными аналогами?</c:v>
                </c:pt>
                <c:pt idx="3">
                  <c:v>Будете ли Вы пытаться приобрести привычные Вам технически сложные товары по параллельному импорту или «серым» схемам?</c:v>
                </c:pt>
                <c:pt idx="4">
                  <c:v>Выберете ли Вы технически сложные товары российского производителя взамен товаров зарубежных брендов (произведенных как на территории РФ, так и за ее пределами) к которым вы привыкли, если их поставки прекратятся?</c:v>
                </c:pt>
                <c:pt idx="5">
                  <c:v>Используете ли Вы технически сложные товары (например: бытовая и кухонная техника, потребительская и профессиональная техника, гаджеты) российских брендов?</c:v>
                </c:pt>
              </c:strCache>
            </c:strRef>
          </c:cat>
          <c:val>
            <c:numRef>
              <c:f>'[2023-02-17 Obsudim importozameshchenie.xlsx]Sheet'!$R$7:$W$7</c:f>
              <c:numCache>
                <c:formatCode>0.00%</c:formatCode>
                <c:ptCount val="6"/>
                <c:pt idx="0">
                  <c:v>0.11904761904761904</c:v>
                </c:pt>
                <c:pt idx="1">
                  <c:v>0.76190476190476186</c:v>
                </c:pt>
                <c:pt idx="2">
                  <c:v>7.1428571428571425E-2</c:v>
                </c:pt>
                <c:pt idx="3">
                  <c:v>0.40476190476190477</c:v>
                </c:pt>
                <c:pt idx="4">
                  <c:v>7.1428571428571425E-2</c:v>
                </c:pt>
                <c:pt idx="5">
                  <c:v>0.40476190476190477</c:v>
                </c:pt>
              </c:numCache>
            </c:numRef>
          </c:val>
        </c:ser>
        <c:ser>
          <c:idx val="2"/>
          <c:order val="2"/>
          <c:tx>
            <c:strRef>
              <c:f>'[2023-02-17 Obsudim importozameshchenie.xlsx]Sheet'!$I$8</c:f>
              <c:strCache>
                <c:ptCount val="1"/>
                <c:pt idx="0">
                  <c:v>Не знаю</c:v>
                </c:pt>
              </c:strCache>
            </c:strRef>
          </c:tx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'[2023-02-17 Obsudim importozameshchenie.xlsx]Sheet'!$R$1:$W$1</c:f>
              <c:strCache>
                <c:ptCount val="6"/>
                <c:pt idx="0">
                  <c:v>Считаете ли Вы, что нужна государственная инициатива по формированию в обществе доверия  к российскому производителю, качеству его продукции в условиях конкурентного рынка?</c:v>
                </c:pt>
                <c:pt idx="1">
                  <c:v>Вызывает ли у Вас реклама российских производителей желание приобретать непродовольственные отечественные товары, особенно технически сложные?</c:v>
                </c:pt>
                <c:pt idx="2">
                  <c:v>Считаете ли Вы, что в обществе существует предубеждение о более низком качестве российских товаров по сравнению с зарубежными аналогами?</c:v>
                </c:pt>
                <c:pt idx="3">
                  <c:v>Будете ли Вы пытаться приобрести привычные Вам технически сложные товары по параллельному импорту или «серым» схемам?</c:v>
                </c:pt>
                <c:pt idx="4">
                  <c:v>Выберете ли Вы технически сложные товары российского производителя взамен товаров зарубежных брендов (произведенных как на территории РФ, так и за ее пределами) к которым вы привыкли, если их поставки прекратятся?</c:v>
                </c:pt>
                <c:pt idx="5">
                  <c:v>Используете ли Вы технически сложные товары (например: бытовая и кухонная техника, потребительская и профессиональная техника, гаджеты) российских брендов?</c:v>
                </c:pt>
              </c:strCache>
            </c:strRef>
          </c:cat>
          <c:val>
            <c:numRef>
              <c:f>'[2023-02-17 Obsudim importozameshchenie.xlsx]Sheet'!$R$8:$W$8</c:f>
              <c:numCache>
                <c:formatCode>General</c:formatCode>
                <c:ptCount val="6"/>
                <c:pt idx="4" formatCode="0.00%">
                  <c:v>0.26190476190476192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7"/>
        <c:axId val="42264064"/>
        <c:axId val="42265600"/>
      </c:barChart>
      <c:catAx>
        <c:axId val="422640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2265600"/>
        <c:crosses val="autoZero"/>
        <c:auto val="1"/>
        <c:lblAlgn val="ctr"/>
        <c:lblOffset val="100"/>
        <c:noMultiLvlLbl val="0"/>
      </c:catAx>
      <c:valAx>
        <c:axId val="42265600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4226406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34809B-5000-428B-7A69-237A35A3C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2B5F251-4F00-8C28-EC85-B4EB57F55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D0A52A-E956-6FC5-0888-6740D9E4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B2E2E7-28DF-D88B-807E-900AACC3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843D07-6775-8035-404B-DA8286C53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170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543B22C-BDEF-F63C-2944-A491BB25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EB94A5A-C843-8A70-F3C6-DA19727AFC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F39D4B3-64D9-E6DB-EBE0-2A9D84D38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D53E846-8B35-A989-DCD0-83B690EB8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F54655A-8CCC-9651-E30A-58DD71AD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3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63A6DCA-F185-D303-3720-580213A4F9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24D00A7-74BF-9FFF-D699-A7FE641B8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1F5F6E-8729-F399-62E3-697D28881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3F41CB-2220-9B18-0995-FC10E4353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D6BC85B-BF7E-751C-49E1-18A4F14B8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5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B6CAF5-A1CD-6F9D-6C64-16B09DA8B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91E7296-DB78-C149-A925-690CAC03E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01F6037-ACC8-0F3B-681E-7FFDA08E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60B3B00-5ADF-5667-3FF5-FF3E80A06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5D1F06E-D926-BE70-CAB3-92E45432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7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136213-9F68-F0E2-2CA6-C87EAE7A6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8F9B8DF-6453-C6CF-06EE-642E23E80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86C1BC-2E6D-927D-DE42-80E5EB30C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8D7B9CF-D242-2B83-5A38-CD3D7AF20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ABDB951-4205-EE95-1318-B88D0C3F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0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811D5B-4042-1601-0E6B-5A293D7E0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8DCFA5-EEBF-60D7-1794-ED03C459A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07548A9-06B3-8F70-5A9A-253A712500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8263443-A8B3-8AD7-E616-F901976F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8B182ED-FF9E-7993-1ABE-5A0A3455A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A9ABD1-9887-F791-0889-42035D20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320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0AD9C0-DF2B-92B5-581D-3C4A4E6E1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8657948-B35D-044F-5ADA-B64F00111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4FDC6A-C236-ACF7-0313-FA82D68EC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E2FB0AF-6B22-E909-2687-9A6777158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72D6F62-622C-8084-D69B-19DC7D3024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3ADAD20-5048-C894-1412-8AB361EF3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E4392CF-6E9D-F808-5469-1B1CAFEB6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F67A3BEB-64BE-60D1-7707-B0416563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03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C6799B-1668-F3F4-A749-3772180D7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813BE52-8B85-2A18-0CDF-81F65253D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67E3AE-A547-3664-4251-02BC780FB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7C632EA-C621-D67C-968B-65800F061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90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97F4AF8-CBD3-587D-0A5B-0FB042B57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36C8AA4-2649-D25F-1AA8-07BF992BE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D2A1874-E9D5-3EC8-C0AD-3B25FA4F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9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69ECB1-4C2E-33C7-0A43-687EEAD9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1E32E6-F57D-F8C2-03CE-5AE1CA6EE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0B58E0B-3C47-BBBD-6D50-5AAE5907B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6A0A59D-6F13-9509-8E31-FA9E2D084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94B41EC-E7DC-7CD2-332A-83013451E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399628F-4FFC-D650-05E9-86F80738F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7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D66F20-A086-3A14-283E-CE5AA2AF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1CA553F-00CE-7AE5-526B-4A26B9F92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4A262D4-8C59-89F6-42DB-ACE677789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0056072-FC03-0BBF-B75A-74A0A6A38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E8DC9CB-4CD7-17CB-4777-AFABCAD2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3C28FB1-2367-B530-7D86-E3CF151D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72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EE33280-70F9-0841-50F6-FD905BDC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20B2470-7A11-778B-CE5B-6855237957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A8FC38-87C1-97F7-47D8-4A4A78497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D9D8C-9F9E-4D8A-906A-0FBEC87DB536}" type="datetimeFigureOut">
              <a:rPr lang="ru-RU" smtClean="0"/>
              <a:t>26.02.2023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52A7224-2F86-7D2A-F155-7B3D184F6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7450761-A5F8-C52F-653D-93C276397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31788-979E-430C-B345-F80CE82A4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C:\Users\127001\Desktop\Manufacturing-Productivit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D21D2B-115A-8AA3-6BA5-2BA95E26EE50}"/>
              </a:ext>
            </a:extLst>
          </p:cNvPr>
          <p:cNvSpPr txBox="1"/>
          <p:nvPr/>
        </p:nvSpPr>
        <p:spPr>
          <a:xfrm>
            <a:off x="1440998" y="1982843"/>
            <a:ext cx="10408102" cy="1200329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/>
              <a:t>Импортозамещение</a:t>
            </a:r>
            <a:r>
              <a:rPr lang="ru-RU" sz="3600" b="1" dirty="0"/>
              <a:t> – это вызов производителям. Готовы ли мы его </a:t>
            </a:r>
            <a:r>
              <a:rPr lang="ru-RU" sz="3600" b="1" dirty="0" smtClean="0"/>
              <a:t>принять</a:t>
            </a:r>
            <a:r>
              <a:rPr lang="ru-RU" sz="3600" b="1" dirty="0"/>
              <a:t>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05687" y="6488668"/>
            <a:ext cx="198631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dirty="0"/>
              <a:t>Ефремов Василий</a:t>
            </a:r>
            <a:endParaRPr lang="ru-RU" dirty="0"/>
          </a:p>
        </p:txBody>
      </p:sp>
      <p:sp>
        <p:nvSpPr>
          <p:cNvPr id="6" name="AutoShape 13" descr="https://vintank.com/wp-content/uploads/2020/09/Manufacturing-Productivit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0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D21D2B-115A-8AA3-6BA5-2BA95E26EE50}"/>
              </a:ext>
            </a:extLst>
          </p:cNvPr>
          <p:cNvSpPr txBox="1"/>
          <p:nvPr/>
        </p:nvSpPr>
        <p:spPr>
          <a:xfrm>
            <a:off x="176579" y="17975"/>
            <a:ext cx="5415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Возможности импортозамещения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F349012-BA9A-8DB8-2CCF-81557283D34C}"/>
              </a:ext>
            </a:extLst>
          </p:cNvPr>
          <p:cNvCxnSpPr/>
          <p:nvPr/>
        </p:nvCxnSpPr>
        <p:spPr>
          <a:xfrm>
            <a:off x="0" y="624120"/>
            <a:ext cx="5715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59BF498-D28D-40F5-1B5E-07467F37FFB2}"/>
              </a:ext>
            </a:extLst>
          </p:cNvPr>
          <p:cNvSpPr txBox="1"/>
          <p:nvPr/>
        </p:nvSpPr>
        <p:spPr>
          <a:xfrm>
            <a:off x="102762" y="1078467"/>
            <a:ext cx="794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Поддержка импортозамещения государством  масштабная и разнообразная: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9982C-64F2-2B6D-3692-BD863519A135}"/>
              </a:ext>
            </a:extLst>
          </p:cNvPr>
          <p:cNvSpPr txBox="1"/>
          <p:nvPr/>
        </p:nvSpPr>
        <p:spPr>
          <a:xfrm>
            <a:off x="102762" y="1469990"/>
            <a:ext cx="1077942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Гарантии на реализацию инвестпроектов, на обеспечение кредитов и финансирование;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Субсидии на уплату процентов по кредитам, на возмещение части затрат на выпуск и реализацию товаров;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Специальные гранты на производство импортозамещения и реализацию произведенных товаров;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Софинансирование исследований и разработок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Приоритет российской продукции при </a:t>
            </a:r>
            <a:r>
              <a:rPr lang="ru-RU" dirty="0" err="1"/>
              <a:t>госзакупках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Поддержка экспортной деятельности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9BF498-D28D-40F5-1B5E-07467F37FFB2}"/>
              </a:ext>
            </a:extLst>
          </p:cNvPr>
          <p:cNvSpPr txBox="1"/>
          <p:nvPr/>
        </p:nvSpPr>
        <p:spPr>
          <a:xfrm>
            <a:off x="102761" y="3660351"/>
            <a:ext cx="467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Возможности российской промышленности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DC9982C-64F2-2B6D-3692-BD863519A135}"/>
              </a:ext>
            </a:extLst>
          </p:cNvPr>
          <p:cNvSpPr txBox="1"/>
          <p:nvPr/>
        </p:nvSpPr>
        <p:spPr>
          <a:xfrm>
            <a:off x="102761" y="4139611"/>
            <a:ext cx="107794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Многие предприятия имеют необходимые ресурсы (оборудование, технологии, персонал и т.п.), а также доступ к программам поддержки </a:t>
            </a:r>
            <a:r>
              <a:rPr lang="ru-RU" dirty="0" err="1"/>
              <a:t>импортозамещения</a:t>
            </a:r>
            <a:r>
              <a:rPr lang="ru-RU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На многих предприятиях внедрены и применяются системы менеджмента качества, бережливое производство «5</a:t>
            </a:r>
            <a:r>
              <a:rPr lang="en-US" dirty="0"/>
              <a:t>S</a:t>
            </a:r>
            <a:r>
              <a:rPr lang="ru-RU" dirty="0"/>
              <a:t>»</a:t>
            </a:r>
            <a:r>
              <a:rPr lang="en-US" dirty="0"/>
              <a:t>, </a:t>
            </a:r>
            <a:r>
              <a:rPr lang="ru-RU" dirty="0" smtClean="0"/>
              <a:t>системы управления ресурсами (</a:t>
            </a:r>
            <a:r>
              <a:rPr lang="en-US" dirty="0" smtClean="0"/>
              <a:t>ERP</a:t>
            </a:r>
            <a:r>
              <a:rPr lang="ru-RU" dirty="0" smtClean="0"/>
              <a:t>-системы), </a:t>
            </a:r>
            <a:r>
              <a:rPr lang="ru-RU" dirty="0"/>
              <a:t>внедряются «цифровые двойники» и </a:t>
            </a:r>
            <a:r>
              <a:rPr lang="ru-RU" dirty="0" smtClean="0"/>
              <a:t>прочее, что </a:t>
            </a:r>
            <a:r>
              <a:rPr lang="ru-RU" dirty="0"/>
              <a:t>повышает конкурентоспособность предприятий в целом.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Появилось «окно возможности» для </a:t>
            </a:r>
            <a:r>
              <a:rPr lang="ru-RU" dirty="0" err="1"/>
              <a:t>импортозамещения</a:t>
            </a:r>
            <a:r>
              <a:rPr lang="ru-RU" dirty="0"/>
              <a:t>, которое может частично закрыться за счет импорта из дружественных </a:t>
            </a:r>
            <a:r>
              <a:rPr lang="ru-RU" dirty="0" smtClean="0"/>
              <a:t>стран и </a:t>
            </a:r>
            <a:r>
              <a:rPr lang="ru-RU" dirty="0" err="1" smtClean="0"/>
              <a:t>ребрендинга</a:t>
            </a:r>
            <a:r>
              <a:rPr lang="ru-RU" dirty="0" smtClean="0"/>
              <a:t> локализованных зарубежных производств.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46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344143989"/>
              </p:ext>
            </p:extLst>
          </p:nvPr>
        </p:nvGraphicFramePr>
        <p:xfrm>
          <a:off x="6425292" y="742951"/>
          <a:ext cx="5625193" cy="569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86212294"/>
              </p:ext>
            </p:extLst>
          </p:nvPr>
        </p:nvGraphicFramePr>
        <p:xfrm>
          <a:off x="88628" y="742950"/>
          <a:ext cx="6230530" cy="576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9485" y="6519446"/>
            <a:ext cx="54918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i="1" dirty="0"/>
              <a:t>В феврале 2023 года проведен опрос по </a:t>
            </a:r>
            <a:r>
              <a:rPr lang="ru-RU" sz="800" i="1" dirty="0" err="1"/>
              <a:t>импортозамещению</a:t>
            </a:r>
            <a:r>
              <a:rPr lang="ru-RU" sz="800" i="1" dirty="0"/>
              <a:t> в социальных сетях, в котором приняло порядка 500 респондентов в возрастном диапазоне: 30-40 лет – 57,1%; 40-50 лет – 23,8%; 50-60 лет -14,3%; 20-30 лет – 4,8% 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53148" y="6519446"/>
            <a:ext cx="57503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i="1" dirty="0" smtClean="0"/>
              <a:t>В октябре  2022 года </a:t>
            </a:r>
            <a:r>
              <a:rPr lang="ru-RU" sz="800" i="1" dirty="0"/>
              <a:t>РСПП </a:t>
            </a:r>
            <a:r>
              <a:rPr lang="ru-RU" sz="800" i="1" dirty="0" smtClean="0"/>
              <a:t>проведен опрос на </a:t>
            </a:r>
            <a:r>
              <a:rPr lang="ru-RU" sz="800" i="1" dirty="0"/>
              <a:t>тему </a:t>
            </a:r>
            <a:r>
              <a:rPr lang="ru-RU" sz="800" i="1" dirty="0" err="1"/>
              <a:t>импортозамещения</a:t>
            </a:r>
            <a:r>
              <a:rPr lang="ru-RU" sz="800" i="1" dirty="0"/>
              <a:t>, в котором приняло участие 86 компаний, занятых в различных секторах российской экономики.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FD21D2B-115A-8AA3-6BA5-2BA95E26EE50}"/>
              </a:ext>
            </a:extLst>
          </p:cNvPr>
          <p:cNvSpPr txBox="1"/>
          <p:nvPr/>
        </p:nvSpPr>
        <p:spPr>
          <a:xfrm>
            <a:off x="176579" y="17975"/>
            <a:ext cx="4961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Проблемы </a:t>
            </a:r>
            <a:r>
              <a:rPr lang="ru-RU" sz="2800" dirty="0" err="1" smtClean="0"/>
              <a:t>импортозамещения</a:t>
            </a:r>
            <a:endParaRPr lang="ru-RU" sz="2800" dirty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5F349012-BA9A-8DB8-2CCF-81557283D34C}"/>
              </a:ext>
            </a:extLst>
          </p:cNvPr>
          <p:cNvCxnSpPr/>
          <p:nvPr/>
        </p:nvCxnSpPr>
        <p:spPr>
          <a:xfrm>
            <a:off x="0" y="624120"/>
            <a:ext cx="5715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3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59BF498-D28D-40F5-1B5E-07467F37FFB2}"/>
              </a:ext>
            </a:extLst>
          </p:cNvPr>
          <p:cNvSpPr txBox="1"/>
          <p:nvPr/>
        </p:nvSpPr>
        <p:spPr>
          <a:xfrm>
            <a:off x="119429" y="890411"/>
            <a:ext cx="41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Локальные</a:t>
            </a:r>
          </a:p>
          <a:p>
            <a:r>
              <a:rPr lang="ru-RU" i="1" dirty="0"/>
              <a:t>(Присущи отдельным предприятиям)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2947848-3296-5F5E-C185-76EC05CC265C}"/>
              </a:ext>
            </a:extLst>
          </p:cNvPr>
          <p:cNvSpPr txBox="1"/>
          <p:nvPr/>
        </p:nvSpPr>
        <p:spPr>
          <a:xfrm>
            <a:off x="6071285" y="890410"/>
            <a:ext cx="2324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Глобальные </a:t>
            </a:r>
          </a:p>
          <a:p>
            <a:r>
              <a:rPr lang="ru-RU" i="1" dirty="0"/>
              <a:t>(по отрасли в целом)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C9982C-64F2-2B6D-3692-BD863519A135}"/>
              </a:ext>
            </a:extLst>
          </p:cNvPr>
          <p:cNvSpPr txBox="1"/>
          <p:nvPr/>
        </p:nvSpPr>
        <p:spPr>
          <a:xfrm>
            <a:off x="119429" y="1645682"/>
            <a:ext cx="57150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Слабо развита парадигма – «Клиент всегда прав»</a:t>
            </a:r>
          </a:p>
          <a:p>
            <a:pPr algn="just"/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Производят то, что производится, а не то, что продается!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Вложение в маркетинг и продвижение незначительны!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Не готовы масштабировать производство по разным причинам: отсутствие ресурсов (финансовых, людских, производственных и т. д.); сидят на «дойных коровах»; отсутствие у ЛПР компетенций по масштабированию бизнеса (работают по наитию) и т.п.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Недостаток квалифицированных инженерных кадров в целом на предприятиях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Медлительность предприятий входящих в вертикально-интегрированные структуры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Российский рынок мал, по сравнению с развитыми экономиками, как следствие – объемы производства могут быть незначительными и долгий срок окупаемости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CBCFBC6-AD95-BDBC-D3DB-AD6440147420}"/>
              </a:ext>
            </a:extLst>
          </p:cNvPr>
          <p:cNvSpPr txBox="1"/>
          <p:nvPr/>
        </p:nvSpPr>
        <p:spPr>
          <a:xfrm>
            <a:off x="6145427" y="1645682"/>
            <a:ext cx="5831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Нет доверия к «сделано в России» по отдельным товарным группам. При возможности выбирают импортные аналоги: от потребительских товаров до промышленного оборудования.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Параллельный или «серый» импорт.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Большая отчетность  и чрезмерный контроль по использованию финансовых средств государственных механизмов поддержки промышленности: ФРП, ФПИ, гранты, субсидии и т.п.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/>
              <a:t>Сложная процедура вхождения в Реестр промышленной продукции, произведенной на территории Российской Федерации</a:t>
            </a:r>
            <a:r>
              <a:rPr lang="ru-RU" sz="1600" dirty="0" smtClean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/>
              <a:t>30% проданных </a:t>
            </a:r>
            <a:r>
              <a:rPr lang="ru-RU" sz="1600" dirty="0"/>
              <a:t>или готовящихся к передаче российского</a:t>
            </a:r>
            <a:br>
              <a:rPr lang="ru-RU" sz="1600" dirty="0"/>
            </a:br>
            <a:r>
              <a:rPr lang="ru-RU" sz="1600" dirty="0"/>
              <a:t>бизнеса иностранных компаний заявили о </a:t>
            </a:r>
            <a:r>
              <a:rPr lang="ru-RU" sz="1600" dirty="0" err="1" smtClean="0"/>
              <a:t>ребрендинге</a:t>
            </a:r>
            <a:r>
              <a:rPr lang="ru-RU" sz="1600" dirty="0" smtClean="0"/>
              <a:t> (отчет Фонда </a:t>
            </a:r>
            <a:r>
              <a:rPr lang="ru-RU" sz="1600" dirty="0"/>
              <a:t>«Центр стратегических разработок</a:t>
            </a:r>
            <a:r>
              <a:rPr lang="ru-RU" sz="1600" dirty="0" smtClean="0"/>
              <a:t>»  от 10.2022)</a:t>
            </a:r>
            <a:endParaRPr lang="ru-RU" sz="1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FD21D2B-115A-8AA3-6BA5-2BA95E26EE50}"/>
              </a:ext>
            </a:extLst>
          </p:cNvPr>
          <p:cNvSpPr txBox="1"/>
          <p:nvPr/>
        </p:nvSpPr>
        <p:spPr>
          <a:xfrm>
            <a:off x="176579" y="17975"/>
            <a:ext cx="4961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Проблемы </a:t>
            </a:r>
            <a:r>
              <a:rPr lang="ru-RU" sz="2800" dirty="0" err="1" smtClean="0"/>
              <a:t>импортозамещения</a:t>
            </a:r>
            <a:endParaRPr lang="ru-RU" sz="2800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="" xmlns:a16="http://schemas.microsoft.com/office/drawing/2014/main" id="{5F349012-BA9A-8DB8-2CCF-81557283D34C}"/>
              </a:ext>
            </a:extLst>
          </p:cNvPr>
          <p:cNvCxnSpPr/>
          <p:nvPr/>
        </p:nvCxnSpPr>
        <p:spPr>
          <a:xfrm>
            <a:off x="0" y="624120"/>
            <a:ext cx="5715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63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BAF3829-3EA8-61E7-B1B3-2D3A62488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0318" y="1146021"/>
            <a:ext cx="1355971" cy="2536978"/>
          </a:xfrm>
          <a:prstGeom prst="rect">
            <a:avLst/>
          </a:prstGeom>
        </p:spPr>
      </p:pic>
      <p:pic>
        <p:nvPicPr>
          <p:cNvPr id="6" name="Picture 44">
            <a:extLst>
              <a:ext uri="{FF2B5EF4-FFF2-40B4-BE49-F238E27FC236}">
                <a16:creationId xmlns="" xmlns:a16="http://schemas.microsoft.com/office/drawing/2014/main" id="{5271A32F-0850-1600-ED2B-2C68B728A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40016" y="2716309"/>
            <a:ext cx="2636431" cy="175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ject 3">
            <a:extLst>
              <a:ext uri="{FF2B5EF4-FFF2-40B4-BE49-F238E27FC236}">
                <a16:creationId xmlns="" xmlns:a16="http://schemas.microsoft.com/office/drawing/2014/main" id="{D306FBCD-FAD9-8336-9EB3-12D282F450CE}"/>
              </a:ext>
            </a:extLst>
          </p:cNvPr>
          <p:cNvSpPr/>
          <p:nvPr/>
        </p:nvSpPr>
        <p:spPr>
          <a:xfrm>
            <a:off x="754341" y="1520826"/>
            <a:ext cx="1614909" cy="4347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47C89D1-D3CC-1A32-F5D6-ACBD3E9C2085}"/>
              </a:ext>
            </a:extLst>
          </p:cNvPr>
          <p:cNvSpPr txBox="1"/>
          <p:nvPr/>
        </p:nvSpPr>
        <p:spPr>
          <a:xfrm>
            <a:off x="415584" y="4658390"/>
            <a:ext cx="22924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Россия, Новосибирск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FD21D2B-115A-8AA3-6BA5-2BA95E26EE50}"/>
              </a:ext>
            </a:extLst>
          </p:cNvPr>
          <p:cNvSpPr txBox="1"/>
          <p:nvPr/>
        </p:nvSpPr>
        <p:spPr>
          <a:xfrm>
            <a:off x="176579" y="99615"/>
            <a:ext cx="5261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Проблема выбора и доверия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5F349012-BA9A-8DB8-2CCF-81557283D34C}"/>
              </a:ext>
            </a:extLst>
          </p:cNvPr>
          <p:cNvCxnSpPr/>
          <p:nvPr/>
        </p:nvCxnSpPr>
        <p:spPr>
          <a:xfrm>
            <a:off x="0" y="787400"/>
            <a:ext cx="5715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3069718-30E3-16B9-307F-F0C86894F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43650">
            <a:off x="8871186" y="2077231"/>
            <a:ext cx="2832674" cy="281332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FD51B54-35EE-B0BD-1DF3-B7DC2D7E443C}"/>
              </a:ext>
            </a:extLst>
          </p:cNvPr>
          <p:cNvSpPr txBox="1"/>
          <p:nvPr/>
        </p:nvSpPr>
        <p:spPr>
          <a:xfrm>
            <a:off x="8163193" y="4539044"/>
            <a:ext cx="115236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Германия</a:t>
            </a: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3D7D4AE5-405C-683D-776F-85AD6C7446C6}"/>
              </a:ext>
            </a:extLst>
          </p:cNvPr>
          <p:cNvCxnSpPr>
            <a:cxnSpLocks/>
          </p:cNvCxnSpPr>
          <p:nvPr/>
        </p:nvCxnSpPr>
        <p:spPr>
          <a:xfrm>
            <a:off x="7289800" y="3302000"/>
            <a:ext cx="1583853" cy="584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B8E3618F-0D82-B380-14BC-E8D5DD83BE5B}"/>
              </a:ext>
            </a:extLst>
          </p:cNvPr>
          <p:cNvCxnSpPr>
            <a:cxnSpLocks/>
          </p:cNvCxnSpPr>
          <p:nvPr/>
        </p:nvCxnSpPr>
        <p:spPr>
          <a:xfrm flipH="1">
            <a:off x="4210050" y="3302000"/>
            <a:ext cx="1216757" cy="584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авая фигурная скобка 4">
            <a:extLst>
              <a:ext uri="{FF2B5EF4-FFF2-40B4-BE49-F238E27FC236}">
                <a16:creationId xmlns="" xmlns:a16="http://schemas.microsoft.com/office/drawing/2014/main" id="{0A198D55-6AC9-0855-6D71-CC394E96100F}"/>
              </a:ext>
            </a:extLst>
          </p:cNvPr>
          <p:cNvSpPr/>
          <p:nvPr/>
        </p:nvSpPr>
        <p:spPr>
          <a:xfrm rot="5400000">
            <a:off x="6207977" y="2607780"/>
            <a:ext cx="300652" cy="5715000"/>
          </a:xfrm>
          <a:prstGeom prst="rightBrace">
            <a:avLst>
              <a:gd name="adj1" fmla="val 8333"/>
              <a:gd name="adj2" fmla="val 498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8EFE402-71E5-5891-3BB2-C278938D66F1}"/>
              </a:ext>
            </a:extLst>
          </p:cNvPr>
          <p:cNvSpPr txBox="1"/>
          <p:nvPr/>
        </p:nvSpPr>
        <p:spPr>
          <a:xfrm>
            <a:off x="4076043" y="5701268"/>
            <a:ext cx="5238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 250 000 руб. имплантация «под ключ».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763" b="62781"/>
          <a:stretch/>
        </p:blipFill>
        <p:spPr>
          <a:xfrm>
            <a:off x="4072512" y="974463"/>
            <a:ext cx="840904" cy="79765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6" r="5830" b="62781"/>
          <a:stretch/>
        </p:blipFill>
        <p:spPr>
          <a:xfrm>
            <a:off x="7311986" y="1060257"/>
            <a:ext cx="671167" cy="6130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204" y="1595443"/>
            <a:ext cx="321487" cy="311361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8270273" y="1395061"/>
            <a:ext cx="755587" cy="524093"/>
            <a:chOff x="4103795" y="1895262"/>
            <a:chExt cx="755587" cy="52409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7895" y="1895262"/>
              <a:ext cx="321487" cy="311361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26746" y="1981346"/>
              <a:ext cx="321487" cy="311361"/>
            </a:xfrm>
            <a:prstGeom prst="rect">
              <a:avLst/>
            </a:prstGeom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03795" y="2107994"/>
              <a:ext cx="321487" cy="311361"/>
            </a:xfrm>
            <a:prstGeom prst="rect">
              <a:avLst/>
            </a:prstGeom>
          </p:spPr>
        </p:pic>
      </p:grpSp>
      <p:sp>
        <p:nvSpPr>
          <p:cNvPr id="12" name="Стрелка вниз 11"/>
          <p:cNvSpPr/>
          <p:nvPr/>
        </p:nvSpPr>
        <p:spPr>
          <a:xfrm>
            <a:off x="4436424" y="2119620"/>
            <a:ext cx="243492" cy="26145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047485" y="2469863"/>
            <a:ext cx="1021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«Квоты»</a:t>
            </a:r>
          </a:p>
        </p:txBody>
      </p:sp>
      <p:sp>
        <p:nvSpPr>
          <p:cNvPr id="26" name="Стрелка вниз 25"/>
          <p:cNvSpPr/>
          <p:nvPr/>
        </p:nvSpPr>
        <p:spPr>
          <a:xfrm>
            <a:off x="7983153" y="2114243"/>
            <a:ext cx="243492" cy="261453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547519" y="2432566"/>
            <a:ext cx="252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«Любой*» имплантат за ваши деньги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801673" y="6306528"/>
            <a:ext cx="42466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* из номенклатуры зарубежных аналогов, традиционно (!) присутствующих на российском рынке</a:t>
            </a:r>
          </a:p>
        </p:txBody>
      </p:sp>
    </p:spTree>
    <p:extLst>
      <p:ext uri="{BB962C8B-B14F-4D97-AF65-F5344CB8AC3E}">
        <p14:creationId xmlns:p14="http://schemas.microsoft.com/office/powerpoint/2010/main" val="218553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D2A7BA8-5CE5-1034-F3F0-2C15F6731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55"/>
          <a:stretch/>
        </p:blipFill>
        <p:spPr>
          <a:xfrm>
            <a:off x="2457098" y="1222944"/>
            <a:ext cx="2347587" cy="33453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EB1A305-396C-3230-95DB-B1CEA6C90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667" y="1507777"/>
            <a:ext cx="2062054" cy="3399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9AF46A3-DE24-0CC0-120D-EA65FD471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40" y="4104966"/>
            <a:ext cx="3416446" cy="252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1353BF9-F14D-93E8-0988-106DBD63EB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1543" y="3965703"/>
            <a:ext cx="3602517" cy="252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3DBD32D-81A8-E276-36CA-6252BC631657}"/>
              </a:ext>
            </a:extLst>
          </p:cNvPr>
          <p:cNvSpPr txBox="1"/>
          <p:nvPr/>
        </p:nvSpPr>
        <p:spPr>
          <a:xfrm>
            <a:off x="9735199" y="1272564"/>
            <a:ext cx="77457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 err="1"/>
              <a:t>Китай</a:t>
            </a:r>
            <a:endParaRPr lang="ru-RU" b="1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F36F0F2-F701-482A-C118-E81B1D69F797}"/>
              </a:ext>
            </a:extLst>
          </p:cNvPr>
          <p:cNvSpPr txBox="1"/>
          <p:nvPr/>
        </p:nvSpPr>
        <p:spPr>
          <a:xfrm>
            <a:off x="846830" y="1272564"/>
            <a:ext cx="17325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Россия, Ижевск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BAC26A2-AD80-8EE6-6ED6-2F19E2B07977}"/>
              </a:ext>
            </a:extLst>
          </p:cNvPr>
          <p:cNvSpPr txBox="1"/>
          <p:nvPr/>
        </p:nvSpPr>
        <p:spPr>
          <a:xfrm>
            <a:off x="176579" y="99615"/>
            <a:ext cx="5261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Проблема выбора и доверия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96CA2BB-1EB9-A557-B3B7-9EBCF10D2E44}"/>
              </a:ext>
            </a:extLst>
          </p:cNvPr>
          <p:cNvCxnSpPr/>
          <p:nvPr/>
        </p:nvCxnSpPr>
        <p:spPr>
          <a:xfrm>
            <a:off x="0" y="787400"/>
            <a:ext cx="5715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8BCABC12-20B8-1420-8DF5-82197A30AE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685" y="912373"/>
            <a:ext cx="20669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48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BAC26A2-AD80-8EE6-6ED6-2F19E2B07977}"/>
              </a:ext>
            </a:extLst>
          </p:cNvPr>
          <p:cNvSpPr txBox="1"/>
          <p:nvPr/>
        </p:nvSpPr>
        <p:spPr>
          <a:xfrm>
            <a:off x="176579" y="99615"/>
            <a:ext cx="5261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Проблема выбора и доверия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96CA2BB-1EB9-A557-B3B7-9EBCF10D2E44}"/>
              </a:ext>
            </a:extLst>
          </p:cNvPr>
          <p:cNvCxnSpPr/>
          <p:nvPr/>
        </p:nvCxnSpPr>
        <p:spPr>
          <a:xfrm>
            <a:off x="0" y="787400"/>
            <a:ext cx="5715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72" y="3693118"/>
            <a:ext cx="4127995" cy="29651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8054" y="3846470"/>
            <a:ext cx="1899978" cy="28117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3DBD32D-81A8-E276-36CA-6252BC631657}"/>
              </a:ext>
            </a:extLst>
          </p:cNvPr>
          <p:cNvSpPr txBox="1"/>
          <p:nvPr/>
        </p:nvSpPr>
        <p:spPr>
          <a:xfrm>
            <a:off x="9372734" y="3323786"/>
            <a:ext cx="25866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Япония, Германия и т.д.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F3DBD32D-81A8-E276-36CA-6252BC631657}"/>
              </a:ext>
            </a:extLst>
          </p:cNvPr>
          <p:cNvSpPr txBox="1"/>
          <p:nvPr/>
        </p:nvSpPr>
        <p:spPr>
          <a:xfrm>
            <a:off x="1441378" y="2954454"/>
            <a:ext cx="22924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b="1" dirty="0"/>
              <a:t>Россия, Новосибирск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2257" y="964552"/>
            <a:ext cx="2528644" cy="18587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85038" y="4138652"/>
            <a:ext cx="257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Системный интегратор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B8E3618F-0D82-B380-14BC-E8D5DD83BE5B}"/>
              </a:ext>
            </a:extLst>
          </p:cNvPr>
          <p:cNvCxnSpPr>
            <a:cxnSpLocks/>
          </p:cNvCxnSpPr>
          <p:nvPr/>
        </p:nvCxnSpPr>
        <p:spPr>
          <a:xfrm flipH="1">
            <a:off x="4506482" y="4604951"/>
            <a:ext cx="551550" cy="647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B8E3618F-0D82-B380-14BC-E8D5DD83BE5B}"/>
              </a:ext>
            </a:extLst>
          </p:cNvPr>
          <p:cNvCxnSpPr>
            <a:cxnSpLocks/>
          </p:cNvCxnSpPr>
          <p:nvPr/>
        </p:nvCxnSpPr>
        <p:spPr>
          <a:xfrm>
            <a:off x="7241959" y="4640326"/>
            <a:ext cx="710055" cy="7317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856019" y="2878508"/>
            <a:ext cx="257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Конечный потребитель</a:t>
            </a:r>
          </a:p>
        </p:txBody>
      </p:sp>
      <p:sp>
        <p:nvSpPr>
          <p:cNvPr id="10" name="Двойная стрелка вверх/вниз 9"/>
          <p:cNvSpPr/>
          <p:nvPr/>
        </p:nvSpPr>
        <p:spPr>
          <a:xfrm>
            <a:off x="5848865" y="3501081"/>
            <a:ext cx="189470" cy="345389"/>
          </a:xfrm>
          <a:prstGeom prst="up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53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588827" y="326570"/>
            <a:ext cx="3535136" cy="6188529"/>
          </a:xfrm>
          <a:prstGeom prst="roundRect">
            <a:avLst>
              <a:gd name="adj" fmla="val 257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BAC26A2-AD80-8EE6-6ED6-2F19E2B07977}"/>
              </a:ext>
            </a:extLst>
          </p:cNvPr>
          <p:cNvSpPr txBox="1"/>
          <p:nvPr/>
        </p:nvSpPr>
        <p:spPr>
          <a:xfrm>
            <a:off x="176579" y="99615"/>
            <a:ext cx="36233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Вместо заключения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="" xmlns:a16="http://schemas.microsoft.com/office/drawing/2014/main" id="{296CA2BB-1EB9-A557-B3B7-9EBCF10D2E44}"/>
              </a:ext>
            </a:extLst>
          </p:cNvPr>
          <p:cNvCxnSpPr/>
          <p:nvPr/>
        </p:nvCxnSpPr>
        <p:spPr>
          <a:xfrm>
            <a:off x="0" y="787400"/>
            <a:ext cx="5715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DC9982C-64F2-2B6D-3692-BD863519A135}"/>
              </a:ext>
            </a:extLst>
          </p:cNvPr>
          <p:cNvSpPr txBox="1"/>
          <p:nvPr/>
        </p:nvSpPr>
        <p:spPr>
          <a:xfrm>
            <a:off x="102763" y="918050"/>
            <a:ext cx="83309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Российские предприятия могут выпускать продукцию как для промышленного/профессионального рынка, так и для потребительского рынка в рамках </a:t>
            </a:r>
            <a:r>
              <a:rPr lang="ru-RU" dirty="0" err="1"/>
              <a:t>импортозамещения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2. </a:t>
            </a:r>
            <a:r>
              <a:rPr lang="ru-RU" dirty="0" smtClean="0"/>
              <a:t>Одна из основным проблем </a:t>
            </a:r>
            <a:r>
              <a:rPr lang="ru-RU" dirty="0" err="1" smtClean="0"/>
              <a:t>импортозамещения</a:t>
            </a:r>
            <a:r>
              <a:rPr lang="ru-RU" dirty="0" smtClean="0"/>
              <a:t>, согласно проведенным опросам - </a:t>
            </a:r>
            <a:r>
              <a:rPr lang="ru-RU" dirty="0"/>
              <a:t>проблема выбора российского продукта и доверия к производителю, качеству его продукции, потребительским характеристикам </a:t>
            </a:r>
            <a:r>
              <a:rPr lang="ru-RU" dirty="0" smtClean="0"/>
              <a:t>в </a:t>
            </a:r>
            <a:r>
              <a:rPr lang="ru-RU" dirty="0">
                <a:solidFill>
                  <a:srgbClr val="FF0000"/>
                </a:solidFill>
              </a:rPr>
              <a:t>условиях конкурентного рынка</a:t>
            </a:r>
            <a:r>
              <a:rPr lang="ru-RU" dirty="0"/>
              <a:t>.</a:t>
            </a:r>
          </a:p>
          <a:p>
            <a:endParaRPr lang="ru-RU" dirty="0"/>
          </a:p>
          <a:p>
            <a:pPr algn="just"/>
            <a:r>
              <a:rPr lang="ru-RU" dirty="0"/>
              <a:t>Не сформирован положительный образ </a:t>
            </a:r>
            <a:r>
              <a:rPr lang="ru-RU" b="1" dirty="0">
                <a:solidFill>
                  <a:srgbClr val="FF0000"/>
                </a:solidFill>
              </a:rPr>
              <a:t>КАЧЕСТВА</a:t>
            </a:r>
            <a:r>
              <a:rPr lang="ru-RU" dirty="0"/>
              <a:t> российской промышленности, в первую очередь идет речь о технически сложных товарах.  Это способствует пониженному спросу на российские товары данной группы. 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3. «Спасение утопающих – дело рук самих утопающих».</a:t>
            </a:r>
          </a:p>
          <a:p>
            <a:pPr algn="just"/>
            <a:r>
              <a:rPr lang="ru-RU" dirty="0"/>
              <a:t>Не смотря на масштабную и разнообразную поддержку </a:t>
            </a:r>
            <a:r>
              <a:rPr lang="ru-RU" dirty="0" err="1"/>
              <a:t>импортозамещения</a:t>
            </a:r>
            <a:r>
              <a:rPr lang="ru-RU" dirty="0"/>
              <a:t>, производители должны самостоятельно повышать уровень качества продукции и сервиса для конечных потребителей, формировать </a:t>
            </a:r>
            <a:r>
              <a:rPr lang="ru-RU" dirty="0" smtClean="0"/>
              <a:t>компетенции </a:t>
            </a:r>
            <a:r>
              <a:rPr lang="ru-RU" dirty="0"/>
              <a:t>у сотрудников, задействованных в развитии и продвижении продукции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Финансировать маркетинг </a:t>
            </a:r>
            <a:r>
              <a:rPr lang="ru-RU" b="1" dirty="0" smtClean="0"/>
              <a:t>в достаточном (!) </a:t>
            </a:r>
            <a:r>
              <a:rPr lang="ru-RU" dirty="0" smtClean="0"/>
              <a:t>объеме и проводить грамотные комплексные рекламные кампании по стимулированию спроса.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r="1612" b="21726"/>
          <a:stretch/>
        </p:blipFill>
        <p:spPr>
          <a:xfrm>
            <a:off x="9070337" y="424659"/>
            <a:ext cx="2372497" cy="4529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760279" y="1092473"/>
            <a:ext cx="322607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Существует большое количество программ всех уровней, направленных на поддержку предприятий, выпускающих продукцию в рамках </a:t>
            </a:r>
            <a:r>
              <a:rPr lang="ru-RU" sz="1400" dirty="0" err="1"/>
              <a:t>импортозамещения</a:t>
            </a:r>
            <a:r>
              <a:rPr lang="ru-RU" sz="1400" dirty="0"/>
              <a:t>.  Действительно, эти программы помогают в развитии производств и продвижении продукта, но не формируют </a:t>
            </a:r>
            <a:r>
              <a:rPr lang="ru-RU" sz="1400" b="1" dirty="0">
                <a:solidFill>
                  <a:srgbClr val="FF0000"/>
                </a:solidFill>
              </a:rPr>
              <a:t>стойкое</a:t>
            </a:r>
            <a:r>
              <a:rPr lang="ru-RU" sz="1400" b="1" dirty="0"/>
              <a:t> </a:t>
            </a:r>
            <a:r>
              <a:rPr lang="ru-RU" sz="1400" b="1" dirty="0">
                <a:solidFill>
                  <a:srgbClr val="FF0000"/>
                </a:solidFill>
              </a:rPr>
              <a:t>желание приобретать </a:t>
            </a:r>
            <a:r>
              <a:rPr lang="ru-RU" sz="1400" dirty="0"/>
              <a:t>отечественные товары, особенно технически сложные.</a:t>
            </a:r>
          </a:p>
          <a:p>
            <a:pPr algn="just"/>
            <a:endParaRPr lang="ru-RU" sz="1200" dirty="0"/>
          </a:p>
          <a:p>
            <a:pPr algn="just"/>
            <a:r>
              <a:rPr lang="ru-RU" sz="1400" dirty="0"/>
              <a:t>Необходимо на национальном уровне </a:t>
            </a:r>
            <a:r>
              <a:rPr lang="ru-RU" sz="1400" b="1" dirty="0">
                <a:solidFill>
                  <a:srgbClr val="FF0000"/>
                </a:solidFill>
              </a:rPr>
              <a:t>формировать образ </a:t>
            </a:r>
            <a:r>
              <a:rPr lang="ru-RU" sz="1400" dirty="0"/>
              <a:t>того, что отечественные </a:t>
            </a:r>
            <a:r>
              <a:rPr lang="ru-RU" sz="1400" b="1" dirty="0">
                <a:solidFill>
                  <a:srgbClr val="FF0000"/>
                </a:solidFill>
              </a:rPr>
              <a:t>товары качественные</a:t>
            </a:r>
            <a:r>
              <a:rPr lang="ru-RU" sz="1400" dirty="0"/>
              <a:t>, </a:t>
            </a:r>
            <a:r>
              <a:rPr lang="ru-RU" sz="1400" b="1" dirty="0">
                <a:solidFill>
                  <a:srgbClr val="FF0000"/>
                </a:solidFill>
              </a:rPr>
              <a:t>лучше</a:t>
            </a:r>
            <a:r>
              <a:rPr lang="ru-RU" sz="1400" dirty="0"/>
              <a:t> или по крайней мере не уступают зарубежным аналогам, а не </a:t>
            </a:r>
          </a:p>
          <a:p>
            <a:pPr algn="just"/>
            <a:r>
              <a:rPr lang="ru-RU" sz="1400" dirty="0"/>
              <a:t>«Выбирай российское – поддержи отечественного производителя»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979" y="5178885"/>
            <a:ext cx="1159328" cy="115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40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225081"/>
            <a:ext cx="2057400" cy="244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FD21D2B-115A-8AA3-6BA5-2BA95E26EE50}"/>
              </a:ext>
            </a:extLst>
          </p:cNvPr>
          <p:cNvSpPr txBox="1"/>
          <p:nvPr/>
        </p:nvSpPr>
        <p:spPr>
          <a:xfrm>
            <a:off x="3495674" y="3706868"/>
            <a:ext cx="5210175" cy="64633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Вызов принят</a:t>
            </a:r>
          </a:p>
        </p:txBody>
      </p:sp>
      <p:pic>
        <p:nvPicPr>
          <p:cNvPr id="8196" name="Picture 4" descr="http://nhconsult.ru/wp-content/uploads/2019/09/logo_new-260x9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436" y="5424337"/>
            <a:ext cx="1257300" cy="47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801F21E-4AAA-FB5F-0F83-98FDFFB0BA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3" t="26146" r="16205" b="27988"/>
          <a:stretch/>
        </p:blipFill>
        <p:spPr>
          <a:xfrm>
            <a:off x="89096" y="5419725"/>
            <a:ext cx="1014248" cy="13124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1872" y="5406509"/>
            <a:ext cx="258335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/>
              <a:t>Ефремов Василий</a:t>
            </a:r>
            <a:endParaRPr lang="en-US" sz="1200" b="1" dirty="0"/>
          </a:p>
          <a:p>
            <a:pPr algn="just"/>
            <a:r>
              <a:rPr lang="ru-RU" sz="1050" dirty="0"/>
              <a:t>1</a:t>
            </a:r>
            <a:r>
              <a:rPr lang="en-US" sz="1050" dirty="0"/>
              <a:t>3 </a:t>
            </a:r>
            <a:r>
              <a:rPr lang="ru-RU" sz="1050" dirty="0"/>
              <a:t>лет в маркетинге производственных предприятий</a:t>
            </a:r>
          </a:p>
          <a:p>
            <a:pPr algn="just"/>
            <a:r>
              <a:rPr lang="ru-RU" sz="1050" dirty="0"/>
              <a:t>Руководитель проектов диверсификации предприятия ОПК</a:t>
            </a:r>
          </a:p>
          <a:p>
            <a:pPr algn="just"/>
            <a:r>
              <a:rPr lang="en-US" sz="1050" dirty="0" smtClean="0"/>
              <a:t>vasiliy.efremov@gmail.com</a:t>
            </a:r>
            <a:endParaRPr lang="ru-RU" sz="1050" dirty="0"/>
          </a:p>
          <a:p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9231" y="5892284"/>
            <a:ext cx="1431802" cy="577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/>
              <a:t>Партнер компании </a:t>
            </a:r>
          </a:p>
          <a:p>
            <a:r>
              <a:rPr lang="ru-RU" sz="1050" dirty="0"/>
              <a:t>Главный по стратегии</a:t>
            </a:r>
            <a:endParaRPr lang="en-US" sz="1050" dirty="0"/>
          </a:p>
          <a:p>
            <a:r>
              <a:rPr lang="en-US" sz="1050" dirty="0" smtClean="0"/>
              <a:t>http</a:t>
            </a:r>
            <a:r>
              <a:rPr lang="en-US" sz="1050" dirty="0"/>
              <a:t>:// nhconsult.ru</a:t>
            </a:r>
            <a:r>
              <a:rPr lang="ru-RU" sz="1050" dirty="0"/>
              <a:t> </a:t>
            </a:r>
            <a:r>
              <a:rPr lang="en-US" sz="1050" dirty="0"/>
              <a:t> 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444869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764</Words>
  <Application>Microsoft Office PowerPoint</Application>
  <PresentationFormat>Произвольный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Гвоздик</cp:lastModifiedBy>
  <cp:revision>44</cp:revision>
  <dcterms:created xsi:type="dcterms:W3CDTF">2023-01-19T10:44:12Z</dcterms:created>
  <dcterms:modified xsi:type="dcterms:W3CDTF">2023-02-26T08:39:53Z</dcterms:modified>
</cp:coreProperties>
</file>