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152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383.3</c:v>
                </c:pt>
                <c:pt idx="1">
                  <c:v>388.8</c:v>
                </c:pt>
                <c:pt idx="2">
                  <c:v>1165</c:v>
                </c:pt>
                <c:pt idx="3">
                  <c:v>1317</c:v>
                </c:pt>
                <c:pt idx="4">
                  <c:v>1934.8</c:v>
                </c:pt>
                <c:pt idx="5">
                  <c:v>2054.5</c:v>
                </c:pt>
                <c:pt idx="6">
                  <c:v>2030.2</c:v>
                </c:pt>
                <c:pt idx="7">
                  <c:v>1729.9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681600"/>
        <c:axId val="56683136"/>
        <c:axId val="0"/>
      </c:bar3DChart>
      <c:catAx>
        <c:axId val="5668160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ru-RU"/>
          </a:p>
        </c:txPr>
        <c:crossAx val="56683136"/>
        <c:crosses val="autoZero"/>
        <c:auto val="1"/>
        <c:lblAlgn val="ctr"/>
        <c:lblOffset val="100"/>
        <c:noMultiLvlLbl val="1"/>
      </c:catAx>
      <c:valAx>
        <c:axId val="5668313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defRPr>
                </a:pPr>
                <a:r>
                  <a:rPr lang="ru-RU" sz="10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млн, $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  <a:endParaRPr lang="ru-RU"/>
          </a:p>
        </c:txPr>
        <c:crossAx val="56681600"/>
        <c:crosses val="autoZero"/>
        <c:crossBetween val="midCat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3D114CA-ED11-4ABD-8F4D-9E39858E8F3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59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995400" y="3257640"/>
            <a:ext cx="7955280" cy="3084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634000" y="6513480"/>
            <a:ext cx="430848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8C3E1D2-D893-46B7-84B0-F9165CDF4CD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Рынок 0,5 млрд рублей. С потенциалом роста до 1 млрд в ближайшие 3 года.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Зависит от уровня потребления станков. В 2015 г. российский рынок станков с ЧПУ достиг величины 100 млрд.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Около 12% выпускаемых станков поставляются с “фирменным” программным обеспечением для мониторинга, передачи данных (DNC) и проведения дистанционной диагностики.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Рынок 0,5 млрд рублей. С потенциалом роста до 1 млрд в ближайшие 3 года.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Зависит от уровня потребления станков. В 2015 г. российский рынок станков с ЧПУ достиг величины 100 млрд.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Около 12% выпускаемых станков поставляются с “фирменным” программным обеспечением для мониторинга, передачи данных (DNC) и проведения дистанционной диагностики.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Рынок 0,5 млрд рублей. С потенциалом роста до 1 млрд в ближайшие 3 года.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Зависит от уровня потребления станков. В 2015 г. российский рынок станков с ЧПУ достиг величины 100 млрд.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Около 12% выпускаемых станков поставляются с “фирменным” программным обеспечением для мониторинга, передачи данных (DNC) и проведения дистанционной диагностики.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994320" y="3257280"/>
            <a:ext cx="7954920" cy="308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Главное отличие от SCADA бизнес-ориентированность решений.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457200" y="0"/>
            <a:ext cx="1121040" cy="532764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150840" y="0"/>
            <a:ext cx="1116000" cy="527544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50840" y="5238720"/>
            <a:ext cx="1227240" cy="161784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7200" y="5291280"/>
            <a:ext cx="1494000" cy="156528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57200" y="5286240"/>
            <a:ext cx="2129040" cy="157032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50840" y="5238720"/>
            <a:ext cx="1694160" cy="161784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7200" y="0"/>
            <a:ext cx="1121040" cy="532764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50840" y="0"/>
            <a:ext cx="1116000" cy="527544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150840" y="5238720"/>
            <a:ext cx="1227240" cy="161784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7200" y="5291280"/>
            <a:ext cx="1494000" cy="156528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57200" y="5286240"/>
            <a:ext cx="2129040" cy="157032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6"/>
          <p:cNvSpPr/>
          <p:nvPr/>
        </p:nvSpPr>
        <p:spPr>
          <a:xfrm>
            <a:off x="150840" y="5238720"/>
            <a:ext cx="1694160" cy="161784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928240" y="1380240"/>
            <a:ext cx="8573040" cy="261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Развитие рынка систем мониторинга станков с ЧПУ глазами маркетолога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164000" y="4230360"/>
            <a:ext cx="43041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Черныш Алексей Евгеньевич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Тренды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626120" y="1080000"/>
            <a:ext cx="10331280" cy="55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Устранение человеческого фактора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Миниатюризация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Консолидация производственной информации (PLM — MDM — MDC - MES)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                   От                                                                           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3"/>
          <a:srcRect l="16639" r="7761" b="25041"/>
          <a:stretch/>
        </p:blipFill>
        <p:spPr>
          <a:xfrm>
            <a:off x="1165680" y="3169080"/>
            <a:ext cx="4162320" cy="309492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4"/>
          <a:srcRect l="19762" t="15314" r="26494" b="9088"/>
          <a:stretch/>
        </p:blipFill>
        <p:spPr>
          <a:xfrm>
            <a:off x="5505480" y="3169080"/>
            <a:ext cx="3638520" cy="287892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5"/>
          <a:srcRect l="6179" t="4815" r="29447" b="29036"/>
          <a:stretch/>
        </p:blipFill>
        <p:spPr>
          <a:xfrm>
            <a:off x="7272000" y="3960000"/>
            <a:ext cx="4608720" cy="26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Изменение условий конкуренции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626120" y="1440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Единая платформа интегрирующая имеющиеся аппаратные </a:t>
            </a:r>
            <a:r>
              <a:rPr lang="ru-RU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низкозатратные</a:t>
            </a: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решения (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Arduino, Raspberry Pi) </a:t>
            </a: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 обеспечивающая программную обработку массивов данных (</a:t>
            </a:r>
            <a:r>
              <a:rPr lang="en-US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Winnum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, </a:t>
            </a: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Ростелеком)</a:t>
            </a: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.</a:t>
            </a: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Следующий шаг: Консолидация производственной информации (PLM — MDM — MDC - MES)</a:t>
            </a: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ru-RU" sz="2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Ресегментация</a:t>
            </a:r>
            <a:endParaRPr lang="ru-RU" sz="2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  <a:ea typeface="DejaVu Sans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Стратегические группы вокруг платформ</a:t>
            </a: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Борьба за стандарты</a:t>
            </a: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Консолидация рынка на базе поставщиков платформ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Потребители (первичные)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626120" y="1440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Производственные предприятия с дискретным типом производства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От 10 рабочих центров.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ЛПР: генеральный директор, директор по производству.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Низкая производственная культура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(воровство, саботаж, халатность)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Низкая осведомленность о современных методах производственного управления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Коммуникации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Большая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доля прямых продаж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Сложные продажи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Проекты от 3 месяцев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Постпроектное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обслуживание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Сложности маркетинга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9" name="Table 2"/>
          <p:cNvGraphicFramePr/>
          <p:nvPr>
            <p:extLst>
              <p:ext uri="{D42A27DB-BD31-4B8C-83A1-F6EECF244321}">
                <p14:modId xmlns:p14="http://schemas.microsoft.com/office/powerpoint/2010/main" val="1412510911"/>
              </p:ext>
            </p:extLst>
          </p:nvPr>
        </p:nvGraphicFramePr>
        <p:xfrm>
          <a:off x="1559496" y="1124744"/>
          <a:ext cx="10368000" cy="5227336"/>
        </p:xfrm>
        <a:graphic>
          <a:graphicData uri="http://schemas.openxmlformats.org/drawingml/2006/table">
            <a:tbl>
              <a:tblPr/>
              <a:tblGrid>
                <a:gridCol w="5183280"/>
                <a:gridCol w="5184720"/>
              </a:tblGrid>
              <a:tr h="877709"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rbel"/>
                        </a:rPr>
                        <a:t>Проблема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rbel"/>
                        </a:rPr>
                        <a:t>Действие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rbe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Низкая осведомленность о современных средствах автоматизации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Контент-маркетинг</a:t>
                      </a:r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 на основе </a:t>
                      </a:r>
                      <a:r>
                        <a:rPr lang="ru-RU" sz="2000" baseline="0" dirty="0" err="1" smtClean="0">
                          <a:latin typeface="Corbel" panose="020B0503020204020204" pitchFamily="34" charset="0"/>
                        </a:rPr>
                        <a:t>вебинаров</a:t>
                      </a:r>
                      <a:endParaRPr lang="ru-RU" sz="2000" baseline="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Партнерство с экспертами в смежных областях (бережливое производство и пр.) – совместные активности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Экспертные статьи, доклады 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974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Низкая производственная культура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Совместные образовательные</a:t>
                      </a:r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 инициативы с экспертами по бережливому производству и УЦ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254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Отсутствие развитых федеральных</a:t>
                      </a:r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 каналов коммуникаций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Упор</a:t>
                      </a:r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 на собственные мероприятия формата туров в нескольких городах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273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Низкое проникновение цифровых</a:t>
                      </a:r>
                      <a:r>
                        <a:rPr lang="ru-RU" sz="2000" baseline="0" dirty="0" smtClean="0">
                          <a:latin typeface="Corbel" panose="020B0503020204020204" pitchFamily="34" charset="0"/>
                        </a:rPr>
                        <a:t> каналов в регионах</a:t>
                      </a:r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Е-</a:t>
                      </a:r>
                      <a:r>
                        <a:rPr lang="ru-RU" sz="2000" dirty="0" err="1" smtClean="0">
                          <a:latin typeface="Corbel" panose="020B0503020204020204" pitchFamily="34" charset="0"/>
                        </a:rPr>
                        <a:t>майл</a:t>
                      </a:r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 маркетинг + </a:t>
                      </a:r>
                      <a:r>
                        <a:rPr lang="ru-RU" sz="2000" dirty="0" err="1" smtClean="0">
                          <a:latin typeface="Corbel" panose="020B0503020204020204" pitchFamily="34" charset="0"/>
                        </a:rPr>
                        <a:t>вебинары</a:t>
                      </a:r>
                      <a:endParaRPr lang="ru-RU" sz="2000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Corbel" panose="020B050302020402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84280" y="1483200"/>
            <a:ext cx="10017360" cy="34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84280" y="-5040"/>
            <a:ext cx="1001736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Содержание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625760" y="1008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400">
              <a:lnSpc>
                <a:spcPct val="100000"/>
              </a:lnSpc>
              <a:buClr>
                <a:srgbClr val="1287C3"/>
              </a:buClr>
              <a:buFont typeface="Arial"/>
              <a:buAutoNum type="arabicParenR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Обзор продуктовой категории "Системы мониторинга станков ЧПУ":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1287C3"/>
              </a:buClr>
              <a:buFont typeface="Arial"/>
              <a:buAutoNum type="arabicParenR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Вектор технологического развития подобных систем и систем из смежных производственных областей. 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1287C3"/>
              </a:buClr>
              <a:buFont typeface="Arial"/>
              <a:buAutoNum type="arabicParenR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Пересечение нерешенных задач, текущей распространенности систем и вектора технологического развития. Возможные изменения условий конкуренции в категории при текущем технологическом развитии.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1287C3"/>
              </a:buClr>
              <a:buFont typeface="Arial"/>
              <a:buAutoNum type="arabicParenR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Анализ возможной ресегментации рынка на основании выводов п.3. Формулировка рекомендаций по стратегии.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1287C3"/>
              </a:buClr>
              <a:buFont typeface="Arial"/>
              <a:buAutoNum type="arabicParenR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Инструменты продвижения новых технологических решений.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Обзор продуктовой категории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626120" y="1440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MDC-система автоматически фиксирует: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время и длительность работы/простоев/аварийных состояний,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данные о технологических режимах,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управляющей программе (УП), кодах ошибок.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Данная информация может быть передана в MES (Manufacturing Execution System).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2 основных варианта реализации MDC-системы: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Аппаратная — используются датчики и/или терминалы;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Программная — прямая коммутацией сервера мониторинга с устройством ЧПУ по локальной сети.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Обзор продуктовой категории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Рисунок 145"/>
          <p:cNvPicPr/>
          <p:nvPr/>
        </p:nvPicPr>
        <p:blipFill>
          <a:blip r:embed="rId3"/>
          <a:stretch/>
        </p:blipFill>
        <p:spPr>
          <a:xfrm>
            <a:off x="2376000" y="1488960"/>
            <a:ext cx="8278920" cy="50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Обзор продуктовой категории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Рисунок 147"/>
          <p:cNvPicPr/>
          <p:nvPr/>
        </p:nvPicPr>
        <p:blipFill>
          <a:blip r:embed="rId3"/>
          <a:stretch/>
        </p:blipFill>
        <p:spPr>
          <a:xfrm>
            <a:off x="3348000" y="1368000"/>
            <a:ext cx="7055280" cy="51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Динамика рынка станков с ЧПУ в России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0" name="Диаграмма 3"/>
          <p:cNvGraphicFramePr/>
          <p:nvPr/>
        </p:nvGraphicFramePr>
        <p:xfrm>
          <a:off x="1775520" y="1628640"/>
          <a:ext cx="9936360" cy="453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Структурные особенности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626120" y="1440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Технологическая неопределенность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Стратегическая неопределенность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Высокие издержки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Первоначальные покупатели (неуверенность)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Венчурные инвестиции в новых игроков, снижающие порог входа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Отсутствие стандартизации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Барьеры входа/мобильности: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Дорогое прототипирование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Отсутствие баз заказчиков с подписной бизнес-моделью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484280" y="246960"/>
            <a:ext cx="10322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Факторы воздействия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626120" y="1440000"/>
            <a:ext cx="10331280" cy="51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Экономический спад/санкции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Импортозамещение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Индустрия 4.0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484280" y="-5040"/>
            <a:ext cx="1001736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Вектор технологического развития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53"/>
          <p:cNvPicPr/>
          <p:nvPr/>
        </p:nvPicPr>
        <p:blipFill>
          <a:blip r:embed="rId2"/>
          <a:stretch/>
        </p:blipFill>
        <p:spPr>
          <a:xfrm>
            <a:off x="2520000" y="639360"/>
            <a:ext cx="8999280" cy="602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600</Words>
  <Application>Microsoft Office PowerPoint</Application>
  <PresentationFormat>Произвольный</PresentationFormat>
  <Paragraphs>100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маркетингом</dc:title>
  <dc:creator>Алексей Черныш</dc:creator>
  <cp:lastModifiedBy>Игорь</cp:lastModifiedBy>
  <cp:revision>274</cp:revision>
  <cp:lastPrinted>2013-06-17T14:43:30Z</cp:lastPrinted>
  <dcterms:created xsi:type="dcterms:W3CDTF">2013-06-14T13:42:05Z</dcterms:created>
  <dcterms:modified xsi:type="dcterms:W3CDTF">2017-03-01T16:29:02Z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