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256" r:id="rId2"/>
    <p:sldId id="306" r:id="rId3"/>
    <p:sldId id="283" r:id="rId4"/>
    <p:sldId id="258" r:id="rId5"/>
    <p:sldId id="321" r:id="rId6"/>
    <p:sldId id="284" r:id="rId7"/>
    <p:sldId id="285" r:id="rId8"/>
    <p:sldId id="286" r:id="rId9"/>
    <p:sldId id="322" r:id="rId10"/>
    <p:sldId id="323" r:id="rId11"/>
    <p:sldId id="298" r:id="rId12"/>
    <p:sldId id="269" r:id="rId13"/>
    <p:sldId id="296" r:id="rId14"/>
    <p:sldId id="324" r:id="rId15"/>
    <p:sldId id="325" r:id="rId16"/>
    <p:sldId id="307" r:id="rId17"/>
    <p:sldId id="280" r:id="rId18"/>
    <p:sldId id="318" r:id="rId19"/>
    <p:sldId id="281" r:id="rId20"/>
    <p:sldId id="316" r:id="rId21"/>
    <p:sldId id="326" r:id="rId22"/>
    <p:sldId id="259" r:id="rId23"/>
    <p:sldId id="327" r:id="rId24"/>
    <p:sldId id="262" r:id="rId25"/>
    <p:sldId id="292" r:id="rId26"/>
    <p:sldId id="328" r:id="rId27"/>
    <p:sldId id="268" r:id="rId28"/>
    <p:sldId id="329" r:id="rId29"/>
    <p:sldId id="317" r:id="rId30"/>
    <p:sldId id="297" r:id="rId31"/>
    <p:sldId id="310" r:id="rId32"/>
    <p:sldId id="330" r:id="rId33"/>
    <p:sldId id="331" r:id="rId34"/>
    <p:sldId id="332" r:id="rId35"/>
    <p:sldId id="300" r:id="rId36"/>
    <p:sldId id="334" r:id="rId37"/>
    <p:sldId id="333" r:id="rId38"/>
    <p:sldId id="303" r:id="rId39"/>
    <p:sldId id="335" r:id="rId40"/>
    <p:sldId id="336" r:id="rId41"/>
    <p:sldId id="337" r:id="rId42"/>
    <p:sldId id="308" r:id="rId43"/>
    <p:sldId id="264" r:id="rId44"/>
    <p:sldId id="338" r:id="rId45"/>
    <p:sldId id="287" r:id="rId46"/>
    <p:sldId id="288" r:id="rId47"/>
    <p:sldId id="266" r:id="rId48"/>
    <p:sldId id="319" r:id="rId49"/>
    <p:sldId id="320" r:id="rId50"/>
    <p:sldId id="311" r:id="rId51"/>
    <p:sldId id="301" r:id="rId52"/>
    <p:sldId id="339" r:id="rId53"/>
    <p:sldId id="340" r:id="rId54"/>
    <p:sldId id="341" r:id="rId5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600" autoAdjust="0"/>
    <p:restoredTop sz="94690" autoAdjust="0"/>
  </p:normalViewPr>
  <p:slideViewPr>
    <p:cSldViewPr>
      <p:cViewPr varScale="1">
        <p:scale>
          <a:sx n="68" d="100"/>
          <a:sy n="68" d="100"/>
        </p:scale>
        <p:origin x="148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365A4E-B131-452B-8EAB-A38C379CA79C}" type="datetimeFigureOut">
              <a:rPr lang="ru-RU" smtClean="0"/>
              <a:t>31.07.2020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3FBD92-0F37-438B-A8C1-97EF064F3AD8}" type="slidenum">
              <a:rPr lang="ru-RU" smtClean="0"/>
              <a:t>‹#›</a:t>
            </a:fld>
            <a:endParaRPr lang="ru-RU"/>
          </a:p>
        </p:txBody>
      </p:sp>
    </p:spTree>
    <p:extLst>
      <p:ext uri="{BB962C8B-B14F-4D97-AF65-F5344CB8AC3E}">
        <p14:creationId xmlns:p14="http://schemas.microsoft.com/office/powerpoint/2010/main" val="1390969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23FBD92-0F37-438B-A8C1-97EF064F3AD8}" type="slidenum">
              <a:rPr lang="ru-RU" smtClean="0"/>
              <a:t>3</a:t>
            </a:fld>
            <a:endParaRPr lang="ru-RU"/>
          </a:p>
        </p:txBody>
      </p:sp>
    </p:spTree>
    <p:extLst>
      <p:ext uri="{BB962C8B-B14F-4D97-AF65-F5344CB8AC3E}">
        <p14:creationId xmlns:p14="http://schemas.microsoft.com/office/powerpoint/2010/main" val="3118461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23FBD92-0F37-438B-A8C1-97EF064F3AD8}" type="slidenum">
              <a:rPr lang="ru-RU" smtClean="0"/>
              <a:t>13</a:t>
            </a:fld>
            <a:endParaRPr lang="ru-RU"/>
          </a:p>
        </p:txBody>
      </p:sp>
    </p:spTree>
    <p:extLst>
      <p:ext uri="{BB962C8B-B14F-4D97-AF65-F5344CB8AC3E}">
        <p14:creationId xmlns:p14="http://schemas.microsoft.com/office/powerpoint/2010/main" val="31184616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23FBD92-0F37-438B-A8C1-97EF064F3AD8}" type="slidenum">
              <a:rPr lang="ru-RU" smtClean="0"/>
              <a:t>14</a:t>
            </a:fld>
            <a:endParaRPr lang="ru-RU"/>
          </a:p>
        </p:txBody>
      </p:sp>
    </p:spTree>
    <p:extLst>
      <p:ext uri="{BB962C8B-B14F-4D97-AF65-F5344CB8AC3E}">
        <p14:creationId xmlns:p14="http://schemas.microsoft.com/office/powerpoint/2010/main" val="9077099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23FBD92-0F37-438B-A8C1-97EF064F3AD8}" type="slidenum">
              <a:rPr lang="ru-RU" smtClean="0"/>
              <a:t>15</a:t>
            </a:fld>
            <a:endParaRPr lang="ru-RU"/>
          </a:p>
        </p:txBody>
      </p:sp>
    </p:spTree>
    <p:extLst>
      <p:ext uri="{BB962C8B-B14F-4D97-AF65-F5344CB8AC3E}">
        <p14:creationId xmlns:p14="http://schemas.microsoft.com/office/powerpoint/2010/main" val="13663783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23FBD92-0F37-438B-A8C1-97EF064F3AD8}" type="slidenum">
              <a:rPr lang="ru-RU" smtClean="0"/>
              <a:t>17</a:t>
            </a:fld>
            <a:endParaRPr lang="ru-RU"/>
          </a:p>
        </p:txBody>
      </p:sp>
    </p:spTree>
    <p:extLst>
      <p:ext uri="{BB962C8B-B14F-4D97-AF65-F5344CB8AC3E}">
        <p14:creationId xmlns:p14="http://schemas.microsoft.com/office/powerpoint/2010/main" val="31184616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23FBD92-0F37-438B-A8C1-97EF064F3AD8}" type="slidenum">
              <a:rPr lang="ru-RU" smtClean="0"/>
              <a:t>19</a:t>
            </a:fld>
            <a:endParaRPr lang="ru-RU"/>
          </a:p>
        </p:txBody>
      </p:sp>
    </p:spTree>
    <p:extLst>
      <p:ext uri="{BB962C8B-B14F-4D97-AF65-F5344CB8AC3E}">
        <p14:creationId xmlns:p14="http://schemas.microsoft.com/office/powerpoint/2010/main" val="31184616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23FBD92-0F37-438B-A8C1-97EF064F3AD8}" type="slidenum">
              <a:rPr lang="ru-RU" smtClean="0"/>
              <a:t>25</a:t>
            </a:fld>
            <a:endParaRPr lang="ru-RU"/>
          </a:p>
        </p:txBody>
      </p:sp>
    </p:spTree>
    <p:extLst>
      <p:ext uri="{BB962C8B-B14F-4D97-AF65-F5344CB8AC3E}">
        <p14:creationId xmlns:p14="http://schemas.microsoft.com/office/powerpoint/2010/main" val="31184616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23FBD92-0F37-438B-A8C1-97EF064F3AD8}" type="slidenum">
              <a:rPr lang="ru-RU" smtClean="0"/>
              <a:t>26</a:t>
            </a:fld>
            <a:endParaRPr lang="ru-RU"/>
          </a:p>
        </p:txBody>
      </p:sp>
    </p:spTree>
    <p:extLst>
      <p:ext uri="{BB962C8B-B14F-4D97-AF65-F5344CB8AC3E}">
        <p14:creationId xmlns:p14="http://schemas.microsoft.com/office/powerpoint/2010/main" val="32097468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23FBD92-0F37-438B-A8C1-97EF064F3AD8}" type="slidenum">
              <a:rPr lang="ru-RU" smtClean="0"/>
              <a:t>30</a:t>
            </a:fld>
            <a:endParaRPr lang="ru-RU"/>
          </a:p>
        </p:txBody>
      </p:sp>
    </p:spTree>
    <p:extLst>
      <p:ext uri="{BB962C8B-B14F-4D97-AF65-F5344CB8AC3E}">
        <p14:creationId xmlns:p14="http://schemas.microsoft.com/office/powerpoint/2010/main" val="31184616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23FBD92-0F37-438B-A8C1-97EF064F3AD8}" type="slidenum">
              <a:rPr lang="ru-RU" smtClean="0"/>
              <a:t>31</a:t>
            </a:fld>
            <a:endParaRPr lang="ru-RU"/>
          </a:p>
        </p:txBody>
      </p:sp>
    </p:spTree>
    <p:extLst>
      <p:ext uri="{BB962C8B-B14F-4D97-AF65-F5344CB8AC3E}">
        <p14:creationId xmlns:p14="http://schemas.microsoft.com/office/powerpoint/2010/main" val="31184616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23FBD92-0F37-438B-A8C1-97EF064F3AD8}" type="slidenum">
              <a:rPr lang="ru-RU" smtClean="0"/>
              <a:t>32</a:t>
            </a:fld>
            <a:endParaRPr lang="ru-RU"/>
          </a:p>
        </p:txBody>
      </p:sp>
    </p:spTree>
    <p:extLst>
      <p:ext uri="{BB962C8B-B14F-4D97-AF65-F5344CB8AC3E}">
        <p14:creationId xmlns:p14="http://schemas.microsoft.com/office/powerpoint/2010/main" val="3664662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23FBD92-0F37-438B-A8C1-97EF064F3AD8}" type="slidenum">
              <a:rPr lang="ru-RU" smtClean="0"/>
              <a:t>4</a:t>
            </a:fld>
            <a:endParaRPr lang="ru-RU"/>
          </a:p>
        </p:txBody>
      </p:sp>
    </p:spTree>
    <p:extLst>
      <p:ext uri="{BB962C8B-B14F-4D97-AF65-F5344CB8AC3E}">
        <p14:creationId xmlns:p14="http://schemas.microsoft.com/office/powerpoint/2010/main" val="1736702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23FBD92-0F37-438B-A8C1-97EF064F3AD8}" type="slidenum">
              <a:rPr lang="ru-RU" smtClean="0"/>
              <a:t>33</a:t>
            </a:fld>
            <a:endParaRPr lang="ru-RU"/>
          </a:p>
        </p:txBody>
      </p:sp>
    </p:spTree>
    <p:extLst>
      <p:ext uri="{BB962C8B-B14F-4D97-AF65-F5344CB8AC3E}">
        <p14:creationId xmlns:p14="http://schemas.microsoft.com/office/powerpoint/2010/main" val="4320144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23FBD92-0F37-438B-A8C1-97EF064F3AD8}" type="slidenum">
              <a:rPr lang="ru-RU" smtClean="0"/>
              <a:t>34</a:t>
            </a:fld>
            <a:endParaRPr lang="ru-RU"/>
          </a:p>
        </p:txBody>
      </p:sp>
    </p:spTree>
    <p:extLst>
      <p:ext uri="{BB962C8B-B14F-4D97-AF65-F5344CB8AC3E}">
        <p14:creationId xmlns:p14="http://schemas.microsoft.com/office/powerpoint/2010/main" val="1794379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23FBD92-0F37-438B-A8C1-97EF064F3AD8}" type="slidenum">
              <a:rPr lang="ru-RU" smtClean="0"/>
              <a:t>35</a:t>
            </a:fld>
            <a:endParaRPr lang="ru-RU"/>
          </a:p>
        </p:txBody>
      </p:sp>
    </p:spTree>
    <p:extLst>
      <p:ext uri="{BB962C8B-B14F-4D97-AF65-F5344CB8AC3E}">
        <p14:creationId xmlns:p14="http://schemas.microsoft.com/office/powerpoint/2010/main" val="31184616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23FBD92-0F37-438B-A8C1-97EF064F3AD8}" type="slidenum">
              <a:rPr lang="ru-RU" smtClean="0"/>
              <a:t>36</a:t>
            </a:fld>
            <a:endParaRPr lang="ru-RU"/>
          </a:p>
        </p:txBody>
      </p:sp>
    </p:spTree>
    <p:extLst>
      <p:ext uri="{BB962C8B-B14F-4D97-AF65-F5344CB8AC3E}">
        <p14:creationId xmlns:p14="http://schemas.microsoft.com/office/powerpoint/2010/main" val="19080518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23FBD92-0F37-438B-A8C1-97EF064F3AD8}" type="slidenum">
              <a:rPr lang="ru-RU" smtClean="0"/>
              <a:t>37</a:t>
            </a:fld>
            <a:endParaRPr lang="ru-RU"/>
          </a:p>
        </p:txBody>
      </p:sp>
    </p:spTree>
    <p:extLst>
      <p:ext uri="{BB962C8B-B14F-4D97-AF65-F5344CB8AC3E}">
        <p14:creationId xmlns:p14="http://schemas.microsoft.com/office/powerpoint/2010/main" val="9615587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23FBD92-0F37-438B-A8C1-97EF064F3AD8}" type="slidenum">
              <a:rPr lang="ru-RU" smtClean="0"/>
              <a:t>38</a:t>
            </a:fld>
            <a:endParaRPr lang="ru-RU"/>
          </a:p>
        </p:txBody>
      </p:sp>
    </p:spTree>
    <p:extLst>
      <p:ext uri="{BB962C8B-B14F-4D97-AF65-F5344CB8AC3E}">
        <p14:creationId xmlns:p14="http://schemas.microsoft.com/office/powerpoint/2010/main" val="31184616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23FBD92-0F37-438B-A8C1-97EF064F3AD8}" type="slidenum">
              <a:rPr lang="ru-RU" smtClean="0"/>
              <a:t>39</a:t>
            </a:fld>
            <a:endParaRPr lang="ru-RU"/>
          </a:p>
        </p:txBody>
      </p:sp>
    </p:spTree>
    <p:extLst>
      <p:ext uri="{BB962C8B-B14F-4D97-AF65-F5344CB8AC3E}">
        <p14:creationId xmlns:p14="http://schemas.microsoft.com/office/powerpoint/2010/main" val="32929771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23FBD92-0F37-438B-A8C1-97EF064F3AD8}" type="slidenum">
              <a:rPr lang="ru-RU" smtClean="0"/>
              <a:t>40</a:t>
            </a:fld>
            <a:endParaRPr lang="ru-RU"/>
          </a:p>
        </p:txBody>
      </p:sp>
    </p:spTree>
    <p:extLst>
      <p:ext uri="{BB962C8B-B14F-4D97-AF65-F5344CB8AC3E}">
        <p14:creationId xmlns:p14="http://schemas.microsoft.com/office/powerpoint/2010/main" val="16462535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23FBD92-0F37-438B-A8C1-97EF064F3AD8}" type="slidenum">
              <a:rPr lang="ru-RU" smtClean="0"/>
              <a:t>41</a:t>
            </a:fld>
            <a:endParaRPr lang="ru-RU"/>
          </a:p>
        </p:txBody>
      </p:sp>
    </p:spTree>
    <p:extLst>
      <p:ext uri="{BB962C8B-B14F-4D97-AF65-F5344CB8AC3E}">
        <p14:creationId xmlns:p14="http://schemas.microsoft.com/office/powerpoint/2010/main" val="19305752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23FBD92-0F37-438B-A8C1-97EF064F3AD8}" type="slidenum">
              <a:rPr lang="ru-RU" smtClean="0"/>
              <a:t>45</a:t>
            </a:fld>
            <a:endParaRPr lang="ru-RU"/>
          </a:p>
        </p:txBody>
      </p:sp>
    </p:spTree>
    <p:extLst>
      <p:ext uri="{BB962C8B-B14F-4D97-AF65-F5344CB8AC3E}">
        <p14:creationId xmlns:p14="http://schemas.microsoft.com/office/powerpoint/2010/main" val="3118461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23FBD92-0F37-438B-A8C1-97EF064F3AD8}" type="slidenum">
              <a:rPr lang="ru-RU" smtClean="0"/>
              <a:t>5</a:t>
            </a:fld>
            <a:endParaRPr lang="ru-RU"/>
          </a:p>
        </p:txBody>
      </p:sp>
    </p:spTree>
    <p:extLst>
      <p:ext uri="{BB962C8B-B14F-4D97-AF65-F5344CB8AC3E}">
        <p14:creationId xmlns:p14="http://schemas.microsoft.com/office/powerpoint/2010/main" val="27179946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23FBD92-0F37-438B-A8C1-97EF064F3AD8}" type="slidenum">
              <a:rPr lang="ru-RU" smtClean="0"/>
              <a:t>46</a:t>
            </a:fld>
            <a:endParaRPr lang="ru-RU"/>
          </a:p>
        </p:txBody>
      </p:sp>
    </p:spTree>
    <p:extLst>
      <p:ext uri="{BB962C8B-B14F-4D97-AF65-F5344CB8AC3E}">
        <p14:creationId xmlns:p14="http://schemas.microsoft.com/office/powerpoint/2010/main" val="31184616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23FBD92-0F37-438B-A8C1-97EF064F3AD8}" type="slidenum">
              <a:rPr lang="ru-RU" smtClean="0"/>
              <a:t>51</a:t>
            </a:fld>
            <a:endParaRPr lang="ru-RU"/>
          </a:p>
        </p:txBody>
      </p:sp>
    </p:spTree>
    <p:extLst>
      <p:ext uri="{BB962C8B-B14F-4D97-AF65-F5344CB8AC3E}">
        <p14:creationId xmlns:p14="http://schemas.microsoft.com/office/powerpoint/2010/main" val="31184616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23FBD92-0F37-438B-A8C1-97EF064F3AD8}" type="slidenum">
              <a:rPr lang="ru-RU" smtClean="0"/>
              <a:t>52</a:t>
            </a:fld>
            <a:endParaRPr lang="ru-RU"/>
          </a:p>
        </p:txBody>
      </p:sp>
    </p:spTree>
    <p:extLst>
      <p:ext uri="{BB962C8B-B14F-4D97-AF65-F5344CB8AC3E}">
        <p14:creationId xmlns:p14="http://schemas.microsoft.com/office/powerpoint/2010/main" val="31412124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23FBD92-0F37-438B-A8C1-97EF064F3AD8}" type="slidenum">
              <a:rPr lang="ru-RU" smtClean="0"/>
              <a:t>53</a:t>
            </a:fld>
            <a:endParaRPr lang="ru-RU"/>
          </a:p>
        </p:txBody>
      </p:sp>
    </p:spTree>
    <p:extLst>
      <p:ext uri="{BB962C8B-B14F-4D97-AF65-F5344CB8AC3E}">
        <p14:creationId xmlns:p14="http://schemas.microsoft.com/office/powerpoint/2010/main" val="3625849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23FBD92-0F37-438B-A8C1-97EF064F3AD8}" type="slidenum">
              <a:rPr lang="ru-RU" smtClean="0"/>
              <a:t>54</a:t>
            </a:fld>
            <a:endParaRPr lang="ru-RU"/>
          </a:p>
        </p:txBody>
      </p:sp>
    </p:spTree>
    <p:extLst>
      <p:ext uri="{BB962C8B-B14F-4D97-AF65-F5344CB8AC3E}">
        <p14:creationId xmlns:p14="http://schemas.microsoft.com/office/powerpoint/2010/main" val="5985321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23FBD92-0F37-438B-A8C1-97EF064F3AD8}" type="slidenum">
              <a:rPr lang="ru-RU" smtClean="0"/>
              <a:t>6</a:t>
            </a:fld>
            <a:endParaRPr lang="ru-RU"/>
          </a:p>
        </p:txBody>
      </p:sp>
    </p:spTree>
    <p:extLst>
      <p:ext uri="{BB962C8B-B14F-4D97-AF65-F5344CB8AC3E}">
        <p14:creationId xmlns:p14="http://schemas.microsoft.com/office/powerpoint/2010/main" val="3118461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23FBD92-0F37-438B-A8C1-97EF064F3AD8}" type="slidenum">
              <a:rPr lang="ru-RU" smtClean="0"/>
              <a:t>7</a:t>
            </a:fld>
            <a:endParaRPr lang="ru-RU"/>
          </a:p>
        </p:txBody>
      </p:sp>
    </p:spTree>
    <p:extLst>
      <p:ext uri="{BB962C8B-B14F-4D97-AF65-F5344CB8AC3E}">
        <p14:creationId xmlns:p14="http://schemas.microsoft.com/office/powerpoint/2010/main" val="3118461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23FBD92-0F37-438B-A8C1-97EF064F3AD8}" type="slidenum">
              <a:rPr lang="ru-RU" smtClean="0"/>
              <a:t>8</a:t>
            </a:fld>
            <a:endParaRPr lang="ru-RU"/>
          </a:p>
        </p:txBody>
      </p:sp>
    </p:spTree>
    <p:extLst>
      <p:ext uri="{BB962C8B-B14F-4D97-AF65-F5344CB8AC3E}">
        <p14:creationId xmlns:p14="http://schemas.microsoft.com/office/powerpoint/2010/main" val="3118461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23FBD92-0F37-438B-A8C1-97EF064F3AD8}" type="slidenum">
              <a:rPr lang="ru-RU" smtClean="0"/>
              <a:t>9</a:t>
            </a:fld>
            <a:endParaRPr lang="ru-RU"/>
          </a:p>
        </p:txBody>
      </p:sp>
    </p:spTree>
    <p:extLst>
      <p:ext uri="{BB962C8B-B14F-4D97-AF65-F5344CB8AC3E}">
        <p14:creationId xmlns:p14="http://schemas.microsoft.com/office/powerpoint/2010/main" val="37062968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23FBD92-0F37-438B-A8C1-97EF064F3AD8}" type="slidenum">
              <a:rPr lang="ru-RU" smtClean="0"/>
              <a:t>10</a:t>
            </a:fld>
            <a:endParaRPr lang="ru-RU"/>
          </a:p>
        </p:txBody>
      </p:sp>
    </p:spTree>
    <p:extLst>
      <p:ext uri="{BB962C8B-B14F-4D97-AF65-F5344CB8AC3E}">
        <p14:creationId xmlns:p14="http://schemas.microsoft.com/office/powerpoint/2010/main" val="8011947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23FBD92-0F37-438B-A8C1-97EF064F3AD8}" type="slidenum">
              <a:rPr lang="ru-RU" smtClean="0"/>
              <a:t>11</a:t>
            </a:fld>
            <a:endParaRPr lang="ru-RU"/>
          </a:p>
        </p:txBody>
      </p:sp>
    </p:spTree>
    <p:extLst>
      <p:ext uri="{BB962C8B-B14F-4D97-AF65-F5344CB8AC3E}">
        <p14:creationId xmlns:p14="http://schemas.microsoft.com/office/powerpoint/2010/main" val="3118461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06B07ED5-1F7B-4444-AE03-101C80CB31CF}" type="datetime1">
              <a:rPr lang="ru-RU" smtClean="0"/>
              <a:t>31.07.2020</a:t>
            </a:fld>
            <a:endParaRPr lang="ru-RU"/>
          </a:p>
        </p:txBody>
      </p:sp>
      <p:sp>
        <p:nvSpPr>
          <p:cNvPr id="5" name="Нижний колонтитул 4"/>
          <p:cNvSpPr>
            <a:spLocks noGrp="1"/>
          </p:cNvSpPr>
          <p:nvPr>
            <p:ph type="ftr" sz="quarter" idx="11"/>
          </p:nvPr>
        </p:nvSpPr>
        <p:spPr/>
        <p:txBody>
          <a:bodyPr/>
          <a:lstStyle/>
          <a:p>
            <a:r>
              <a:rPr lang="ru-RU"/>
              <a:t>Рекомендовано Гильдией маркетологов</a:t>
            </a:r>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6D59EE64-4EA7-4134-B62E-96516487E9F6}" type="datetime1">
              <a:rPr lang="ru-RU" smtClean="0"/>
              <a:t>31.07.2020</a:t>
            </a:fld>
            <a:endParaRPr lang="ru-RU"/>
          </a:p>
        </p:txBody>
      </p:sp>
      <p:sp>
        <p:nvSpPr>
          <p:cNvPr id="5" name="Нижний колонтитул 4"/>
          <p:cNvSpPr>
            <a:spLocks noGrp="1"/>
          </p:cNvSpPr>
          <p:nvPr>
            <p:ph type="ftr" sz="quarter" idx="11"/>
          </p:nvPr>
        </p:nvSpPr>
        <p:spPr/>
        <p:txBody>
          <a:bodyPr/>
          <a:lstStyle/>
          <a:p>
            <a:r>
              <a:rPr lang="ru-RU"/>
              <a:t>Рекомендовано Гильдией маркетологов</a:t>
            </a:r>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ED5E03C3-CE4F-4B14-92CE-A02F2F72D236}" type="datetime1">
              <a:rPr lang="ru-RU" smtClean="0"/>
              <a:t>31.07.2020</a:t>
            </a:fld>
            <a:endParaRPr lang="ru-RU"/>
          </a:p>
        </p:txBody>
      </p:sp>
      <p:sp>
        <p:nvSpPr>
          <p:cNvPr id="5" name="Нижний колонтитул 4"/>
          <p:cNvSpPr>
            <a:spLocks noGrp="1"/>
          </p:cNvSpPr>
          <p:nvPr>
            <p:ph type="ftr" sz="quarter" idx="11"/>
          </p:nvPr>
        </p:nvSpPr>
        <p:spPr/>
        <p:txBody>
          <a:bodyPr/>
          <a:lstStyle/>
          <a:p>
            <a:r>
              <a:rPr lang="ru-RU"/>
              <a:t>Рекомендовано Гильдией маркетологов</a:t>
            </a:r>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2869B7BE-1A3B-4045-82C1-8BD60F6D0AEA}" type="datetime1">
              <a:rPr lang="ru-RU" smtClean="0"/>
              <a:t>31.07.2020</a:t>
            </a:fld>
            <a:endParaRPr lang="ru-RU"/>
          </a:p>
        </p:txBody>
      </p:sp>
      <p:sp>
        <p:nvSpPr>
          <p:cNvPr id="5" name="Нижний колонтитул 4"/>
          <p:cNvSpPr>
            <a:spLocks noGrp="1"/>
          </p:cNvSpPr>
          <p:nvPr>
            <p:ph type="ftr" sz="quarter" idx="11"/>
          </p:nvPr>
        </p:nvSpPr>
        <p:spPr/>
        <p:txBody>
          <a:bodyPr/>
          <a:lstStyle/>
          <a:p>
            <a:r>
              <a:rPr lang="ru-RU"/>
              <a:t>Рекомендовано Гильдией маркетологов</a:t>
            </a:r>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A438D4F7-A90B-408B-AAE7-822837600703}" type="datetime1">
              <a:rPr lang="ru-RU" smtClean="0"/>
              <a:t>31.07.2020</a:t>
            </a:fld>
            <a:endParaRPr lang="ru-RU"/>
          </a:p>
        </p:txBody>
      </p:sp>
      <p:sp>
        <p:nvSpPr>
          <p:cNvPr id="5" name="Нижний колонтитул 4"/>
          <p:cNvSpPr>
            <a:spLocks noGrp="1"/>
          </p:cNvSpPr>
          <p:nvPr>
            <p:ph type="ftr" sz="quarter" idx="11"/>
          </p:nvPr>
        </p:nvSpPr>
        <p:spPr/>
        <p:txBody>
          <a:bodyPr/>
          <a:lstStyle/>
          <a:p>
            <a:r>
              <a:rPr lang="ru-RU"/>
              <a:t>Рекомендовано Гильдией маркетологов</a:t>
            </a:r>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2B056BF0-A0B6-4607-AA58-3959E58FD62F}" type="datetime1">
              <a:rPr lang="ru-RU" smtClean="0"/>
              <a:t>31.07.2020</a:t>
            </a:fld>
            <a:endParaRPr lang="ru-RU"/>
          </a:p>
        </p:txBody>
      </p:sp>
      <p:sp>
        <p:nvSpPr>
          <p:cNvPr id="6" name="Нижний колонтитул 5"/>
          <p:cNvSpPr>
            <a:spLocks noGrp="1"/>
          </p:cNvSpPr>
          <p:nvPr>
            <p:ph type="ftr" sz="quarter" idx="11"/>
          </p:nvPr>
        </p:nvSpPr>
        <p:spPr/>
        <p:txBody>
          <a:bodyPr/>
          <a:lstStyle/>
          <a:p>
            <a:r>
              <a:rPr lang="ru-RU"/>
              <a:t>Рекомендовано Гильдией маркетологов</a:t>
            </a:r>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D49415CC-75E1-4B4F-81B6-1C091B461BD3}" type="datetime1">
              <a:rPr lang="ru-RU" smtClean="0"/>
              <a:t>31.07.2020</a:t>
            </a:fld>
            <a:endParaRPr lang="ru-RU"/>
          </a:p>
        </p:txBody>
      </p:sp>
      <p:sp>
        <p:nvSpPr>
          <p:cNvPr id="8" name="Нижний колонтитул 7"/>
          <p:cNvSpPr>
            <a:spLocks noGrp="1"/>
          </p:cNvSpPr>
          <p:nvPr>
            <p:ph type="ftr" sz="quarter" idx="11"/>
          </p:nvPr>
        </p:nvSpPr>
        <p:spPr/>
        <p:txBody>
          <a:bodyPr/>
          <a:lstStyle/>
          <a:p>
            <a:r>
              <a:rPr lang="ru-RU"/>
              <a:t>Рекомендовано Гильдией маркетологов</a:t>
            </a:r>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DEF58F0D-6BFF-4BD5-B478-636B0BF800AB}" type="datetime1">
              <a:rPr lang="ru-RU" smtClean="0"/>
              <a:t>31.07.2020</a:t>
            </a:fld>
            <a:endParaRPr lang="ru-RU"/>
          </a:p>
        </p:txBody>
      </p:sp>
      <p:sp>
        <p:nvSpPr>
          <p:cNvPr id="4" name="Нижний колонтитул 3"/>
          <p:cNvSpPr>
            <a:spLocks noGrp="1"/>
          </p:cNvSpPr>
          <p:nvPr>
            <p:ph type="ftr" sz="quarter" idx="11"/>
          </p:nvPr>
        </p:nvSpPr>
        <p:spPr/>
        <p:txBody>
          <a:bodyPr/>
          <a:lstStyle/>
          <a:p>
            <a:r>
              <a:rPr lang="ru-RU"/>
              <a:t>Рекомендовано Гильдией маркетологов</a:t>
            </a:r>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641AC26-41D1-4413-BB15-431A2AB82C49}" type="datetime1">
              <a:rPr lang="ru-RU" smtClean="0"/>
              <a:t>31.07.2020</a:t>
            </a:fld>
            <a:endParaRPr lang="ru-RU"/>
          </a:p>
        </p:txBody>
      </p:sp>
      <p:sp>
        <p:nvSpPr>
          <p:cNvPr id="3" name="Нижний колонтитул 2"/>
          <p:cNvSpPr>
            <a:spLocks noGrp="1"/>
          </p:cNvSpPr>
          <p:nvPr>
            <p:ph type="ftr" sz="quarter" idx="11"/>
          </p:nvPr>
        </p:nvSpPr>
        <p:spPr/>
        <p:txBody>
          <a:bodyPr/>
          <a:lstStyle/>
          <a:p>
            <a:r>
              <a:rPr lang="ru-RU"/>
              <a:t>Рекомендовано Гильдией маркетологов</a:t>
            </a:r>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904BC5BB-A51F-4813-AA23-2EB5C9AA9CB5}" type="datetime1">
              <a:rPr lang="ru-RU" smtClean="0"/>
              <a:t>31.07.2020</a:t>
            </a:fld>
            <a:endParaRPr lang="ru-RU"/>
          </a:p>
        </p:txBody>
      </p:sp>
      <p:sp>
        <p:nvSpPr>
          <p:cNvPr id="6" name="Нижний колонтитул 5"/>
          <p:cNvSpPr>
            <a:spLocks noGrp="1"/>
          </p:cNvSpPr>
          <p:nvPr>
            <p:ph type="ftr" sz="quarter" idx="11"/>
          </p:nvPr>
        </p:nvSpPr>
        <p:spPr/>
        <p:txBody>
          <a:bodyPr/>
          <a:lstStyle/>
          <a:p>
            <a:r>
              <a:rPr lang="ru-RU"/>
              <a:t>Рекомендовано Гильдией маркетологов</a:t>
            </a:r>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79C8D8BE-8280-4495-A1C2-F9352CAB7AA6}" type="datetime1">
              <a:rPr lang="ru-RU" smtClean="0"/>
              <a:t>31.07.2020</a:t>
            </a:fld>
            <a:endParaRPr lang="ru-RU"/>
          </a:p>
        </p:txBody>
      </p:sp>
      <p:sp>
        <p:nvSpPr>
          <p:cNvPr id="6" name="Нижний колонтитул 5"/>
          <p:cNvSpPr>
            <a:spLocks noGrp="1"/>
          </p:cNvSpPr>
          <p:nvPr>
            <p:ph type="ftr" sz="quarter" idx="11"/>
          </p:nvPr>
        </p:nvSpPr>
        <p:spPr/>
        <p:txBody>
          <a:bodyPr/>
          <a:lstStyle/>
          <a:p>
            <a:r>
              <a:rPr lang="ru-RU"/>
              <a:t>Рекомендовано Гильдией маркетологов</a:t>
            </a:r>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339BAD-AC84-41F5-99BF-57E84B7E2BD4}" type="datetime1">
              <a:rPr lang="ru-RU" smtClean="0"/>
              <a:t>31.07.2020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ru-RU"/>
              <a:t>Рекомендовано Гильдией маркетологов</a:t>
            </a: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31.jp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32.jp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35.jp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36.jp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37.jpe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38.jp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39.jp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2.jp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43.jp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44.jp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5.jp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49.jpg"/></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50.jpg"/></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51.jpg"/></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52.jp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ru-RU" dirty="0"/>
              <a:t>Лучшие 50 книг по маркетингу</a:t>
            </a:r>
            <a:br>
              <a:rPr lang="ru-RU" dirty="0"/>
            </a:br>
            <a:r>
              <a:rPr lang="ru-RU" sz="2700" dirty="0"/>
              <a:t>по версии НП «Гильдия Маркетологов»</a:t>
            </a:r>
            <a:endParaRPr lang="ru-RU" dirty="0"/>
          </a:p>
        </p:txBody>
      </p:sp>
      <p:sp>
        <p:nvSpPr>
          <p:cNvPr id="3" name="Подзаголовок 2"/>
          <p:cNvSpPr>
            <a:spLocks noGrp="1"/>
          </p:cNvSpPr>
          <p:nvPr>
            <p:ph type="subTitle" idx="1"/>
          </p:nvPr>
        </p:nvSpPr>
        <p:spPr>
          <a:xfrm>
            <a:off x="953133" y="3861048"/>
            <a:ext cx="6984776" cy="1296144"/>
          </a:xfrm>
        </p:spPr>
        <p:txBody>
          <a:bodyPr>
            <a:normAutofit/>
          </a:bodyPr>
          <a:lstStyle/>
          <a:p>
            <a:r>
              <a:rPr lang="ru-RU" i="1" dirty="0">
                <a:solidFill>
                  <a:schemeClr val="tx1"/>
                </a:solidFill>
              </a:rPr>
              <a:t>русскоязычные издания,</a:t>
            </a:r>
          </a:p>
          <a:p>
            <a:r>
              <a:rPr lang="ru-RU" i="1" dirty="0">
                <a:solidFill>
                  <a:schemeClr val="tx1"/>
                </a:solidFill>
              </a:rPr>
              <a:t>вышедшие в свет в 2007 – 2019 гг.</a:t>
            </a:r>
          </a:p>
        </p:txBody>
      </p:sp>
      <p:pic>
        <p:nvPicPr>
          <p:cNvPr id="1026" name="Picture 2" descr="Гильдия Маркетологов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476672"/>
            <a:ext cx="1619250" cy="160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cxnSp>
        <p:nvCxnSpPr>
          <p:cNvPr id="5" name="Прямая соединительная линия 4"/>
          <p:cNvCxnSpPr/>
          <p:nvPr/>
        </p:nvCxnSpPr>
        <p:spPr>
          <a:xfrm>
            <a:off x="467544" y="2996952"/>
            <a:ext cx="8136904"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Нижний колонтитул 3"/>
          <p:cNvSpPr>
            <a:spLocks noGrp="1"/>
          </p:cNvSpPr>
          <p:nvPr>
            <p:ph type="ftr" sz="quarter" idx="11"/>
          </p:nvPr>
        </p:nvSpPr>
        <p:spPr/>
        <p:txBody>
          <a:bodyPr/>
          <a:lstStyle/>
          <a:p>
            <a:r>
              <a:rPr lang="ru-RU"/>
              <a:t>Рекомендовано Гильдией маркетологов</a:t>
            </a:r>
          </a:p>
        </p:txBody>
      </p:sp>
    </p:spTree>
    <p:extLst>
      <p:ext uri="{BB962C8B-B14F-4D97-AF65-F5344CB8AC3E}">
        <p14:creationId xmlns:p14="http://schemas.microsoft.com/office/powerpoint/2010/main" val="3926090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74638"/>
            <a:ext cx="8424936" cy="1143000"/>
          </a:xfrm>
        </p:spPr>
        <p:txBody>
          <a:bodyPr>
            <a:normAutofit fontScale="90000"/>
          </a:bodyPr>
          <a:lstStyle/>
          <a:p>
            <a:r>
              <a:rPr lang="ru-RU" spc="-100" dirty="0"/>
              <a:t>Моделирование рынка: как спрогнозировать успех нового продукта</a:t>
            </a:r>
          </a:p>
        </p:txBody>
      </p:sp>
      <p:sp>
        <p:nvSpPr>
          <p:cNvPr id="4" name="Объект 3"/>
          <p:cNvSpPr>
            <a:spLocks noGrp="1"/>
          </p:cNvSpPr>
          <p:nvPr>
            <p:ph sz="half" idx="2"/>
          </p:nvPr>
        </p:nvSpPr>
        <p:spPr>
          <a:xfrm>
            <a:off x="4648200" y="1600201"/>
            <a:ext cx="4038600" cy="4565103"/>
          </a:xfrm>
        </p:spPr>
        <p:txBody>
          <a:bodyPr vert="horz" lIns="91440" tIns="45720" rIns="91440" bIns="45720" rtlCol="0">
            <a:normAutofit fontScale="55000" lnSpcReduction="20000"/>
          </a:bodyPr>
          <a:lstStyle/>
          <a:p>
            <a:pPr marL="0" indent="0">
              <a:buNone/>
            </a:pPr>
            <a:r>
              <a:rPr lang="ru-RU" b="1" dirty="0" err="1"/>
              <a:t>Кленси</a:t>
            </a:r>
            <a:r>
              <a:rPr lang="ru-RU" b="1" dirty="0"/>
              <a:t> К. Дж. Моделирование рынка: как спрогнозировать успех нового продукта/ пер. с англ.. – М.: Вершина, 2007.</a:t>
            </a:r>
          </a:p>
          <a:p>
            <a:pPr marL="0" indent="0">
              <a:buNone/>
            </a:pPr>
            <a:endParaRPr lang="ru-RU" dirty="0"/>
          </a:p>
          <a:p>
            <a:pPr marL="0" indent="0">
              <a:buNone/>
            </a:pPr>
            <a:r>
              <a:rPr lang="ru-RU" dirty="0"/>
              <a:t>Книга посвящена применению моделированного пробного рынка (STM) - технологии, которая может помочь компаниям значительно повысить шансы на успех представления на рынке нового продукта или услуги. В ней объясняется важность STM, показаны различия в основных системах и способах моделирования и усовершенствования маркетингового плана.</a:t>
            </a:r>
          </a:p>
          <a:p>
            <a:pPr marL="0" indent="0">
              <a:buNone/>
            </a:pPr>
            <a:r>
              <a:rPr lang="ru-RU" dirty="0"/>
              <a:t>Книга написана доступным языком и включает практические примеры. Она поможет понять все тонкости STM и его отличия от традиционных пробных рынков.</a:t>
            </a:r>
          </a:p>
          <a:p>
            <a:pPr marL="0" indent="0">
              <a:buNone/>
            </a:pPr>
            <a:r>
              <a:rPr lang="ru-RU" dirty="0"/>
              <a:t>Адресована маркетологам и руководителям компаний, стремящимся повысить окупаемость инновационных процессов, будет полезна всем, кто хочет понять все тонкости различий и преимуществ различных моделей моделирования рынка.</a:t>
            </a:r>
          </a:p>
        </p:txBody>
      </p:sp>
      <p:sp>
        <p:nvSpPr>
          <p:cNvPr id="8" name="Нижний колонтитул 2"/>
          <p:cNvSpPr txBox="1">
            <a:spLocks/>
          </p:cNvSpPr>
          <p:nvPr/>
        </p:nvSpPr>
        <p:spPr>
          <a:xfrm>
            <a:off x="524272" y="6477719"/>
            <a:ext cx="2895600" cy="178611"/>
          </a:xfrm>
          <a:prstGeom prst="rect">
            <a:avLst/>
          </a:prstGeom>
        </p:spPr>
        <p:txBody>
          <a:bodyPr vert="horz" lIns="91440" tIns="45720" rIns="91440" bIns="45720" rtlCol="0" anchor="ctr"/>
          <a:lstStyle>
            <a:defPPr>
              <a:defRPr lang="ru-RU"/>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b="1">
                <a:solidFill>
                  <a:schemeClr val="accent1">
                    <a:lumMod val="75000"/>
                  </a:schemeClr>
                </a:solidFill>
              </a:rPr>
              <a:t>Рекомендовано Гильдией маркетологов</a:t>
            </a:r>
            <a:endParaRPr lang="ru-RU" b="1" dirty="0">
              <a:solidFill>
                <a:schemeClr val="accent1">
                  <a:lumMod val="75000"/>
                </a:schemeClr>
              </a:solidFill>
            </a:endParaRPr>
          </a:p>
        </p:txBody>
      </p:sp>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3" y="6381328"/>
            <a:ext cx="360040" cy="357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Объект 6">
            <a:extLst>
              <a:ext uri="{FF2B5EF4-FFF2-40B4-BE49-F238E27FC236}">
                <a16:creationId xmlns:a16="http://schemas.microsoft.com/office/drawing/2014/main" id="{D46F680A-C8CE-471F-8899-AA49CF68E1B3}"/>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817963" y="1600200"/>
            <a:ext cx="3317073" cy="4525963"/>
          </a:xfrm>
        </p:spPr>
      </p:pic>
    </p:spTree>
    <p:extLst>
      <p:ext uri="{BB962C8B-B14F-4D97-AF65-F5344CB8AC3E}">
        <p14:creationId xmlns:p14="http://schemas.microsoft.com/office/powerpoint/2010/main" val="2771503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Маркетинговые исследования в сфере В2В</a:t>
            </a:r>
          </a:p>
        </p:txBody>
      </p:sp>
      <p:sp>
        <p:nvSpPr>
          <p:cNvPr id="4" name="Объект 3"/>
          <p:cNvSpPr>
            <a:spLocks noGrp="1"/>
          </p:cNvSpPr>
          <p:nvPr>
            <p:ph sz="half" idx="2"/>
          </p:nvPr>
        </p:nvSpPr>
        <p:spPr>
          <a:xfrm>
            <a:off x="4648200" y="1600200"/>
            <a:ext cx="4038600" cy="4493096"/>
          </a:xfrm>
        </p:spPr>
        <p:txBody>
          <a:bodyPr vert="horz" lIns="91440" tIns="45720" rIns="91440" bIns="45720" rtlCol="0">
            <a:normAutofit fontScale="55000" lnSpcReduction="20000"/>
          </a:bodyPr>
          <a:lstStyle/>
          <a:p>
            <a:pPr marL="0" indent="0">
              <a:buNone/>
            </a:pPr>
            <a:r>
              <a:rPr lang="ru-RU" b="1" dirty="0" err="1"/>
              <a:t>МакНейл</a:t>
            </a:r>
            <a:r>
              <a:rPr lang="ru-RU" b="1" dirty="0"/>
              <a:t> Р. Маркетинговые исследования в сфере В2В: анализ и оценка рынка товаров для бизнеса. – Москва: Баланс Бизнес Букс, 2007 – 432 с.</a:t>
            </a:r>
          </a:p>
          <a:p>
            <a:pPr marL="0" indent="0">
              <a:buNone/>
            </a:pPr>
            <a:r>
              <a:rPr lang="ru-RU" dirty="0"/>
              <a:t>Данная книга представляет собой наиболее полное и точное руководство по проведению маркетинговых исследований в сфере В2В. Используя простой и понятный подход, шаг за шагом в ней описываются и объясняются различные средства, методики и практики исследований, которые проводятся повсеместно в мире бизнеса. Являясь одним из выпусков серии "Маркетинговые исследования на практике", эта книга станет неоценимым помощником для студентов, исследователей рынка и всех, кто пользуется результатами исследований. Основываясь на данных, полученных в разных странах, она содержит множество конкретных примеров, демонстрирующих практику проведения исследований в сфере В2В, области их применения.</a:t>
            </a:r>
          </a:p>
        </p:txBody>
      </p:sp>
      <p:sp>
        <p:nvSpPr>
          <p:cNvPr id="8" name="Нижний колонтитул 2"/>
          <p:cNvSpPr txBox="1">
            <a:spLocks/>
          </p:cNvSpPr>
          <p:nvPr/>
        </p:nvSpPr>
        <p:spPr>
          <a:xfrm>
            <a:off x="524272" y="6477719"/>
            <a:ext cx="2895600" cy="178611"/>
          </a:xfrm>
          <a:prstGeom prst="rect">
            <a:avLst/>
          </a:prstGeom>
        </p:spPr>
        <p:txBody>
          <a:bodyPr vert="horz" lIns="91440" tIns="45720" rIns="91440" bIns="45720" rtlCol="0" anchor="ctr"/>
          <a:lstStyle>
            <a:defPPr>
              <a:defRPr lang="ru-RU"/>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b="1">
                <a:solidFill>
                  <a:schemeClr val="accent1">
                    <a:lumMod val="75000"/>
                  </a:schemeClr>
                </a:solidFill>
              </a:rPr>
              <a:t>Рекомендовано Гильдией маркетологов</a:t>
            </a:r>
            <a:endParaRPr lang="ru-RU" b="1" dirty="0">
              <a:solidFill>
                <a:schemeClr val="accent1">
                  <a:lumMod val="75000"/>
                </a:schemeClr>
              </a:solidFill>
            </a:endParaRPr>
          </a:p>
        </p:txBody>
      </p:sp>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3" y="6381328"/>
            <a:ext cx="360040" cy="357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Объект 5"/>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1073451" y="1600200"/>
            <a:ext cx="2806097" cy="4525963"/>
          </a:xfrm>
        </p:spPr>
      </p:pic>
    </p:spTree>
    <p:extLst>
      <p:ext uri="{BB962C8B-B14F-4D97-AF65-F5344CB8AC3E}">
        <p14:creationId xmlns:p14="http://schemas.microsoft.com/office/powerpoint/2010/main" val="7431672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err="1"/>
              <a:t>Фидбэк</a:t>
            </a:r>
            <a:endParaRPr lang="ru-RU" dirty="0"/>
          </a:p>
        </p:txBody>
      </p:sp>
      <p:sp>
        <p:nvSpPr>
          <p:cNvPr id="4" name="Объект 3"/>
          <p:cNvSpPr>
            <a:spLocks noGrp="1"/>
          </p:cNvSpPr>
          <p:nvPr>
            <p:ph sz="half" idx="2"/>
          </p:nvPr>
        </p:nvSpPr>
        <p:spPr>
          <a:xfrm>
            <a:off x="4648200" y="1600200"/>
            <a:ext cx="4038600" cy="4709120"/>
          </a:xfrm>
        </p:spPr>
        <p:txBody>
          <a:bodyPr>
            <a:normAutofit fontScale="55000" lnSpcReduction="20000"/>
          </a:bodyPr>
          <a:lstStyle/>
          <a:p>
            <a:pPr marL="0" indent="0">
              <a:buNone/>
            </a:pPr>
            <a:r>
              <a:rPr lang="ru-RU" b="1" dirty="0" err="1"/>
              <a:t>Фидбэк</a:t>
            </a:r>
            <a:r>
              <a:rPr lang="ru-RU" b="1" dirty="0"/>
              <a:t>. Получите обратную связь! / Игорь Манн, Елена </a:t>
            </a:r>
            <a:r>
              <a:rPr lang="ru-RU" b="1" dirty="0" err="1"/>
              <a:t>Золина</a:t>
            </a:r>
            <a:r>
              <a:rPr lang="ru-RU" b="1" dirty="0"/>
              <a:t>. — М.: Манн, Иванов и Фербер, 2015. — 304 с.</a:t>
            </a:r>
          </a:p>
          <a:p>
            <a:pPr marL="0" indent="0">
              <a:buNone/>
            </a:pPr>
            <a:endParaRPr lang="ru-RU" dirty="0"/>
          </a:p>
          <a:p>
            <a:pPr marL="0" indent="0">
              <a:buNone/>
            </a:pPr>
            <a:r>
              <a:rPr lang="ru-RU" dirty="0"/>
              <a:t>Это книга посвящена обратной связи с клиентами и бизнес-партнерами. В ней почти полсотни способов получения откликов и оценок через все возможные «точки контакта» с потребителем, а также методика их правильного использования.</a:t>
            </a:r>
          </a:p>
          <a:p>
            <a:pPr marL="0" indent="0">
              <a:buNone/>
            </a:pPr>
            <a:endParaRPr lang="ru-RU" dirty="0"/>
          </a:p>
          <a:p>
            <a:pPr marL="0" indent="0">
              <a:buNone/>
            </a:pPr>
            <a:r>
              <a:rPr lang="ru-RU" dirty="0"/>
              <a:t>Выбирайте подходящие инструменты, слушайте своих клиентов, радуйте и удивляйте их своим вниманием и оперативностью — ив конечном счете зарабатывайте больше!</a:t>
            </a:r>
          </a:p>
          <a:p>
            <a:pPr marL="0" indent="0">
              <a:buNone/>
            </a:pPr>
            <a:endParaRPr lang="ru-RU" dirty="0"/>
          </a:p>
          <a:p>
            <a:pPr marL="0" indent="0">
              <a:buNone/>
            </a:pPr>
            <a:r>
              <a:rPr lang="ru-RU" dirty="0"/>
              <a:t>Книга особенно ценна высокой степенью детализации, множеством историй и примеров из российской практики. Наибольшую пользу она принесет </a:t>
            </a:r>
            <a:r>
              <a:rPr lang="ru-RU" dirty="0" err="1"/>
              <a:t>маркетерам</a:t>
            </a:r>
            <a:r>
              <a:rPr lang="ru-RU" dirty="0"/>
              <a:t> и руководителям малого и среднего бизнеса.</a:t>
            </a:r>
          </a:p>
        </p:txBody>
      </p:sp>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89089" y="1600200"/>
            <a:ext cx="3174822" cy="4525963"/>
          </a:xfrm>
        </p:spPr>
      </p:pic>
      <p:sp>
        <p:nvSpPr>
          <p:cNvPr id="6" name="Нижний колонтитул 2"/>
          <p:cNvSpPr txBox="1">
            <a:spLocks/>
          </p:cNvSpPr>
          <p:nvPr/>
        </p:nvSpPr>
        <p:spPr>
          <a:xfrm>
            <a:off x="524272" y="6477719"/>
            <a:ext cx="2895600" cy="178611"/>
          </a:xfrm>
          <a:prstGeom prst="rect">
            <a:avLst/>
          </a:prstGeom>
        </p:spPr>
        <p:txBody>
          <a:bodyPr vert="horz" lIns="91440" tIns="45720" rIns="91440" bIns="45720" rtlCol="0" anchor="ctr"/>
          <a:lstStyle>
            <a:defPPr>
              <a:defRPr lang="ru-RU"/>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b="1">
                <a:solidFill>
                  <a:schemeClr val="accent1">
                    <a:lumMod val="75000"/>
                  </a:schemeClr>
                </a:solidFill>
              </a:rPr>
              <a:t>Рекомендовано Гильдией маркетологов</a:t>
            </a:r>
            <a:endParaRPr lang="ru-RU" b="1" dirty="0">
              <a:solidFill>
                <a:schemeClr val="accent1">
                  <a:lumMod val="75000"/>
                </a:schemeClr>
              </a:solidFill>
            </a:endParaRPr>
          </a:p>
        </p:txBody>
      </p:sp>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3" y="6381328"/>
            <a:ext cx="360040" cy="357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7304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err="1"/>
              <a:t>Buy-ology</a:t>
            </a:r>
            <a:endParaRPr lang="ru-RU" dirty="0"/>
          </a:p>
        </p:txBody>
      </p:sp>
      <p:sp>
        <p:nvSpPr>
          <p:cNvPr id="4" name="Объект 3"/>
          <p:cNvSpPr>
            <a:spLocks noGrp="1"/>
          </p:cNvSpPr>
          <p:nvPr>
            <p:ph sz="half" idx="2"/>
          </p:nvPr>
        </p:nvSpPr>
        <p:spPr>
          <a:xfrm>
            <a:off x="4648200" y="1600200"/>
            <a:ext cx="4038600" cy="4493096"/>
          </a:xfrm>
        </p:spPr>
        <p:txBody>
          <a:bodyPr vert="horz" lIns="91440" tIns="45720" rIns="91440" bIns="45720" rtlCol="0">
            <a:normAutofit fontScale="55000" lnSpcReduction="20000"/>
          </a:bodyPr>
          <a:lstStyle/>
          <a:p>
            <a:pPr marL="0" indent="0">
              <a:buNone/>
            </a:pPr>
            <a:r>
              <a:rPr lang="ru-RU" b="1" dirty="0" err="1"/>
              <a:t>Линдстром</a:t>
            </a:r>
            <a:r>
              <a:rPr lang="ru-RU" b="1" dirty="0"/>
              <a:t>, М.  </a:t>
            </a:r>
            <a:r>
              <a:rPr lang="ru-RU" b="1" dirty="0" err="1"/>
              <a:t>Buy-ology</a:t>
            </a:r>
            <a:r>
              <a:rPr lang="ru-RU" b="1" dirty="0"/>
              <a:t> Увлекательное путешествие в мозг современного потребителя /М. </a:t>
            </a:r>
            <a:r>
              <a:rPr lang="ru-RU" b="1" dirty="0" err="1"/>
              <a:t>Линдстром</a:t>
            </a:r>
            <a:r>
              <a:rPr lang="ru-RU" b="1" dirty="0"/>
              <a:t> : пер. с англ. - М.: ЭКСМО, 2010. - 240 с.</a:t>
            </a:r>
          </a:p>
          <a:p>
            <a:pPr marL="0" indent="0">
              <a:buNone/>
            </a:pPr>
            <a:r>
              <a:rPr lang="ru-RU" dirty="0"/>
              <a:t>Основываясь на широкомасштабном исследовании в области </a:t>
            </a:r>
            <a:r>
              <a:rPr lang="ru-RU" dirty="0" err="1"/>
              <a:t>нейромаркетинга</a:t>
            </a:r>
            <a:r>
              <a:rPr lang="ru-RU" dirty="0"/>
              <a:t>, Мартин </a:t>
            </a:r>
            <a:r>
              <a:rPr lang="ru-RU" dirty="0" err="1"/>
              <a:t>Линдстром</a:t>
            </a:r>
            <a:r>
              <a:rPr lang="ru-RU" dirty="0"/>
              <a:t> открывает неожиданную правду о том, что привлекает внимание покупателей и заставляет их расстаться со своими деньгами. Если вы хотите узнать, насколько важны логотипы брендов и эффективна реклама, воздействующая на подсознание; как основные мировые религии влияют на покупательское поведение; какой эффект на самом деле производят ограничения и предупреждения о вреде здоровью и оправдан ли сексуальный подтекст в рекламе, - внимательно прочитайте эту книгу. Вы удивитесь тому, как много из того, что, как вам казалось, вы знали наверняка относительно принятия решений о покупке, окажется в корне неверным.</a:t>
            </a:r>
          </a:p>
        </p:txBody>
      </p:sp>
      <p:sp>
        <p:nvSpPr>
          <p:cNvPr id="8" name="Нижний колонтитул 2"/>
          <p:cNvSpPr txBox="1">
            <a:spLocks/>
          </p:cNvSpPr>
          <p:nvPr/>
        </p:nvSpPr>
        <p:spPr>
          <a:xfrm>
            <a:off x="524272" y="6477719"/>
            <a:ext cx="2895600" cy="178611"/>
          </a:xfrm>
          <a:prstGeom prst="rect">
            <a:avLst/>
          </a:prstGeom>
        </p:spPr>
        <p:txBody>
          <a:bodyPr vert="horz" lIns="91440" tIns="45720" rIns="91440" bIns="45720" rtlCol="0" anchor="ctr"/>
          <a:lstStyle>
            <a:defPPr>
              <a:defRPr lang="ru-RU"/>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b="1">
                <a:solidFill>
                  <a:schemeClr val="accent1">
                    <a:lumMod val="75000"/>
                  </a:schemeClr>
                </a:solidFill>
              </a:rPr>
              <a:t>Рекомендовано Гильдией маркетологов</a:t>
            </a:r>
            <a:endParaRPr lang="ru-RU" b="1" dirty="0">
              <a:solidFill>
                <a:schemeClr val="accent1">
                  <a:lumMod val="75000"/>
                </a:schemeClr>
              </a:solidFill>
            </a:endParaRPr>
          </a:p>
        </p:txBody>
      </p:sp>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3" y="6381328"/>
            <a:ext cx="360040" cy="357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Объект 5"/>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883361" y="1600200"/>
            <a:ext cx="3186277" cy="4525963"/>
          </a:xfrm>
        </p:spPr>
      </p:pic>
    </p:spTree>
    <p:extLst>
      <p:ext uri="{BB962C8B-B14F-4D97-AF65-F5344CB8AC3E}">
        <p14:creationId xmlns:p14="http://schemas.microsoft.com/office/powerpoint/2010/main" val="19980005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Признания мастера ценообразования</a:t>
            </a:r>
          </a:p>
        </p:txBody>
      </p:sp>
      <p:sp>
        <p:nvSpPr>
          <p:cNvPr id="4" name="Объект 3"/>
          <p:cNvSpPr>
            <a:spLocks noGrp="1"/>
          </p:cNvSpPr>
          <p:nvPr>
            <p:ph sz="half" idx="2"/>
          </p:nvPr>
        </p:nvSpPr>
        <p:spPr>
          <a:xfrm>
            <a:off x="4648200" y="1600200"/>
            <a:ext cx="4038600" cy="4493096"/>
          </a:xfrm>
        </p:spPr>
        <p:txBody>
          <a:bodyPr vert="horz" lIns="91440" tIns="45720" rIns="91440" bIns="45720" rtlCol="0">
            <a:normAutofit fontScale="47500" lnSpcReduction="20000"/>
          </a:bodyPr>
          <a:lstStyle/>
          <a:p>
            <a:pPr marL="0" indent="0">
              <a:buNone/>
            </a:pPr>
            <a:r>
              <a:rPr lang="ru-RU" b="1" dirty="0"/>
              <a:t>Симон Г. Признания мастера ценообразования. Как цена влияет на прибыль/ пер. с англ.. – М.: </a:t>
            </a:r>
            <a:r>
              <a:rPr lang="ru-RU" b="1" dirty="0" err="1"/>
              <a:t>Библос</a:t>
            </a:r>
            <a:r>
              <a:rPr lang="ru-RU" b="1" dirty="0"/>
              <a:t>, 2018</a:t>
            </a:r>
          </a:p>
          <a:p>
            <a:pPr marL="0" indent="0">
              <a:buNone/>
            </a:pPr>
            <a:endParaRPr lang="ru-RU" b="1" dirty="0"/>
          </a:p>
          <a:p>
            <a:pPr marL="0" indent="0">
              <a:buNone/>
            </a:pPr>
            <a:r>
              <a:rPr lang="ru-RU" dirty="0"/>
              <a:t>В книге Германа Симона - широко известного в мире специалиста по ценообразованию и доверенного консультанта топ-менеджеров </a:t>
            </a:r>
            <a:r>
              <a:rPr lang="ru-RU" dirty="0" err="1"/>
              <a:t>Fortune</a:t>
            </a:r>
            <a:r>
              <a:rPr lang="ru-RU" dirty="0"/>
              <a:t> 500 - представлены лучшие методы и принципы ценообразования, применимые к любой коммерческой деятельности. </a:t>
            </a:r>
          </a:p>
          <a:p>
            <a:pPr marL="0" indent="0">
              <a:buNone/>
            </a:pPr>
            <a:r>
              <a:rPr lang="ru-RU" dirty="0"/>
              <a:t>В отличие от других книг о ценообразовании "Признания мастера ценообразования" обладает тремя преимуществами:</a:t>
            </a:r>
          </a:p>
          <a:p>
            <a:pPr marL="0" indent="0">
              <a:buNone/>
            </a:pPr>
            <a:r>
              <a:rPr lang="ru-RU" dirty="0"/>
              <a:t>• здесь вы найдете целостный обзор всех элементов ценообразования, а не детальный анализ одного из них;</a:t>
            </a:r>
          </a:p>
          <a:p>
            <a:pPr marL="0" indent="0">
              <a:buNone/>
            </a:pPr>
            <a:r>
              <a:rPr lang="ru-RU" dirty="0"/>
              <a:t>• автор книги - профессор с выдающейся карьерой (Гарвард, Стэнфорд, МТИ), консультант в области менеджмента (основатель </a:t>
            </a:r>
            <a:r>
              <a:rPr lang="ru-RU" dirty="0" err="1"/>
              <a:t>Simon-Kucher</a:t>
            </a:r>
            <a:r>
              <a:rPr lang="ru-RU" dirty="0"/>
              <a:t> &amp; </a:t>
            </a:r>
            <a:r>
              <a:rPr lang="ru-RU" dirty="0" err="1"/>
              <a:t>Partners</a:t>
            </a:r>
            <a:r>
              <a:rPr lang="ru-RU" dirty="0"/>
              <a:t>), востребованный спикер/публицист/писатель по данной теме.</a:t>
            </a:r>
          </a:p>
          <a:p>
            <a:pPr marL="0" indent="0">
              <a:buNone/>
            </a:pPr>
            <a:r>
              <a:rPr lang="ru-RU" dirty="0"/>
              <a:t>• в книге множество примеров как великолепных, так и катастрофических результатов ценовых решений компаний по всему миру - от компаний </a:t>
            </a:r>
            <a:r>
              <a:rPr lang="ru-RU" dirty="0" err="1"/>
              <a:t>Apple</a:t>
            </a:r>
            <a:r>
              <a:rPr lang="ru-RU" dirty="0"/>
              <a:t> и </a:t>
            </a:r>
            <a:r>
              <a:rPr lang="ru-RU" dirty="0" err="1"/>
              <a:t>Honda</a:t>
            </a:r>
            <a:r>
              <a:rPr lang="ru-RU" dirty="0"/>
              <a:t> до </a:t>
            </a:r>
            <a:r>
              <a:rPr lang="ru-RU" dirty="0" err="1"/>
              <a:t>Ryanair</a:t>
            </a:r>
            <a:r>
              <a:rPr lang="ru-RU" dirty="0"/>
              <a:t> и </a:t>
            </a:r>
            <a:r>
              <a:rPr lang="ru-RU" dirty="0" err="1"/>
              <a:t>Maybach</a:t>
            </a:r>
            <a:endParaRPr lang="ru-RU" dirty="0"/>
          </a:p>
        </p:txBody>
      </p:sp>
      <p:sp>
        <p:nvSpPr>
          <p:cNvPr id="8" name="Нижний колонтитул 2"/>
          <p:cNvSpPr txBox="1">
            <a:spLocks/>
          </p:cNvSpPr>
          <p:nvPr/>
        </p:nvSpPr>
        <p:spPr>
          <a:xfrm>
            <a:off x="524272" y="6477719"/>
            <a:ext cx="2895600" cy="178611"/>
          </a:xfrm>
          <a:prstGeom prst="rect">
            <a:avLst/>
          </a:prstGeom>
        </p:spPr>
        <p:txBody>
          <a:bodyPr vert="horz" lIns="91440" tIns="45720" rIns="91440" bIns="45720" rtlCol="0" anchor="ctr"/>
          <a:lstStyle>
            <a:defPPr>
              <a:defRPr lang="ru-RU"/>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b="1">
                <a:solidFill>
                  <a:schemeClr val="accent1">
                    <a:lumMod val="75000"/>
                  </a:schemeClr>
                </a:solidFill>
              </a:rPr>
              <a:t>Рекомендовано Гильдией маркетологов</a:t>
            </a:r>
            <a:endParaRPr lang="ru-RU" b="1" dirty="0">
              <a:solidFill>
                <a:schemeClr val="accent1">
                  <a:lumMod val="75000"/>
                </a:schemeClr>
              </a:solidFill>
            </a:endParaRPr>
          </a:p>
        </p:txBody>
      </p:sp>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3" y="6381328"/>
            <a:ext cx="360040" cy="357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Объект 15">
            <a:extLst>
              <a:ext uri="{FF2B5EF4-FFF2-40B4-BE49-F238E27FC236}">
                <a16:creationId xmlns:a16="http://schemas.microsoft.com/office/drawing/2014/main" id="{18008C77-8BF7-4CE6-893A-1219504BF797}"/>
              </a:ext>
            </a:extLst>
          </p:cNvPr>
          <p:cNvPicPr>
            <a:picLocks noGrp="1" noChangeAspect="1"/>
          </p:cNvPicPr>
          <p:nvPr>
            <p:ph sz="half" idx="1"/>
          </p:nvPr>
        </p:nvPicPr>
        <p:blipFill>
          <a:blip r:embed="rId4"/>
          <a:stretch>
            <a:fillRect/>
          </a:stretch>
        </p:blipFill>
        <p:spPr>
          <a:xfrm>
            <a:off x="927006" y="1600200"/>
            <a:ext cx="3098987" cy="4525963"/>
          </a:xfrm>
          <a:prstGeom prst="rect">
            <a:avLst/>
          </a:prstGeom>
        </p:spPr>
      </p:pic>
    </p:spTree>
    <p:extLst>
      <p:ext uri="{BB962C8B-B14F-4D97-AF65-F5344CB8AC3E}">
        <p14:creationId xmlns:p14="http://schemas.microsoft.com/office/powerpoint/2010/main" val="11522742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4000" dirty="0"/>
              <a:t>Революция в аналитике: </a:t>
            </a:r>
            <a:r>
              <a:rPr lang="ru-RU" sz="2400" dirty="0"/>
              <a:t>Как в эпоху </a:t>
            </a:r>
            <a:r>
              <a:rPr lang="ru-RU" sz="2400" dirty="0" err="1"/>
              <a:t>Big</a:t>
            </a:r>
            <a:r>
              <a:rPr lang="ru-RU" sz="2400" dirty="0"/>
              <a:t> </a:t>
            </a:r>
            <a:r>
              <a:rPr lang="ru-RU" sz="2400" dirty="0" err="1"/>
              <a:t>Data</a:t>
            </a:r>
            <a:r>
              <a:rPr lang="ru-RU" sz="2400" dirty="0"/>
              <a:t> улучшить ваш бизнес с помощью операционной аналитики</a:t>
            </a:r>
            <a:endParaRPr lang="ru-RU" sz="4000" dirty="0"/>
          </a:p>
        </p:txBody>
      </p:sp>
      <p:sp>
        <p:nvSpPr>
          <p:cNvPr id="4" name="Объект 3"/>
          <p:cNvSpPr>
            <a:spLocks noGrp="1"/>
          </p:cNvSpPr>
          <p:nvPr>
            <p:ph sz="half" idx="2"/>
          </p:nvPr>
        </p:nvSpPr>
        <p:spPr>
          <a:xfrm>
            <a:off x="4648200" y="1600200"/>
            <a:ext cx="4038600" cy="4493096"/>
          </a:xfrm>
        </p:spPr>
        <p:txBody>
          <a:bodyPr vert="horz" lIns="91440" tIns="45720" rIns="91440" bIns="45720" rtlCol="0">
            <a:normAutofit fontScale="70000" lnSpcReduction="20000"/>
          </a:bodyPr>
          <a:lstStyle/>
          <a:p>
            <a:pPr marL="0" indent="0">
              <a:buNone/>
            </a:pPr>
            <a:r>
              <a:rPr lang="ru-RU" b="1" dirty="0"/>
              <a:t>Фрэнкс Б. Революция в аналитике: Как в эпоху </a:t>
            </a:r>
            <a:r>
              <a:rPr lang="ru-RU" b="1" dirty="0" err="1"/>
              <a:t>Big</a:t>
            </a:r>
            <a:r>
              <a:rPr lang="ru-RU" b="1" dirty="0"/>
              <a:t> </a:t>
            </a:r>
            <a:r>
              <a:rPr lang="ru-RU" b="1" dirty="0" err="1"/>
              <a:t>Data</a:t>
            </a:r>
            <a:r>
              <a:rPr lang="ru-RU" b="1" dirty="0"/>
              <a:t> улучшить ваш бизнес с помощью операционной аналитики/ пер. с англ. – М.: Альпина </a:t>
            </a:r>
            <a:r>
              <a:rPr lang="ru-RU" b="1" dirty="0" err="1"/>
              <a:t>Паблишер</a:t>
            </a:r>
            <a:r>
              <a:rPr lang="ru-RU" b="1" dirty="0"/>
              <a:t>, 2016</a:t>
            </a:r>
          </a:p>
          <a:p>
            <a:pPr marL="0" indent="0">
              <a:buNone/>
            </a:pPr>
            <a:endParaRPr lang="ru-RU" b="1" dirty="0"/>
          </a:p>
          <a:p>
            <a:pPr marL="0" indent="0">
              <a:buNone/>
            </a:pPr>
            <a:r>
              <a:rPr lang="ru-RU" dirty="0"/>
              <a:t>"Революция в аналитике" - это пошаговое практическое руководство по внедрению операционной аналитики и автоматизации принятия решений. Специалисты по аналитике, ИТ и все, кто хочет сделать свою организацию успешнее на основе подхода </a:t>
            </a:r>
            <a:r>
              <a:rPr lang="ru-RU" dirty="0" err="1"/>
              <a:t>Big</a:t>
            </a:r>
            <a:r>
              <a:rPr lang="ru-RU" dirty="0"/>
              <a:t> </a:t>
            </a:r>
            <a:r>
              <a:rPr lang="ru-RU" dirty="0" err="1"/>
              <a:t>Data</a:t>
            </a:r>
            <a:r>
              <a:rPr lang="ru-RU" dirty="0"/>
              <a:t>, по достоинству оценят работу Фрэнкса. </a:t>
            </a:r>
          </a:p>
        </p:txBody>
      </p:sp>
      <p:sp>
        <p:nvSpPr>
          <p:cNvPr id="8" name="Нижний колонтитул 2"/>
          <p:cNvSpPr txBox="1">
            <a:spLocks/>
          </p:cNvSpPr>
          <p:nvPr/>
        </p:nvSpPr>
        <p:spPr>
          <a:xfrm>
            <a:off x="524272" y="6477719"/>
            <a:ext cx="2895600" cy="178611"/>
          </a:xfrm>
          <a:prstGeom prst="rect">
            <a:avLst/>
          </a:prstGeom>
        </p:spPr>
        <p:txBody>
          <a:bodyPr vert="horz" lIns="91440" tIns="45720" rIns="91440" bIns="45720" rtlCol="0" anchor="ctr"/>
          <a:lstStyle>
            <a:defPPr>
              <a:defRPr lang="ru-RU"/>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b="1">
                <a:solidFill>
                  <a:schemeClr val="accent1">
                    <a:lumMod val="75000"/>
                  </a:schemeClr>
                </a:solidFill>
              </a:rPr>
              <a:t>Рекомендовано Гильдией маркетологов</a:t>
            </a:r>
            <a:endParaRPr lang="ru-RU" b="1" dirty="0">
              <a:solidFill>
                <a:schemeClr val="accent1">
                  <a:lumMod val="75000"/>
                </a:schemeClr>
              </a:solidFill>
            </a:endParaRPr>
          </a:p>
        </p:txBody>
      </p:sp>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3" y="6381328"/>
            <a:ext cx="360040" cy="357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Объект 11">
            <a:extLst>
              <a:ext uri="{FF2B5EF4-FFF2-40B4-BE49-F238E27FC236}">
                <a16:creationId xmlns:a16="http://schemas.microsoft.com/office/drawing/2014/main" id="{2422F3D9-381E-4687-BD6B-9713B4B9FA17}"/>
              </a:ext>
            </a:extLst>
          </p:cNvPr>
          <p:cNvPicPr>
            <a:picLocks noGrp="1" noChangeAspect="1"/>
          </p:cNvPicPr>
          <p:nvPr>
            <p:ph sz="half" idx="1"/>
          </p:nvPr>
        </p:nvPicPr>
        <p:blipFill>
          <a:blip r:embed="rId4"/>
          <a:stretch>
            <a:fillRect/>
          </a:stretch>
        </p:blipFill>
        <p:spPr>
          <a:xfrm>
            <a:off x="697404" y="1600200"/>
            <a:ext cx="3558192" cy="4525963"/>
          </a:xfrm>
          <a:prstGeom prst="rect">
            <a:avLst/>
          </a:prstGeom>
        </p:spPr>
      </p:pic>
    </p:spTree>
    <p:extLst>
      <p:ext uri="{BB962C8B-B14F-4D97-AF65-F5344CB8AC3E}">
        <p14:creationId xmlns:p14="http://schemas.microsoft.com/office/powerpoint/2010/main" val="21242908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2348880"/>
            <a:ext cx="7772400" cy="2160240"/>
          </a:xfrm>
        </p:spPr>
        <p:txBody>
          <a:bodyPr/>
          <a:lstStyle/>
          <a:p>
            <a:r>
              <a:rPr lang="ru-RU" dirty="0"/>
              <a:t>2. Стратегический маркетинг и стратегическое планирование</a:t>
            </a:r>
          </a:p>
        </p:txBody>
      </p:sp>
      <p:sp>
        <p:nvSpPr>
          <p:cNvPr id="4" name="Нижний колонтитул 3"/>
          <p:cNvSpPr>
            <a:spLocks noGrp="1"/>
          </p:cNvSpPr>
          <p:nvPr>
            <p:ph type="ftr" sz="quarter" idx="11"/>
          </p:nvPr>
        </p:nvSpPr>
        <p:spPr/>
        <p:txBody>
          <a:bodyPr/>
          <a:lstStyle/>
          <a:p>
            <a:r>
              <a:rPr lang="ru-RU"/>
              <a:t>Рекомендовано Гильдией маркетологов</a:t>
            </a:r>
          </a:p>
        </p:txBody>
      </p:sp>
    </p:spTree>
    <p:extLst>
      <p:ext uri="{BB962C8B-B14F-4D97-AF65-F5344CB8AC3E}">
        <p14:creationId xmlns:p14="http://schemas.microsoft.com/office/powerpoint/2010/main" val="30659602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Как обойти конкурентов. </a:t>
            </a:r>
            <a:br>
              <a:rPr lang="ru-RU" dirty="0"/>
            </a:br>
            <a:r>
              <a:rPr lang="ru-RU" dirty="0"/>
              <a:t>Создаем сильный бренд</a:t>
            </a:r>
          </a:p>
        </p:txBody>
      </p:sp>
      <p:sp>
        <p:nvSpPr>
          <p:cNvPr id="4" name="Объект 3"/>
          <p:cNvSpPr>
            <a:spLocks noGrp="1"/>
          </p:cNvSpPr>
          <p:nvPr>
            <p:ph sz="half" idx="2"/>
          </p:nvPr>
        </p:nvSpPr>
        <p:spPr>
          <a:xfrm>
            <a:off x="4648200" y="1600201"/>
            <a:ext cx="4038600" cy="4997151"/>
          </a:xfrm>
        </p:spPr>
        <p:txBody>
          <a:bodyPr vert="horz" lIns="91440" tIns="45720" rIns="91440" bIns="45720" rtlCol="0">
            <a:normAutofit fontScale="55000" lnSpcReduction="20000"/>
          </a:bodyPr>
          <a:lstStyle/>
          <a:p>
            <a:pPr marL="0" indent="0">
              <a:buNone/>
            </a:pPr>
            <a:r>
              <a:rPr lang="ru-RU" b="1" dirty="0" err="1"/>
              <a:t>Аакер</a:t>
            </a:r>
            <a:r>
              <a:rPr lang="ru-RU" b="1" dirty="0"/>
              <a:t> Д. Как обойти конкурентов. Создаем сильный бренд. СПб.: Питер, 2012 — 352 с.</a:t>
            </a:r>
          </a:p>
          <a:p>
            <a:pPr marL="0" indent="0">
              <a:buNone/>
            </a:pPr>
            <a:endParaRPr lang="ru-RU" b="1" dirty="0"/>
          </a:p>
          <a:p>
            <a:pPr marL="0" indent="0">
              <a:buNone/>
            </a:pPr>
            <a:r>
              <a:rPr lang="ru-RU" dirty="0"/>
              <a:t>Всемирно известный гуру </a:t>
            </a:r>
            <a:r>
              <a:rPr lang="ru-RU" dirty="0" err="1"/>
              <a:t>брендинга</a:t>
            </a:r>
            <a:r>
              <a:rPr lang="ru-RU" dirty="0"/>
              <a:t> Дэвид </a:t>
            </a:r>
            <a:r>
              <a:rPr lang="ru-RU" dirty="0" err="1"/>
              <a:t>Аакер</a:t>
            </a:r>
            <a:r>
              <a:rPr lang="ru-RU" dirty="0"/>
              <a:t> советует, как победить в конкурентной борьбе и стать лидирующим брендом на своем рынке. В этой новаторской книге </a:t>
            </a:r>
            <a:r>
              <a:rPr lang="ru-RU" dirty="0" err="1"/>
              <a:t>Аакер</a:t>
            </a:r>
            <a:r>
              <a:rPr lang="ru-RU" dirty="0"/>
              <a:t> описывает концепцию актуальности бренда: характеристики, определяющие его силу, возможности для продвижения, барьеры для конкурентов. На примере ведущих компаний, таких как IKEA, </a:t>
            </a:r>
            <a:r>
              <a:rPr lang="ru-RU" dirty="0" err="1"/>
              <a:t>Zara</a:t>
            </a:r>
            <a:r>
              <a:rPr lang="ru-RU" dirty="0"/>
              <a:t>, H&amp;M, </a:t>
            </a:r>
            <a:r>
              <a:rPr lang="ru-RU" dirty="0" err="1"/>
              <a:t>Toyota</a:t>
            </a:r>
            <a:r>
              <a:rPr lang="ru-RU" dirty="0"/>
              <a:t>, </a:t>
            </a:r>
            <a:r>
              <a:rPr lang="ru-RU" dirty="0" err="1"/>
              <a:t>Yamaha</a:t>
            </a:r>
            <a:r>
              <a:rPr lang="ru-RU" dirty="0"/>
              <a:t> и других, автор показывает, как сделать вашу марку доминирующей в сегменте, оставляя конкурентов не у дел. </a:t>
            </a:r>
          </a:p>
          <a:p>
            <a:pPr marL="0" indent="0">
              <a:buNone/>
            </a:pPr>
            <a:r>
              <a:rPr lang="ru-RU" dirty="0"/>
              <a:t>Ключевые моменты издания: когда управляете товаром в новом сегменте, обращайтесь с ним, как будто это уже бренд; если вы не можете производить то, что хотят потребители, или теряете момент и заметность, — ваш бренд становится невостребованным; для создания барьеров для конкурентов используйте инновации. Вместо того чтобы быть лучшим, будьте единственным брендом в своей нише, делая конкурентов неактуальными.</a:t>
            </a:r>
          </a:p>
        </p:txBody>
      </p:sp>
      <p:pic>
        <p:nvPicPr>
          <p:cNvPr id="6" name="Объект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903125" y="1600200"/>
            <a:ext cx="3146749" cy="4525963"/>
          </a:xfrm>
        </p:spPr>
      </p:pic>
      <p:sp>
        <p:nvSpPr>
          <p:cNvPr id="8" name="Нижний колонтитул 2"/>
          <p:cNvSpPr txBox="1">
            <a:spLocks/>
          </p:cNvSpPr>
          <p:nvPr/>
        </p:nvSpPr>
        <p:spPr>
          <a:xfrm>
            <a:off x="524272" y="6477719"/>
            <a:ext cx="2895600" cy="178611"/>
          </a:xfrm>
          <a:prstGeom prst="rect">
            <a:avLst/>
          </a:prstGeom>
        </p:spPr>
        <p:txBody>
          <a:bodyPr vert="horz" lIns="91440" tIns="45720" rIns="91440" bIns="45720" rtlCol="0" anchor="ctr"/>
          <a:lstStyle>
            <a:defPPr>
              <a:defRPr lang="ru-RU"/>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b="1">
                <a:solidFill>
                  <a:schemeClr val="accent1">
                    <a:lumMod val="75000"/>
                  </a:schemeClr>
                </a:solidFill>
              </a:rPr>
              <a:t>Рекомендовано Гильдией маркетологов</a:t>
            </a:r>
            <a:endParaRPr lang="ru-RU" b="1" dirty="0">
              <a:solidFill>
                <a:schemeClr val="accent1">
                  <a:lumMod val="75000"/>
                </a:schemeClr>
              </a:solidFill>
            </a:endParaRPr>
          </a:p>
        </p:txBody>
      </p:sp>
      <p:pic>
        <p:nvPicPr>
          <p:cNvPr id="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3" y="6381328"/>
            <a:ext cx="360040" cy="357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26539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a:extLst>
              <a:ext uri="{FF2B5EF4-FFF2-40B4-BE49-F238E27FC236}">
                <a16:creationId xmlns:a16="http://schemas.microsoft.com/office/drawing/2014/main" id="{C13C6CDA-CECB-487C-A43D-267FF3DC29F9}"/>
              </a:ext>
            </a:extLst>
          </p:cNvPr>
          <p:cNvSpPr>
            <a:spLocks noGrp="1"/>
          </p:cNvSpPr>
          <p:nvPr>
            <p:ph type="ftr" sz="quarter" idx="11"/>
          </p:nvPr>
        </p:nvSpPr>
        <p:spPr/>
        <p:txBody>
          <a:bodyPr/>
          <a:lstStyle/>
          <a:p>
            <a:r>
              <a:rPr lang="ru-RU"/>
              <a:t>Рекомендовано Гильдией маркетологов</a:t>
            </a:r>
          </a:p>
        </p:txBody>
      </p:sp>
      <p:sp>
        <p:nvSpPr>
          <p:cNvPr id="3" name="TextBox 2">
            <a:extLst>
              <a:ext uri="{FF2B5EF4-FFF2-40B4-BE49-F238E27FC236}">
                <a16:creationId xmlns:a16="http://schemas.microsoft.com/office/drawing/2014/main" id="{14493440-C7A2-46B0-8365-E1D7C35CE263}"/>
              </a:ext>
            </a:extLst>
          </p:cNvPr>
          <p:cNvSpPr txBox="1"/>
          <p:nvPr/>
        </p:nvSpPr>
        <p:spPr>
          <a:xfrm>
            <a:off x="467544" y="404664"/>
            <a:ext cx="8208912" cy="1026756"/>
          </a:xfrm>
          <a:prstGeom prst="rect">
            <a:avLst/>
          </a:prstGeom>
        </p:spPr>
        <p:txBody>
          <a:bodyPr vert="horz" lIns="91440" tIns="45720" rIns="91440" bIns="45720" rtlCol="0" anchor="ctr">
            <a:normAutofit fontScale="82500" lnSpcReduction="20000"/>
          </a:bodyPr>
          <a:lstStyle>
            <a:lvl1pPr algn="ctr">
              <a:spcBef>
                <a:spcPct val="0"/>
              </a:spcBef>
              <a:buNone/>
              <a:defRPr sz="4400">
                <a:latin typeface="+mj-lt"/>
                <a:ea typeface="+mj-ea"/>
                <a:cs typeface="+mj-cs"/>
              </a:defRPr>
            </a:lvl1pPr>
          </a:lstStyle>
          <a:p>
            <a:r>
              <a:rPr lang="ru-RU" dirty="0"/>
              <a:t>Альфа-продавцы: спецназ в </a:t>
            </a:r>
            <a:r>
              <a:rPr lang="ru-RU"/>
              <a:t>отделе продаж</a:t>
            </a:r>
            <a:endParaRPr lang="en-US" dirty="0"/>
          </a:p>
        </p:txBody>
      </p:sp>
      <p:pic>
        <p:nvPicPr>
          <p:cNvPr id="5" name="Рисунок 4">
            <a:extLst>
              <a:ext uri="{FF2B5EF4-FFF2-40B4-BE49-F238E27FC236}">
                <a16:creationId xmlns:a16="http://schemas.microsoft.com/office/drawing/2014/main" id="{7C5E8A3C-1F03-4A75-8A66-EC496E0AB9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1431420"/>
            <a:ext cx="3243418" cy="4924930"/>
          </a:xfrm>
          <a:prstGeom prst="rect">
            <a:avLst/>
          </a:prstGeom>
        </p:spPr>
      </p:pic>
      <p:sp>
        <p:nvSpPr>
          <p:cNvPr id="6" name="TextBox 5">
            <a:extLst>
              <a:ext uri="{FF2B5EF4-FFF2-40B4-BE49-F238E27FC236}">
                <a16:creationId xmlns:a16="http://schemas.microsoft.com/office/drawing/2014/main" id="{EE3EDBB4-803E-4B41-A5D0-9F3A8080C470}"/>
              </a:ext>
            </a:extLst>
          </p:cNvPr>
          <p:cNvSpPr txBox="1"/>
          <p:nvPr/>
        </p:nvSpPr>
        <p:spPr>
          <a:xfrm>
            <a:off x="3998994" y="1431420"/>
            <a:ext cx="4677462" cy="4939814"/>
          </a:xfrm>
          <a:prstGeom prst="rect">
            <a:avLst/>
          </a:prstGeom>
          <a:noFill/>
        </p:spPr>
        <p:txBody>
          <a:bodyPr wrap="square" rtlCol="0">
            <a:spAutoFit/>
          </a:bodyPr>
          <a:lstStyle/>
          <a:p>
            <a:pPr algn="just"/>
            <a:r>
              <a:rPr lang="ru-RU" sz="1500" b="1" dirty="0"/>
              <a:t>Асланов Т. Альфа-продавцы: спецназ в отделе продаж / издательство «Питер», 2017</a:t>
            </a:r>
          </a:p>
          <a:p>
            <a:pPr algn="just"/>
            <a:br>
              <a:rPr lang="ru-RU" sz="1500" b="1" dirty="0"/>
            </a:br>
            <a:r>
              <a:rPr lang="ru-RU" sz="1500" dirty="0"/>
              <a:t>В продажах много случайных людей. Сильный, успешный продавец любит свою работу и получает удовольствие не только от комиссионных с заключенной сделки, но и от общения с клиентами, преодоления отказов, установления контакта, всех нюансов и деталей. Таких успешных менеджеров автор называет альфа-продавцами. Из книги вы узнаете, как сформировать команду чемпионов в отделе продаж, каким должен быть суперпродавец, как его отобрать, научить и как им управлять. Издание адресовано как начинающим менеджерам по продажам, так и опытным продавцам — улучшайте свои результаты, станьте первым, настоящим альфа-продавцом. Книга также будет полезна руководителям отделов продаж, топ-менеджерам и владельцам бизнеса — будьте альфа-начальником, применяйте на практике инструменты для выращивания альфа-продавцов.</a:t>
            </a:r>
            <a:endParaRPr lang="en-US" b="1" dirty="0"/>
          </a:p>
        </p:txBody>
      </p:sp>
    </p:spTree>
    <p:extLst>
      <p:ext uri="{BB962C8B-B14F-4D97-AF65-F5344CB8AC3E}">
        <p14:creationId xmlns:p14="http://schemas.microsoft.com/office/powerpoint/2010/main" val="21945352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Длинный хвост: новая модель ведения бизнеса</a:t>
            </a:r>
          </a:p>
        </p:txBody>
      </p:sp>
      <p:sp>
        <p:nvSpPr>
          <p:cNvPr id="4" name="Объект 3"/>
          <p:cNvSpPr>
            <a:spLocks noGrp="1"/>
          </p:cNvSpPr>
          <p:nvPr>
            <p:ph sz="half" idx="2"/>
          </p:nvPr>
        </p:nvSpPr>
        <p:spPr>
          <a:xfrm>
            <a:off x="4648200" y="1600201"/>
            <a:ext cx="4038600" cy="4997151"/>
          </a:xfrm>
        </p:spPr>
        <p:txBody>
          <a:bodyPr vert="horz" lIns="91440" tIns="45720" rIns="91440" bIns="45720" rtlCol="0">
            <a:normAutofit fontScale="55000" lnSpcReduction="20000"/>
          </a:bodyPr>
          <a:lstStyle/>
          <a:p>
            <a:pPr marL="0" indent="0">
              <a:buNone/>
            </a:pPr>
            <a:r>
              <a:rPr lang="ru-RU" b="1" dirty="0"/>
              <a:t>Андерсон К., «Длинный хвост: новая модель ведения бизнеса». – М.: Вершина, 2008. – </a:t>
            </a:r>
          </a:p>
          <a:p>
            <a:pPr marL="0" indent="0">
              <a:buNone/>
            </a:pPr>
            <a:r>
              <a:rPr lang="ru-RU" b="1" dirty="0"/>
              <a:t>272 с.</a:t>
            </a:r>
          </a:p>
          <a:p>
            <a:pPr marL="0" indent="0">
              <a:buNone/>
            </a:pPr>
            <a:r>
              <a:rPr lang="ru-RU" dirty="0"/>
              <a:t>Эта книга - результат почти двух лет исследований и общения с бизнесменами и учеными. В ней Крис Андерсон представляет результат оригинального анализа данных по продажам и использованию услуг компаний, работающих на рынках "длинного хвоста", от </a:t>
            </a:r>
            <a:r>
              <a:rPr lang="ru-RU" dirty="0" err="1"/>
              <a:t>Netflix</a:t>
            </a:r>
            <a:r>
              <a:rPr lang="ru-RU" dirty="0"/>
              <a:t> до </a:t>
            </a:r>
            <a:r>
              <a:rPr lang="ru-RU" dirty="0" err="1"/>
              <a:t>eBay</a:t>
            </a:r>
            <a:r>
              <a:rPr lang="ru-RU" dirty="0"/>
              <a:t>.</a:t>
            </a:r>
          </a:p>
          <a:p>
            <a:pPr marL="0" indent="0">
              <a:buNone/>
            </a:pPr>
            <a:r>
              <a:rPr lang="ru-RU" dirty="0"/>
              <a:t>Она - о принципиально новой экономической модели бизнеса, только набирающей силу. </a:t>
            </a:r>
          </a:p>
          <a:p>
            <a:pPr marL="0" indent="0">
              <a:buNone/>
            </a:pPr>
            <a:r>
              <a:rPr lang="ru-RU" dirty="0"/>
              <a:t>Многие знают о правиле Парето (или модель 20/80), согласно которому 20% усилий дают 80% результата. Это правило долгое время считалось классическим и действующим абсолютно во всех областях. Крис Андерсон утверждает: оно устарело, оно больше не работает. А у него есть новое, работающее правило.</a:t>
            </a:r>
          </a:p>
          <a:p>
            <a:pPr marL="0" indent="0">
              <a:buNone/>
            </a:pPr>
            <a:r>
              <a:rPr lang="ru-RU" dirty="0"/>
              <a:t>Живой язык, точно переданный переводом, емкость и практичность идей - многие из них можно применять сразу по прочтении книги. А еще многие идеи Криса Андерсона просто поражают воображение!</a:t>
            </a:r>
          </a:p>
        </p:txBody>
      </p:sp>
      <p:sp>
        <p:nvSpPr>
          <p:cNvPr id="8" name="Нижний колонтитул 2"/>
          <p:cNvSpPr txBox="1">
            <a:spLocks/>
          </p:cNvSpPr>
          <p:nvPr/>
        </p:nvSpPr>
        <p:spPr>
          <a:xfrm>
            <a:off x="524272" y="6477719"/>
            <a:ext cx="2895600" cy="178611"/>
          </a:xfrm>
          <a:prstGeom prst="rect">
            <a:avLst/>
          </a:prstGeom>
        </p:spPr>
        <p:txBody>
          <a:bodyPr vert="horz" lIns="91440" tIns="45720" rIns="91440" bIns="45720" rtlCol="0" anchor="ctr"/>
          <a:lstStyle>
            <a:defPPr>
              <a:defRPr lang="ru-RU"/>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b="1">
                <a:solidFill>
                  <a:schemeClr val="accent1">
                    <a:lumMod val="75000"/>
                  </a:schemeClr>
                </a:solidFill>
              </a:rPr>
              <a:t>Рекомендовано Гильдией маркетологов</a:t>
            </a:r>
            <a:endParaRPr lang="ru-RU" b="1" dirty="0">
              <a:solidFill>
                <a:schemeClr val="accent1">
                  <a:lumMod val="75000"/>
                </a:schemeClr>
              </a:solidFill>
            </a:endParaRPr>
          </a:p>
        </p:txBody>
      </p:sp>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3" y="6381328"/>
            <a:ext cx="360040" cy="357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Объект 4"/>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1166812" y="1862931"/>
            <a:ext cx="2619375" cy="4000500"/>
          </a:xfrm>
        </p:spPr>
      </p:pic>
    </p:spTree>
    <p:extLst>
      <p:ext uri="{BB962C8B-B14F-4D97-AF65-F5344CB8AC3E}">
        <p14:creationId xmlns:p14="http://schemas.microsoft.com/office/powerpoint/2010/main" val="2819498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2456892"/>
            <a:ext cx="7772400" cy="1944216"/>
          </a:xfrm>
        </p:spPr>
        <p:txBody>
          <a:bodyPr>
            <a:normAutofit/>
          </a:bodyPr>
          <a:lstStyle/>
          <a:p>
            <a:r>
              <a:rPr lang="ru-RU" dirty="0"/>
              <a:t>1. Маркетинговый анализ и исследования рынка</a:t>
            </a:r>
          </a:p>
        </p:txBody>
      </p:sp>
      <p:sp>
        <p:nvSpPr>
          <p:cNvPr id="4" name="Нижний колонтитул 3"/>
          <p:cNvSpPr>
            <a:spLocks noGrp="1"/>
          </p:cNvSpPr>
          <p:nvPr>
            <p:ph type="ftr" sz="quarter" idx="11"/>
          </p:nvPr>
        </p:nvSpPr>
        <p:spPr/>
        <p:txBody>
          <a:bodyPr/>
          <a:lstStyle/>
          <a:p>
            <a:r>
              <a:rPr lang="ru-RU"/>
              <a:t>Рекомендовано Гильдией маркетологов</a:t>
            </a:r>
          </a:p>
        </p:txBody>
      </p:sp>
    </p:spTree>
    <p:extLst>
      <p:ext uri="{BB962C8B-B14F-4D97-AF65-F5344CB8AC3E}">
        <p14:creationId xmlns:p14="http://schemas.microsoft.com/office/powerpoint/2010/main" val="4534542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a:extLst>
              <a:ext uri="{FF2B5EF4-FFF2-40B4-BE49-F238E27FC236}">
                <a16:creationId xmlns:a16="http://schemas.microsoft.com/office/drawing/2014/main" id="{3A9FA079-64D1-4ACC-946F-17F79124659A}"/>
              </a:ext>
            </a:extLst>
          </p:cNvPr>
          <p:cNvSpPr>
            <a:spLocks noGrp="1"/>
          </p:cNvSpPr>
          <p:nvPr>
            <p:ph type="ftr" sz="quarter" idx="11"/>
          </p:nvPr>
        </p:nvSpPr>
        <p:spPr/>
        <p:txBody>
          <a:bodyPr/>
          <a:lstStyle/>
          <a:p>
            <a:r>
              <a:rPr lang="ru-RU"/>
              <a:t>Рекомендовано Гильдией маркетологов</a:t>
            </a:r>
          </a:p>
        </p:txBody>
      </p:sp>
      <p:pic>
        <p:nvPicPr>
          <p:cNvPr id="4" name="Рисунок 3">
            <a:extLst>
              <a:ext uri="{FF2B5EF4-FFF2-40B4-BE49-F238E27FC236}">
                <a16:creationId xmlns:a16="http://schemas.microsoft.com/office/drawing/2014/main" id="{FE57AE65-5E0D-4EED-B1B8-71EA94D121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936" y="1339853"/>
            <a:ext cx="2982114" cy="4987509"/>
          </a:xfrm>
          <a:prstGeom prst="rect">
            <a:avLst/>
          </a:prstGeom>
        </p:spPr>
      </p:pic>
      <p:sp>
        <p:nvSpPr>
          <p:cNvPr id="5" name="TextBox 4">
            <a:extLst>
              <a:ext uri="{FF2B5EF4-FFF2-40B4-BE49-F238E27FC236}">
                <a16:creationId xmlns:a16="http://schemas.microsoft.com/office/drawing/2014/main" id="{72C74E82-CD9E-41D9-B9E4-58D6C60D4C5B}"/>
              </a:ext>
            </a:extLst>
          </p:cNvPr>
          <p:cNvSpPr txBox="1"/>
          <p:nvPr/>
        </p:nvSpPr>
        <p:spPr>
          <a:xfrm>
            <a:off x="478776" y="284109"/>
            <a:ext cx="8155288" cy="1026756"/>
          </a:xfrm>
          <a:prstGeom prst="rect">
            <a:avLst/>
          </a:prstGeom>
        </p:spPr>
        <p:txBody>
          <a:bodyPr vert="horz" lIns="91440" tIns="45720" rIns="91440" bIns="45720" rtlCol="0" anchor="ctr">
            <a:normAutofit fontScale="82500" lnSpcReduction="20000"/>
          </a:bodyPr>
          <a:lstStyle>
            <a:lvl1pPr algn="ctr">
              <a:spcBef>
                <a:spcPct val="0"/>
              </a:spcBef>
              <a:buNone/>
              <a:defRPr sz="4400">
                <a:latin typeface="+mj-lt"/>
                <a:ea typeface="+mj-ea"/>
                <a:cs typeface="+mj-cs"/>
              </a:defRPr>
            </a:lvl1pPr>
          </a:lstStyle>
          <a:p>
            <a:r>
              <a:rPr lang="ru-RU" dirty="0"/>
              <a:t>Маркетинговый анализ </a:t>
            </a:r>
            <a:br>
              <a:rPr lang="ru-RU" dirty="0"/>
            </a:br>
            <a:r>
              <a:rPr lang="ru-RU" dirty="0"/>
              <a:t>и рыночная стратегия</a:t>
            </a:r>
            <a:endParaRPr lang="en-US" dirty="0"/>
          </a:p>
        </p:txBody>
      </p:sp>
      <p:sp>
        <p:nvSpPr>
          <p:cNvPr id="6" name="TextBox 5">
            <a:extLst>
              <a:ext uri="{FF2B5EF4-FFF2-40B4-BE49-F238E27FC236}">
                <a16:creationId xmlns:a16="http://schemas.microsoft.com/office/drawing/2014/main" id="{9D44363E-97CD-4ABA-BC38-5F891AB5AEC9}"/>
              </a:ext>
            </a:extLst>
          </p:cNvPr>
          <p:cNvSpPr txBox="1"/>
          <p:nvPr/>
        </p:nvSpPr>
        <p:spPr>
          <a:xfrm>
            <a:off x="3779912" y="1369873"/>
            <a:ext cx="5044808" cy="2862322"/>
          </a:xfrm>
          <a:prstGeom prst="rect">
            <a:avLst/>
          </a:prstGeom>
          <a:noFill/>
        </p:spPr>
        <p:txBody>
          <a:bodyPr wrap="square" rtlCol="0">
            <a:spAutoFit/>
          </a:bodyPr>
          <a:lstStyle/>
          <a:p>
            <a:r>
              <a:rPr lang="ru-RU" b="1" dirty="0"/>
              <a:t>Березин, И. С. Маркетинговый анализ и рыночная стратегия. – М. 2017</a:t>
            </a:r>
            <a:br>
              <a:rPr lang="ru-RU" dirty="0"/>
            </a:br>
            <a:r>
              <a:rPr lang="ru-RU" dirty="0"/>
              <a:t>Новая книга сертифицированного эксперта по маркетинговому анализу с 25-летним стажем Березина И.С. будет полезна для руководителей предприятий среднего бизнеса разрабатывающих или корректирующих стратегию развития своих компаний. А также для преподавателей и студентов, изучающих экономические и управленческие науки.</a:t>
            </a:r>
            <a:endParaRPr lang="en-US" dirty="0"/>
          </a:p>
        </p:txBody>
      </p:sp>
    </p:spTree>
    <p:extLst>
      <p:ext uri="{BB962C8B-B14F-4D97-AF65-F5344CB8AC3E}">
        <p14:creationId xmlns:p14="http://schemas.microsoft.com/office/powerpoint/2010/main" val="36628807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a:extLst>
              <a:ext uri="{FF2B5EF4-FFF2-40B4-BE49-F238E27FC236}">
                <a16:creationId xmlns:a16="http://schemas.microsoft.com/office/drawing/2014/main" id="{3A9FA079-64D1-4ACC-946F-17F79124659A}"/>
              </a:ext>
            </a:extLst>
          </p:cNvPr>
          <p:cNvSpPr>
            <a:spLocks noGrp="1"/>
          </p:cNvSpPr>
          <p:nvPr>
            <p:ph type="ftr" sz="quarter" idx="11"/>
          </p:nvPr>
        </p:nvSpPr>
        <p:spPr/>
        <p:txBody>
          <a:bodyPr/>
          <a:lstStyle/>
          <a:p>
            <a:r>
              <a:rPr lang="ru-RU"/>
              <a:t>Рекомендовано Гильдией маркетологов</a:t>
            </a:r>
          </a:p>
        </p:txBody>
      </p:sp>
      <p:sp>
        <p:nvSpPr>
          <p:cNvPr id="5" name="TextBox 4">
            <a:extLst>
              <a:ext uri="{FF2B5EF4-FFF2-40B4-BE49-F238E27FC236}">
                <a16:creationId xmlns:a16="http://schemas.microsoft.com/office/drawing/2014/main" id="{72C74E82-CD9E-41D9-B9E4-58D6C60D4C5B}"/>
              </a:ext>
            </a:extLst>
          </p:cNvPr>
          <p:cNvSpPr txBox="1"/>
          <p:nvPr/>
        </p:nvSpPr>
        <p:spPr>
          <a:xfrm>
            <a:off x="478776" y="284109"/>
            <a:ext cx="8053664" cy="840830"/>
          </a:xfrm>
          <a:prstGeom prst="rect">
            <a:avLst/>
          </a:prstGeom>
        </p:spPr>
        <p:txBody>
          <a:bodyPr vert="horz" lIns="91440" tIns="45720" rIns="91440" bIns="45720" rtlCol="0" anchor="ctr">
            <a:normAutofit fontScale="97500"/>
          </a:bodyPr>
          <a:lstStyle>
            <a:defPPr>
              <a:defRPr lang="ru-RU"/>
            </a:defPPr>
            <a:lvl1pPr algn="ctr">
              <a:spcBef>
                <a:spcPct val="0"/>
              </a:spcBef>
              <a:buNone/>
              <a:defRPr sz="4400">
                <a:latin typeface="+mj-lt"/>
                <a:ea typeface="+mj-ea"/>
                <a:cs typeface="+mj-cs"/>
              </a:defRPr>
            </a:lvl1pPr>
          </a:lstStyle>
          <a:p>
            <a:r>
              <a:rPr lang="ru-RU" dirty="0"/>
              <a:t>Маршрут построен! </a:t>
            </a:r>
            <a:endParaRPr lang="en-US" dirty="0"/>
          </a:p>
        </p:txBody>
      </p:sp>
      <p:sp>
        <p:nvSpPr>
          <p:cNvPr id="6" name="TextBox 5">
            <a:extLst>
              <a:ext uri="{FF2B5EF4-FFF2-40B4-BE49-F238E27FC236}">
                <a16:creationId xmlns:a16="http://schemas.microsoft.com/office/drawing/2014/main" id="{9D44363E-97CD-4ABA-BC38-5F891AB5AEC9}"/>
              </a:ext>
            </a:extLst>
          </p:cNvPr>
          <p:cNvSpPr txBox="1"/>
          <p:nvPr/>
        </p:nvSpPr>
        <p:spPr>
          <a:xfrm>
            <a:off x="4283968" y="1369873"/>
            <a:ext cx="4540752" cy="3139321"/>
          </a:xfrm>
          <a:prstGeom prst="rect">
            <a:avLst/>
          </a:prstGeom>
          <a:noFill/>
        </p:spPr>
        <p:txBody>
          <a:bodyPr wrap="square" rtlCol="0">
            <a:spAutoFit/>
          </a:bodyPr>
          <a:lstStyle/>
          <a:p>
            <a:r>
              <a:rPr lang="ru-RU" b="1" dirty="0"/>
              <a:t>Балахнин И. Маршрут построен! Применение карт путешествия потребителя для повышения продаж и лояльности.- М.: Альпина </a:t>
            </a:r>
            <a:r>
              <a:rPr lang="ru-RU" b="1" dirty="0" err="1"/>
              <a:t>Паблишер</a:t>
            </a:r>
            <a:r>
              <a:rPr lang="ru-RU" b="1" dirty="0"/>
              <a:t>, 2019 </a:t>
            </a:r>
          </a:p>
          <a:p>
            <a:br>
              <a:rPr lang="ru-RU" dirty="0"/>
            </a:br>
            <a:r>
              <a:rPr lang="ru-RU" dirty="0"/>
              <a:t>В книге Ильи Балахнина вы найдете принципы работы с путешествием клиента и сможете создать собственную «карту путешествия потребителя» и выстроить эффективную коммуникацию на каждом этапе соприкосновения с вашим продуктом.</a:t>
            </a:r>
            <a:endParaRPr lang="en-US" dirty="0"/>
          </a:p>
        </p:txBody>
      </p:sp>
      <p:pic>
        <p:nvPicPr>
          <p:cNvPr id="7" name="Рисунок 6">
            <a:extLst>
              <a:ext uri="{FF2B5EF4-FFF2-40B4-BE49-F238E27FC236}">
                <a16:creationId xmlns:a16="http://schemas.microsoft.com/office/drawing/2014/main" id="{3017617A-D4EC-4CF4-B280-D81F8DE2B9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1462462"/>
            <a:ext cx="3231684" cy="4648954"/>
          </a:xfrm>
          <a:prstGeom prst="rect">
            <a:avLst/>
          </a:prstGeom>
        </p:spPr>
      </p:pic>
    </p:spTree>
    <p:extLst>
      <p:ext uri="{BB962C8B-B14F-4D97-AF65-F5344CB8AC3E}">
        <p14:creationId xmlns:p14="http://schemas.microsoft.com/office/powerpoint/2010/main" val="8348755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Бренд 2.0. От философии к практике</a:t>
            </a:r>
          </a:p>
        </p:txBody>
      </p:sp>
      <p:sp>
        <p:nvSpPr>
          <p:cNvPr id="4" name="Объект 3"/>
          <p:cNvSpPr>
            <a:spLocks noGrp="1"/>
          </p:cNvSpPr>
          <p:nvPr>
            <p:ph sz="half" idx="2"/>
          </p:nvPr>
        </p:nvSpPr>
        <p:spPr>
          <a:xfrm>
            <a:off x="4648200" y="1600200"/>
            <a:ext cx="4038600" cy="3340968"/>
          </a:xfrm>
        </p:spPr>
        <p:txBody>
          <a:bodyPr>
            <a:normAutofit fontScale="62500" lnSpcReduction="20000"/>
          </a:bodyPr>
          <a:lstStyle/>
          <a:p>
            <a:pPr marL="0" indent="0">
              <a:buNone/>
            </a:pPr>
            <a:r>
              <a:rPr lang="ru-RU" b="1" dirty="0"/>
              <a:t>Буланов А. "Бренд 2.0. От философии к практике", Красная Звезда, 2014 г.</a:t>
            </a:r>
          </a:p>
          <a:p>
            <a:pPr marL="0" indent="0">
              <a:buNone/>
            </a:pPr>
            <a:r>
              <a:rPr lang="ru-RU" dirty="0"/>
              <a:t>Книга «Бренд 2.0: от философии к практике», вышедшая в свет в 2014 году, написана с целью помочь читателям разобраться в тонкостях и хитростях </a:t>
            </a:r>
            <a:r>
              <a:rPr lang="ru-RU" dirty="0" err="1"/>
              <a:t>брендинга</a:t>
            </a:r>
            <a:r>
              <a:rPr lang="ru-RU" dirty="0"/>
              <a:t>. В ней читатели найдут современный и полный взгляд на бренды и практику работы с ними. </a:t>
            </a:r>
          </a:p>
          <a:p>
            <a:pPr marL="0" indent="0">
              <a:buNone/>
            </a:pPr>
            <a:r>
              <a:rPr lang="ru-RU" dirty="0"/>
              <a:t>Книга предназначена как для профессионалов маркетингового, рекламного, коммуникационного бизнеса, так и для широкого круга предпринимателей.</a:t>
            </a:r>
          </a:p>
        </p:txBody>
      </p:sp>
      <p:sp>
        <p:nvSpPr>
          <p:cNvPr id="3" name="TextBox 2"/>
          <p:cNvSpPr txBox="1"/>
          <p:nvPr/>
        </p:nvSpPr>
        <p:spPr>
          <a:xfrm>
            <a:off x="4716016" y="4869160"/>
            <a:ext cx="3960440" cy="1600438"/>
          </a:xfrm>
          <a:prstGeom prst="rect">
            <a:avLst/>
          </a:prstGeom>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ru-RU" sz="1400" dirty="0"/>
              <a:t>Президент Гильдии Маркетологов Березин И.С. об этой книге: «Для меня чтение книги Антона Буланова стало замечательной возможностью заочного общения с потрясающе эрудированным, четко и рационально мыслящим, хорошо излагающим свои взгляды и позиции специалистом».</a:t>
            </a:r>
          </a:p>
        </p:txBody>
      </p:sp>
      <p:pic>
        <p:nvPicPr>
          <p:cNvPr id="7" name="Объект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08577" y="1600200"/>
            <a:ext cx="3135845" cy="4525963"/>
          </a:xfrm>
        </p:spPr>
      </p:pic>
      <p:sp>
        <p:nvSpPr>
          <p:cNvPr id="8" name="Нижний колонтитул 2"/>
          <p:cNvSpPr txBox="1">
            <a:spLocks/>
          </p:cNvSpPr>
          <p:nvPr/>
        </p:nvSpPr>
        <p:spPr>
          <a:xfrm>
            <a:off x="524272" y="6477719"/>
            <a:ext cx="2895600" cy="178611"/>
          </a:xfrm>
          <a:prstGeom prst="rect">
            <a:avLst/>
          </a:prstGeom>
        </p:spPr>
        <p:txBody>
          <a:bodyPr vert="horz" lIns="91440" tIns="45720" rIns="91440" bIns="45720" rtlCol="0" anchor="ctr"/>
          <a:lstStyle>
            <a:defPPr>
              <a:defRPr lang="ru-RU"/>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b="1">
                <a:solidFill>
                  <a:schemeClr val="accent1">
                    <a:lumMod val="75000"/>
                  </a:schemeClr>
                </a:solidFill>
              </a:rPr>
              <a:t>Рекомендовано Гильдией маркетологов</a:t>
            </a:r>
            <a:endParaRPr lang="ru-RU" b="1" dirty="0">
              <a:solidFill>
                <a:schemeClr val="accent1">
                  <a:lumMod val="75000"/>
                </a:schemeClr>
              </a:solidFill>
            </a:endParaRPr>
          </a:p>
        </p:txBody>
      </p:sp>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3" y="6381328"/>
            <a:ext cx="360040" cy="357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69680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Одностраничный маркетинговый план</a:t>
            </a:r>
          </a:p>
        </p:txBody>
      </p:sp>
      <p:sp>
        <p:nvSpPr>
          <p:cNvPr id="4" name="Объект 3"/>
          <p:cNvSpPr>
            <a:spLocks noGrp="1"/>
          </p:cNvSpPr>
          <p:nvPr>
            <p:ph sz="half" idx="2"/>
          </p:nvPr>
        </p:nvSpPr>
        <p:spPr>
          <a:xfrm>
            <a:off x="4355976" y="1600200"/>
            <a:ext cx="4330824" cy="4877519"/>
          </a:xfrm>
        </p:spPr>
        <p:txBody>
          <a:bodyPr>
            <a:normAutofit fontScale="47500" lnSpcReduction="20000"/>
          </a:bodyPr>
          <a:lstStyle/>
          <a:p>
            <a:pPr marL="0" indent="0">
              <a:buNone/>
            </a:pPr>
            <a:r>
              <a:rPr lang="ru-RU" b="1" dirty="0"/>
              <a:t>Диб А. Одностраничный маркетинговый план. Как найти новых клиентов, заработать больше денег и выделиться из толпы / пер. с англ. – М.: </a:t>
            </a:r>
            <a:r>
              <a:rPr lang="ru-RU" b="1" dirty="0" err="1"/>
              <a:t>Библос</a:t>
            </a:r>
            <a:r>
              <a:rPr lang="ru-RU" b="1" dirty="0"/>
              <a:t>, 2018</a:t>
            </a:r>
          </a:p>
          <a:p>
            <a:pPr marL="0" indent="0">
              <a:buNone/>
            </a:pPr>
            <a:endParaRPr lang="ru-RU" b="1" dirty="0"/>
          </a:p>
          <a:p>
            <a:pPr marL="0" indent="0">
              <a:buNone/>
            </a:pPr>
            <a:r>
              <a:rPr lang="ru-RU" dirty="0"/>
              <a:t>Эта книга ломает все стереотипы! Вы узнаете:</a:t>
            </a:r>
          </a:p>
          <a:p>
            <a:pPr marL="0" indent="0">
              <a:buNone/>
            </a:pPr>
            <a:r>
              <a:rPr lang="ru-RU" dirty="0"/>
              <a:t>• Как привлечь новых покупателей, пациентов, пользователей, то есть клиентов, и как заработать на них больше денег.</a:t>
            </a:r>
          </a:p>
          <a:p>
            <a:pPr marL="0" indent="0">
              <a:buNone/>
            </a:pPr>
            <a:r>
              <a:rPr lang="ru-RU" dirty="0"/>
              <a:t>• Почему копирование маркетинговой стратегии крупного бизнеса может уничтожить вас и какие стратегии действительно работают в малом и среднем бизнесе.</a:t>
            </a:r>
          </a:p>
          <a:p>
            <a:pPr marL="0" indent="0">
              <a:buNone/>
            </a:pPr>
            <a:r>
              <a:rPr lang="ru-RU" dirty="0"/>
              <a:t>• Как заключить сделку и не быть при этом бесцеремонным, назойливым, а, напротив, изменить ход игры, чтобы покупатели умоляли вас взять их деньги.</a:t>
            </a:r>
          </a:p>
          <a:p>
            <a:pPr marL="0" indent="0">
              <a:buNone/>
            </a:pPr>
            <a:r>
              <a:rPr lang="ru-RU" dirty="0"/>
              <a:t>• Как выстроить простой пошаговый процесс по составлению вашего персонализированного маркетингового плана, который займет всего одну страницу.</a:t>
            </a:r>
          </a:p>
          <a:p>
            <a:pPr marL="0" indent="0">
              <a:buNone/>
            </a:pPr>
            <a:r>
              <a:rPr lang="ru-RU" dirty="0"/>
              <a:t>• Как избавиться от конкурентов и превратить ваше предложение в единственный разумный выбор для клиента.</a:t>
            </a:r>
          </a:p>
          <a:p>
            <a:pPr marL="0" indent="0">
              <a:buNone/>
            </a:pPr>
            <a:r>
              <a:rPr lang="ru-RU" dirty="0"/>
              <a:t>• Как добиться умопомрачительных результатов с маленьким бюджетом, используя секреты прямого маркетинга.</a:t>
            </a:r>
          </a:p>
          <a:p>
            <a:pPr marL="0" indent="0">
              <a:buNone/>
            </a:pPr>
            <a:r>
              <a:rPr lang="ru-RU" dirty="0"/>
              <a:t>• Как установить высокие цены на ваши продукты и услуги – чтобы клиенты еще и благодарили вас за это.</a:t>
            </a:r>
          </a:p>
        </p:txBody>
      </p:sp>
      <p:sp>
        <p:nvSpPr>
          <p:cNvPr id="8" name="Нижний колонтитул 2"/>
          <p:cNvSpPr txBox="1">
            <a:spLocks/>
          </p:cNvSpPr>
          <p:nvPr/>
        </p:nvSpPr>
        <p:spPr>
          <a:xfrm>
            <a:off x="524272" y="6477719"/>
            <a:ext cx="2895600" cy="178611"/>
          </a:xfrm>
          <a:prstGeom prst="rect">
            <a:avLst/>
          </a:prstGeom>
        </p:spPr>
        <p:txBody>
          <a:bodyPr vert="horz" lIns="91440" tIns="45720" rIns="91440" bIns="45720" rtlCol="0" anchor="ctr"/>
          <a:lstStyle>
            <a:defPPr>
              <a:defRPr lang="ru-RU"/>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b="1">
                <a:solidFill>
                  <a:schemeClr val="accent1">
                    <a:lumMod val="75000"/>
                  </a:schemeClr>
                </a:solidFill>
              </a:rPr>
              <a:t>Рекомендовано Гильдией маркетологов</a:t>
            </a:r>
            <a:endParaRPr lang="ru-RU" b="1" dirty="0">
              <a:solidFill>
                <a:schemeClr val="accent1">
                  <a:lumMod val="75000"/>
                </a:schemeClr>
              </a:solidFill>
            </a:endParaRPr>
          </a:p>
        </p:txBody>
      </p:sp>
      <p:pic>
        <p:nvPicPr>
          <p:cNvPr id="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3" y="6381328"/>
            <a:ext cx="360040" cy="357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Объект 9">
            <a:extLst>
              <a:ext uri="{FF2B5EF4-FFF2-40B4-BE49-F238E27FC236}">
                <a16:creationId xmlns:a16="http://schemas.microsoft.com/office/drawing/2014/main" id="{30B1A0B8-D064-474E-9409-90732A3220D5}"/>
              </a:ext>
            </a:extLst>
          </p:cNvPr>
          <p:cNvPicPr>
            <a:picLocks noGrp="1" noChangeAspect="1"/>
          </p:cNvPicPr>
          <p:nvPr>
            <p:ph sz="half" idx="1"/>
          </p:nvPr>
        </p:nvPicPr>
        <p:blipFill>
          <a:blip r:embed="rId3"/>
          <a:stretch>
            <a:fillRect/>
          </a:stretch>
        </p:blipFill>
        <p:spPr>
          <a:xfrm>
            <a:off x="868878" y="1600200"/>
            <a:ext cx="3215243" cy="4525963"/>
          </a:xfrm>
          <a:prstGeom prst="rect">
            <a:avLst/>
          </a:prstGeom>
        </p:spPr>
      </p:pic>
    </p:spTree>
    <p:extLst>
      <p:ext uri="{BB962C8B-B14F-4D97-AF65-F5344CB8AC3E}">
        <p14:creationId xmlns:p14="http://schemas.microsoft.com/office/powerpoint/2010/main" val="837234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Планирование продаж с точностью до 90% и выше</a:t>
            </a:r>
          </a:p>
        </p:txBody>
      </p:sp>
      <p:sp>
        <p:nvSpPr>
          <p:cNvPr id="4" name="Объект 3"/>
          <p:cNvSpPr>
            <a:spLocks noGrp="1"/>
          </p:cNvSpPr>
          <p:nvPr>
            <p:ph sz="half" idx="2"/>
          </p:nvPr>
        </p:nvSpPr>
        <p:spPr>
          <a:xfrm>
            <a:off x="4648200" y="1600200"/>
            <a:ext cx="4038600" cy="4853136"/>
          </a:xfrm>
        </p:spPr>
        <p:txBody>
          <a:bodyPr>
            <a:normAutofit fontScale="55000" lnSpcReduction="20000"/>
          </a:bodyPr>
          <a:lstStyle/>
          <a:p>
            <a:pPr marL="0" indent="0">
              <a:buNone/>
            </a:pPr>
            <a:r>
              <a:rPr lang="ru-RU" b="1" dirty="0"/>
              <a:t>Качалов И.В. Планирование продаж с точностью до 90% и выше. – СПб.: Питер, 2008 – 304 с.</a:t>
            </a:r>
          </a:p>
          <a:p>
            <a:pPr marL="0" indent="0">
              <a:buNone/>
            </a:pPr>
            <a:r>
              <a:rPr lang="ru-RU" dirty="0"/>
              <a:t>Эта книга срывает покров таинственности с, пожалуй, важнейшей процедуры управления бизнесом и принятия ключевых инвестиционных решений. В ней показано, как с помощью современных технологий анализа и прогнозирования можно резко упростить процесс планирования и одновременно поднять его точность, несмотря на отсутствие точной информации на рынке. Большой объем предлагаемых в книге практических инструментов позволяет быстро перейти к разработке собственных моделей прогнозирования рынка и детального планирования продаж компании. Данные модели и инструменты были апробированы в десятках проектах как для крупнейших международных компаний, так и для российских. Сотни менеджеров, от аналитиков до генеральных директоров, оценили практичность и применимость данных подходов на 9 баллов по 10-балльной шкале.</a:t>
            </a:r>
          </a:p>
        </p:txBody>
      </p:sp>
      <p:pic>
        <p:nvPicPr>
          <p:cNvPr id="8" name="Объект 7"/>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1843881"/>
            <a:ext cx="4038600" cy="4038600"/>
          </a:xfrm>
        </p:spPr>
      </p:pic>
      <p:sp>
        <p:nvSpPr>
          <p:cNvPr id="6" name="Нижний колонтитул 2"/>
          <p:cNvSpPr txBox="1">
            <a:spLocks/>
          </p:cNvSpPr>
          <p:nvPr/>
        </p:nvSpPr>
        <p:spPr>
          <a:xfrm>
            <a:off x="524272" y="6477719"/>
            <a:ext cx="2895600" cy="178611"/>
          </a:xfrm>
          <a:prstGeom prst="rect">
            <a:avLst/>
          </a:prstGeom>
        </p:spPr>
        <p:txBody>
          <a:bodyPr vert="horz" lIns="91440" tIns="45720" rIns="91440" bIns="45720" rtlCol="0" anchor="ctr"/>
          <a:lstStyle>
            <a:defPPr>
              <a:defRPr lang="ru-RU"/>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b="1">
                <a:solidFill>
                  <a:schemeClr val="accent1">
                    <a:lumMod val="75000"/>
                  </a:schemeClr>
                </a:solidFill>
              </a:rPr>
              <a:t>Рекомендовано Гильдией маркетологов</a:t>
            </a:r>
            <a:endParaRPr lang="ru-RU" b="1" dirty="0">
              <a:solidFill>
                <a:schemeClr val="accent1">
                  <a:lumMod val="75000"/>
                </a:schemeClr>
              </a:solidFill>
            </a:endParaRPr>
          </a:p>
        </p:txBody>
      </p:sp>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3" y="6381328"/>
            <a:ext cx="360040" cy="357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66829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a:t>Стратегия голубого океана</a:t>
            </a:r>
          </a:p>
        </p:txBody>
      </p:sp>
      <p:sp>
        <p:nvSpPr>
          <p:cNvPr id="4" name="Объект 3"/>
          <p:cNvSpPr>
            <a:spLocks noGrp="1"/>
          </p:cNvSpPr>
          <p:nvPr>
            <p:ph sz="half" idx="2"/>
          </p:nvPr>
        </p:nvSpPr>
        <p:spPr>
          <a:xfrm>
            <a:off x="4648200" y="1600200"/>
            <a:ext cx="4038600" cy="4781128"/>
          </a:xfrm>
        </p:spPr>
        <p:txBody>
          <a:bodyPr vert="horz" lIns="91440" tIns="45720" rIns="91440" bIns="45720" rtlCol="0">
            <a:normAutofit fontScale="47500" lnSpcReduction="20000"/>
          </a:bodyPr>
          <a:lstStyle/>
          <a:p>
            <a:pPr marL="0" indent="0">
              <a:buNone/>
            </a:pPr>
            <a:r>
              <a:rPr lang="ru-RU" b="1" dirty="0"/>
              <a:t>Ким У. Чан, </a:t>
            </a:r>
            <a:r>
              <a:rPr lang="ru-RU" b="1" dirty="0" err="1"/>
              <a:t>Моборн</a:t>
            </a:r>
            <a:r>
              <a:rPr lang="ru-RU" b="1" dirty="0"/>
              <a:t> Р. Стратегия голубого океана: Как создать свободную нишу и перестать бояться конкурентов. 3-е изд. М.: </a:t>
            </a:r>
            <a:r>
              <a:rPr lang="ru-RU" b="1" dirty="0" err="1"/>
              <a:t>Hippo</a:t>
            </a:r>
            <a:r>
              <a:rPr lang="ru-RU" b="1" dirty="0"/>
              <a:t>, 2008 – 304 с.</a:t>
            </a:r>
          </a:p>
          <a:p>
            <a:pPr marL="0" indent="0">
              <a:buNone/>
            </a:pPr>
            <a:r>
              <a:rPr lang="ru-RU" dirty="0"/>
              <a:t>Мы привыкли думать, что конкуренция - это символ здорового бизнеса. Однако с каждым годом конкуренция становится все более и более напряженной, а борьба за симпатии потребителя (и его кошелек) - все более кровопролитной. Бизнес-океан окрасился в красный цвет, и выживать в нем становится все труднее. Авторы `Стратегии` уверены - нужно отойти в сторону и придумать нечто совершенно новое. И тогда в спокойных водах `Голубого океана` ваш бизнес добьется желаемого роста. Чан Ким и </a:t>
            </a:r>
            <a:r>
              <a:rPr lang="ru-RU" dirty="0" err="1"/>
              <a:t>Моборн</a:t>
            </a:r>
            <a:r>
              <a:rPr lang="ru-RU" dirty="0"/>
              <a:t> предлагают подробные инструкции по выведению компании из состояния конкурентного стресса и созданию совершенно новой бизнес-модели. </a:t>
            </a:r>
          </a:p>
          <a:p>
            <a:pPr marL="0" indent="0">
              <a:buNone/>
            </a:pPr>
            <a:r>
              <a:rPr lang="ru-RU" dirty="0"/>
              <a:t>Эта книга написана для того, чтобы побудить компании вырваться из алого океана конкуренции, создав незанятую рыночную нишу, где конкурентов можно не бояться. Стратегия голубого океана предлагает отказаться делить с другими существующий - и зачастую уменьшающийся - спрос, оглядываясь при этом на конкурентов, и вместо этого посвятить себя созданию растущего спроса и уходу от конкуренции. Книга не только призывает компании к такому шагу, но и объясняет, что для этого нужно сделать. </a:t>
            </a:r>
          </a:p>
        </p:txBody>
      </p:sp>
      <p:sp>
        <p:nvSpPr>
          <p:cNvPr id="8" name="Нижний колонтитул 2"/>
          <p:cNvSpPr txBox="1">
            <a:spLocks/>
          </p:cNvSpPr>
          <p:nvPr/>
        </p:nvSpPr>
        <p:spPr>
          <a:xfrm>
            <a:off x="524272" y="6477719"/>
            <a:ext cx="2895600" cy="178611"/>
          </a:xfrm>
          <a:prstGeom prst="rect">
            <a:avLst/>
          </a:prstGeom>
        </p:spPr>
        <p:txBody>
          <a:bodyPr vert="horz" lIns="91440" tIns="45720" rIns="91440" bIns="45720" rtlCol="0" anchor="ctr"/>
          <a:lstStyle>
            <a:defPPr>
              <a:defRPr lang="ru-RU"/>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b="1">
                <a:solidFill>
                  <a:schemeClr val="accent1">
                    <a:lumMod val="75000"/>
                  </a:schemeClr>
                </a:solidFill>
              </a:rPr>
              <a:t>Рекомендовано Гильдией маркетологов</a:t>
            </a:r>
            <a:endParaRPr lang="ru-RU" b="1" dirty="0">
              <a:solidFill>
                <a:schemeClr val="accent1">
                  <a:lumMod val="75000"/>
                </a:schemeClr>
              </a:solidFill>
            </a:endParaRPr>
          </a:p>
        </p:txBody>
      </p:sp>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3" y="6381328"/>
            <a:ext cx="360040" cy="357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Объект 5"/>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972144" y="1600200"/>
            <a:ext cx="3008712" cy="4525963"/>
          </a:xfrm>
        </p:spPr>
      </p:pic>
    </p:spTree>
    <p:extLst>
      <p:ext uri="{BB962C8B-B14F-4D97-AF65-F5344CB8AC3E}">
        <p14:creationId xmlns:p14="http://schemas.microsoft.com/office/powerpoint/2010/main" val="17501118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a:t>Корпорация гениев</a:t>
            </a:r>
          </a:p>
        </p:txBody>
      </p:sp>
      <p:sp>
        <p:nvSpPr>
          <p:cNvPr id="4" name="Объект 3"/>
          <p:cNvSpPr>
            <a:spLocks noGrp="1"/>
          </p:cNvSpPr>
          <p:nvPr>
            <p:ph sz="half" idx="2"/>
          </p:nvPr>
        </p:nvSpPr>
        <p:spPr>
          <a:xfrm>
            <a:off x="4648200" y="1600200"/>
            <a:ext cx="4038600" cy="4781128"/>
          </a:xfrm>
        </p:spPr>
        <p:txBody>
          <a:bodyPr vert="horz" lIns="91440" tIns="45720" rIns="91440" bIns="45720" rtlCol="0">
            <a:normAutofit fontScale="55000" lnSpcReduction="20000"/>
          </a:bodyPr>
          <a:lstStyle/>
          <a:p>
            <a:pPr marL="0" indent="0">
              <a:buNone/>
            </a:pPr>
            <a:r>
              <a:rPr lang="ru-RU" b="1" dirty="0" err="1"/>
              <a:t>Кэтмелл</a:t>
            </a:r>
            <a:r>
              <a:rPr lang="ru-RU" b="1" dirty="0"/>
              <a:t> Э. Корпорация гениев: как управлять командой творческих людей. - М.: Альпина </a:t>
            </a:r>
            <a:r>
              <a:rPr lang="ru-RU" b="1" dirty="0" err="1"/>
              <a:t>паблишер</a:t>
            </a:r>
            <a:r>
              <a:rPr lang="ru-RU" b="1" dirty="0"/>
              <a:t>, 2018</a:t>
            </a:r>
          </a:p>
          <a:p>
            <a:pPr marL="0" indent="0">
              <a:buNone/>
            </a:pPr>
            <a:r>
              <a:rPr lang="ru-RU" dirty="0"/>
              <a:t>Как объединить творчество и менеджмент? Как обеспечить команде творческих людей столь необходимую атмосферу свободы и вдохновения и при этом удерживать их в рамках бюджета и сроков, выпускать лучший в отрасли продукт и приносить прибыль компании?</a:t>
            </a:r>
          </a:p>
          <a:p>
            <a:pPr marL="0" indent="0">
              <a:buNone/>
            </a:pPr>
            <a:r>
              <a:rPr lang="ru-RU" dirty="0"/>
              <a:t>Эд </a:t>
            </a:r>
            <a:r>
              <a:rPr lang="ru-RU" dirty="0" err="1"/>
              <a:t>Кэтмелл</a:t>
            </a:r>
            <a:r>
              <a:rPr lang="ru-RU" dirty="0"/>
              <a:t>, президент самого успешного анимационного стартапа в мире, который изменил представление человечества о мультипликации и компьютерной графике, делится своим опытом управления и формирования звездной команды </a:t>
            </a:r>
            <a:r>
              <a:rPr lang="ru-RU" dirty="0" err="1"/>
              <a:t>Pixar</a:t>
            </a:r>
            <a:r>
              <a:rPr lang="ru-RU" dirty="0"/>
              <a:t> в сотрудничестве с такими гениями, как Стив </a:t>
            </a:r>
            <a:r>
              <a:rPr lang="ru-RU" dirty="0" err="1"/>
              <a:t>Джобе</a:t>
            </a:r>
            <a:r>
              <a:rPr lang="ru-RU" dirty="0"/>
              <a:t> и Джон </a:t>
            </a:r>
            <a:r>
              <a:rPr lang="ru-RU" dirty="0" err="1"/>
              <a:t>Лассетер</a:t>
            </a:r>
            <a:r>
              <a:rPr lang="ru-RU" dirty="0"/>
              <a:t>. Он искренне рассказывает обо всех неудачах, промахах, взлетах и падениях компании на пути к созданию максимально эффективной стратегии взаимодействия с творческими людьми. </a:t>
            </a:r>
          </a:p>
        </p:txBody>
      </p:sp>
      <p:sp>
        <p:nvSpPr>
          <p:cNvPr id="8" name="Нижний колонтитул 2"/>
          <p:cNvSpPr txBox="1">
            <a:spLocks/>
          </p:cNvSpPr>
          <p:nvPr/>
        </p:nvSpPr>
        <p:spPr>
          <a:xfrm>
            <a:off x="524272" y="6477719"/>
            <a:ext cx="2895600" cy="178611"/>
          </a:xfrm>
          <a:prstGeom prst="rect">
            <a:avLst/>
          </a:prstGeom>
        </p:spPr>
        <p:txBody>
          <a:bodyPr vert="horz" lIns="91440" tIns="45720" rIns="91440" bIns="45720" rtlCol="0" anchor="ctr"/>
          <a:lstStyle>
            <a:defPPr>
              <a:defRPr lang="ru-RU"/>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b="1">
                <a:solidFill>
                  <a:schemeClr val="accent1">
                    <a:lumMod val="75000"/>
                  </a:schemeClr>
                </a:solidFill>
              </a:rPr>
              <a:t>Рекомендовано Гильдией маркетологов</a:t>
            </a:r>
            <a:endParaRPr lang="ru-RU" b="1" dirty="0">
              <a:solidFill>
                <a:schemeClr val="accent1">
                  <a:lumMod val="75000"/>
                </a:schemeClr>
              </a:solidFill>
            </a:endParaRPr>
          </a:p>
        </p:txBody>
      </p:sp>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3" y="6381328"/>
            <a:ext cx="360040" cy="357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Объект 9">
            <a:extLst>
              <a:ext uri="{FF2B5EF4-FFF2-40B4-BE49-F238E27FC236}">
                <a16:creationId xmlns:a16="http://schemas.microsoft.com/office/drawing/2014/main" id="{043C5D7A-A06B-4FBC-97CF-E403C44A597F}"/>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935471" y="1600200"/>
            <a:ext cx="3082057" cy="4525963"/>
          </a:xfrm>
        </p:spPr>
      </p:pic>
    </p:spTree>
    <p:extLst>
      <p:ext uri="{BB962C8B-B14F-4D97-AF65-F5344CB8AC3E}">
        <p14:creationId xmlns:p14="http://schemas.microsoft.com/office/powerpoint/2010/main" val="27849768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a:t>Маркетинг на 100%</a:t>
            </a:r>
          </a:p>
        </p:txBody>
      </p:sp>
      <p:sp>
        <p:nvSpPr>
          <p:cNvPr id="4" name="Объект 3"/>
          <p:cNvSpPr>
            <a:spLocks noGrp="1"/>
          </p:cNvSpPr>
          <p:nvPr>
            <p:ph sz="half" idx="2"/>
          </p:nvPr>
        </p:nvSpPr>
        <p:spPr>
          <a:xfrm>
            <a:off x="4648200" y="1600200"/>
            <a:ext cx="4038600" cy="4709120"/>
          </a:xfrm>
        </p:spPr>
        <p:txBody>
          <a:bodyPr>
            <a:normAutofit fontScale="55000" lnSpcReduction="20000"/>
          </a:bodyPr>
          <a:lstStyle/>
          <a:p>
            <a:pPr marL="0" indent="0">
              <a:buNone/>
            </a:pPr>
            <a:r>
              <a:rPr lang="ru-RU" b="1" dirty="0"/>
              <a:t>Манн И. Маркетинг на 100% - М.: МИФ, 2011</a:t>
            </a:r>
          </a:p>
          <a:p>
            <a:pPr marL="0" indent="0">
              <a:buNone/>
            </a:pPr>
            <a:endParaRPr lang="ru-RU" dirty="0"/>
          </a:p>
          <a:p>
            <a:pPr marL="0" indent="0">
              <a:buNone/>
            </a:pPr>
            <a:r>
              <a:rPr lang="ru-RU" dirty="0"/>
              <a:t>Перед вами настоящий маркетинговый бестселлер.</a:t>
            </a:r>
          </a:p>
          <a:p>
            <a:pPr marL="0" indent="0">
              <a:buNone/>
            </a:pPr>
            <a:r>
              <a:rPr lang="ru-RU" dirty="0"/>
              <a:t>Книга «Маркетинг на 100%» была номинирована в 2003 году на «Книгу года» (раздел «Деловая литература»). В 2003, 2004 и 2005 годах была признана лучшей книгой года Гильдией маркетологов.</a:t>
            </a:r>
          </a:p>
          <a:p>
            <a:pPr marL="0" indent="0">
              <a:buNone/>
            </a:pPr>
            <a:r>
              <a:rPr lang="ru-RU" dirty="0"/>
              <a:t>В 2004 году, согласно отчету сообщества E-xecutive.ru, стала единственной книгой российского автора, вошедшей в топ-10 книг по маркетингу, и названа лучшей книгой в категории «Маркетинг как технология».</a:t>
            </a:r>
          </a:p>
          <a:p>
            <a:pPr marL="0" indent="0">
              <a:buNone/>
            </a:pPr>
            <a:r>
              <a:rPr lang="ru-RU" dirty="0"/>
              <a:t>Книга рекомендована широкому кругу читателей: ученикам экономических классов средних школ и студентам высших учебных заведений, менеджерам и директорам по маркетингу, руководителям коммерческих служб, руководителям компаний и предпринимателям.</a:t>
            </a:r>
          </a:p>
          <a:p>
            <a:pPr marL="0" indent="0">
              <a:buNone/>
            </a:pPr>
            <a:r>
              <a:rPr lang="ru-RU" dirty="0"/>
              <a:t>Для многих ваших коллег эта книга уже стала настольной.</a:t>
            </a:r>
          </a:p>
        </p:txBody>
      </p:sp>
      <p:pic>
        <p:nvPicPr>
          <p:cNvPr id="8" name="Объект 7"/>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33350" y="1600200"/>
            <a:ext cx="2886299" cy="4525963"/>
          </a:xfrm>
        </p:spPr>
      </p:pic>
      <p:sp>
        <p:nvSpPr>
          <p:cNvPr id="6" name="Нижний колонтитул 2"/>
          <p:cNvSpPr txBox="1">
            <a:spLocks/>
          </p:cNvSpPr>
          <p:nvPr/>
        </p:nvSpPr>
        <p:spPr>
          <a:xfrm>
            <a:off x="524272" y="6477719"/>
            <a:ext cx="2895600" cy="178611"/>
          </a:xfrm>
          <a:prstGeom prst="rect">
            <a:avLst/>
          </a:prstGeom>
        </p:spPr>
        <p:txBody>
          <a:bodyPr vert="horz" lIns="91440" tIns="45720" rIns="91440" bIns="45720" rtlCol="0" anchor="ctr"/>
          <a:lstStyle>
            <a:defPPr>
              <a:defRPr lang="ru-RU"/>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b="1">
                <a:solidFill>
                  <a:schemeClr val="accent1">
                    <a:lumMod val="75000"/>
                  </a:schemeClr>
                </a:solidFill>
              </a:rPr>
              <a:t>Рекомендовано Гильдией маркетологов</a:t>
            </a:r>
            <a:endParaRPr lang="ru-RU" b="1" dirty="0">
              <a:solidFill>
                <a:schemeClr val="accent1">
                  <a:lumMod val="75000"/>
                </a:schemeClr>
              </a:solidFill>
            </a:endParaRPr>
          </a:p>
        </p:txBody>
      </p:sp>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3" y="6381328"/>
            <a:ext cx="360040" cy="357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20841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a:t>Маркетинг без бюджета</a:t>
            </a:r>
          </a:p>
        </p:txBody>
      </p:sp>
      <p:sp>
        <p:nvSpPr>
          <p:cNvPr id="4" name="Объект 3"/>
          <p:cNvSpPr>
            <a:spLocks noGrp="1"/>
          </p:cNvSpPr>
          <p:nvPr>
            <p:ph sz="half" idx="2"/>
          </p:nvPr>
        </p:nvSpPr>
        <p:spPr>
          <a:xfrm>
            <a:off x="4648200" y="1600200"/>
            <a:ext cx="4038600" cy="4709120"/>
          </a:xfrm>
        </p:spPr>
        <p:txBody>
          <a:bodyPr>
            <a:normAutofit fontScale="55000" lnSpcReduction="20000"/>
          </a:bodyPr>
          <a:lstStyle/>
          <a:p>
            <a:pPr marL="0" indent="0">
              <a:buNone/>
            </a:pPr>
            <a:r>
              <a:rPr lang="ru-RU" b="1" dirty="0"/>
              <a:t>Манн И. Маркетинг без бюджета. - 4-е изд. – М.: Манн, Иванов и Фербер, 4-е изд. 2013 г. </a:t>
            </a:r>
          </a:p>
          <a:p>
            <a:pPr marL="0" indent="0">
              <a:buNone/>
            </a:pPr>
            <a:endParaRPr lang="ru-RU" dirty="0"/>
          </a:p>
          <a:p>
            <a:pPr marL="0" indent="0">
              <a:buNone/>
            </a:pPr>
            <a:r>
              <a:rPr lang="ru-RU" dirty="0"/>
              <a:t>В этом очень практичном руководстве (ранее выпускавшемся ограниченным тиражом под названием «Без бюджета») вы найдете 50 эффективных маркетинговых инструментов, которые можно использовать в условиях ограниченного маркетингового бюджета (или его полного отсутствия). Самое ценное то, что по каждому инструменту приводится подробное описание — кому делать, что делать, как делать. Это незаменимое руководство для тех, кто желает использовать ресурсы компании максимально экономно и при этом с наибольшей отдачей.</a:t>
            </a:r>
          </a:p>
          <a:p>
            <a:pPr marL="0" indent="0">
              <a:buNone/>
            </a:pPr>
            <a:endParaRPr lang="ru-RU" dirty="0"/>
          </a:p>
          <a:p>
            <a:pPr marL="0" indent="0">
              <a:buNone/>
            </a:pPr>
            <a:r>
              <a:rPr lang="ru-RU" dirty="0"/>
              <a:t>Книга принесет наибольшую пользу владельцам и руководителям компаний, коммерческим директорам, </a:t>
            </a:r>
            <a:r>
              <a:rPr lang="ru-RU" dirty="0" err="1"/>
              <a:t>маркетерам</a:t>
            </a:r>
            <a:r>
              <a:rPr lang="ru-RU" dirty="0"/>
              <a:t>.</a:t>
            </a:r>
          </a:p>
        </p:txBody>
      </p:sp>
      <p:sp>
        <p:nvSpPr>
          <p:cNvPr id="6" name="Нижний колонтитул 2"/>
          <p:cNvSpPr txBox="1">
            <a:spLocks/>
          </p:cNvSpPr>
          <p:nvPr/>
        </p:nvSpPr>
        <p:spPr>
          <a:xfrm>
            <a:off x="524272" y="6477719"/>
            <a:ext cx="2895600" cy="178611"/>
          </a:xfrm>
          <a:prstGeom prst="rect">
            <a:avLst/>
          </a:prstGeom>
        </p:spPr>
        <p:txBody>
          <a:bodyPr vert="horz" lIns="91440" tIns="45720" rIns="91440" bIns="45720" rtlCol="0" anchor="ctr"/>
          <a:lstStyle>
            <a:defPPr>
              <a:defRPr lang="ru-RU"/>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b="1">
                <a:solidFill>
                  <a:schemeClr val="accent1">
                    <a:lumMod val="75000"/>
                  </a:schemeClr>
                </a:solidFill>
              </a:rPr>
              <a:t>Рекомендовано Гильдией маркетологов</a:t>
            </a:r>
            <a:endParaRPr lang="ru-RU" b="1" dirty="0">
              <a:solidFill>
                <a:schemeClr val="accent1">
                  <a:lumMod val="75000"/>
                </a:schemeClr>
              </a:solidFill>
            </a:endParaRPr>
          </a:p>
        </p:txBody>
      </p:sp>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3" y="6381328"/>
            <a:ext cx="360040" cy="357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Объект 9">
            <a:extLst>
              <a:ext uri="{FF2B5EF4-FFF2-40B4-BE49-F238E27FC236}">
                <a16:creationId xmlns:a16="http://schemas.microsoft.com/office/drawing/2014/main" id="{3AE30DC0-B663-41D6-909C-9A0257B43A41}"/>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97676" y="1600200"/>
            <a:ext cx="3157648" cy="4525963"/>
          </a:xfrm>
        </p:spPr>
      </p:pic>
    </p:spTree>
    <p:extLst>
      <p:ext uri="{BB962C8B-B14F-4D97-AF65-F5344CB8AC3E}">
        <p14:creationId xmlns:p14="http://schemas.microsoft.com/office/powerpoint/2010/main" val="6366215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a:extLst>
              <a:ext uri="{FF2B5EF4-FFF2-40B4-BE49-F238E27FC236}">
                <a16:creationId xmlns:a16="http://schemas.microsoft.com/office/drawing/2014/main" id="{040B1AE4-7B2C-4CA0-ACBF-A511C7ACFF1B}"/>
              </a:ext>
            </a:extLst>
          </p:cNvPr>
          <p:cNvSpPr>
            <a:spLocks noGrp="1"/>
          </p:cNvSpPr>
          <p:nvPr>
            <p:ph type="ftr" sz="quarter" idx="11"/>
          </p:nvPr>
        </p:nvSpPr>
        <p:spPr/>
        <p:txBody>
          <a:bodyPr/>
          <a:lstStyle/>
          <a:p>
            <a:r>
              <a:rPr lang="ru-RU"/>
              <a:t>Рекомендовано Гильдией маркетологов</a:t>
            </a:r>
          </a:p>
        </p:txBody>
      </p:sp>
      <p:pic>
        <p:nvPicPr>
          <p:cNvPr id="4" name="Рисунок 3">
            <a:extLst>
              <a:ext uri="{FF2B5EF4-FFF2-40B4-BE49-F238E27FC236}">
                <a16:creationId xmlns:a16="http://schemas.microsoft.com/office/drawing/2014/main" id="{64B52361-DE44-4CC0-A716-7E5203AB4B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980728"/>
            <a:ext cx="3611793" cy="5170884"/>
          </a:xfrm>
          <a:prstGeom prst="rect">
            <a:avLst/>
          </a:prstGeom>
        </p:spPr>
      </p:pic>
      <p:sp>
        <p:nvSpPr>
          <p:cNvPr id="5" name="TextBox 4">
            <a:extLst>
              <a:ext uri="{FF2B5EF4-FFF2-40B4-BE49-F238E27FC236}">
                <a16:creationId xmlns:a16="http://schemas.microsoft.com/office/drawing/2014/main" id="{EF4FD655-5FB6-4257-A4A9-235AE1B57DB6}"/>
              </a:ext>
            </a:extLst>
          </p:cNvPr>
          <p:cNvSpPr txBox="1"/>
          <p:nvPr/>
        </p:nvSpPr>
        <p:spPr>
          <a:xfrm>
            <a:off x="467544" y="404664"/>
            <a:ext cx="7848872" cy="489878"/>
          </a:xfrm>
          <a:prstGeom prst="rect">
            <a:avLst/>
          </a:prstGeom>
        </p:spPr>
        <p:txBody>
          <a:bodyPr vert="horz" lIns="91440" tIns="45720" rIns="91440" bIns="45720" rtlCol="0" anchor="ctr">
            <a:normAutofit/>
          </a:bodyPr>
          <a:lstStyle>
            <a:lvl1pPr algn="ctr">
              <a:spcBef>
                <a:spcPct val="0"/>
              </a:spcBef>
              <a:buNone/>
              <a:defRPr sz="4400">
                <a:latin typeface="+mj-lt"/>
                <a:ea typeface="+mj-ea"/>
                <a:cs typeface="+mj-cs"/>
              </a:defRPr>
            </a:lvl1pPr>
          </a:lstStyle>
          <a:p>
            <a:r>
              <a:rPr lang="ru-RU" dirty="0"/>
              <a:t>Как завоевать города и страны</a:t>
            </a:r>
            <a:endParaRPr lang="en-US" dirty="0"/>
          </a:p>
        </p:txBody>
      </p:sp>
      <p:sp>
        <p:nvSpPr>
          <p:cNvPr id="6" name="TextBox 5">
            <a:extLst>
              <a:ext uri="{FF2B5EF4-FFF2-40B4-BE49-F238E27FC236}">
                <a16:creationId xmlns:a16="http://schemas.microsoft.com/office/drawing/2014/main" id="{DC200C86-6E41-4A88-AC96-84846BF12F9C}"/>
              </a:ext>
            </a:extLst>
          </p:cNvPr>
          <p:cNvSpPr txBox="1"/>
          <p:nvPr/>
        </p:nvSpPr>
        <p:spPr>
          <a:xfrm>
            <a:off x="4340134" y="1185466"/>
            <a:ext cx="4248473" cy="5016758"/>
          </a:xfrm>
          <a:prstGeom prst="rect">
            <a:avLst/>
          </a:prstGeom>
          <a:noFill/>
        </p:spPr>
        <p:txBody>
          <a:bodyPr wrap="square" rtlCol="0">
            <a:spAutoFit/>
          </a:bodyPr>
          <a:lstStyle/>
          <a:p>
            <a:pPr>
              <a:lnSpc>
                <a:spcPts val="1600"/>
              </a:lnSpc>
            </a:pPr>
            <a:r>
              <a:rPr lang="ru-RU" sz="1500" b="1" dirty="0"/>
              <a:t>Котлер Ф., Котлер М. Как завоевывать города и страны. издательство «Эксмо», 2015</a:t>
            </a:r>
            <a:br>
              <a:rPr lang="ru-RU" sz="1500" dirty="0"/>
            </a:br>
            <a:br>
              <a:rPr lang="ru-RU" sz="1500" dirty="0"/>
            </a:br>
            <a:r>
              <a:rPr lang="ru-RU" sz="1500" dirty="0"/>
              <a:t>65% мирового ВВП сосредоточено всего в 600 городах. Филип Котлер, один из лучших экспертов по маркетингу в мире, и его брат Милтон, международный маркетинговый стратег, справедливо указывают на все более активную урбанизацию мировой экономики и на быстрый рост городов развивающихся стран как на две ключевые тенденции, которые президенты компаний должны учитывать, чтобы оставаться лидерами и процветать в новом веке. </a:t>
            </a:r>
          </a:p>
          <a:p>
            <a:pPr>
              <a:lnSpc>
                <a:spcPts val="1600"/>
              </a:lnSpc>
            </a:pPr>
            <a:r>
              <a:rPr lang="ru-RU" sz="1500" dirty="0"/>
              <a:t>Эту книгу должен прочесть каждый руководитель, который хочет обеспечить рост и расширение своего предприятия в первой половине двадцать первого века. </a:t>
            </a:r>
          </a:p>
          <a:p>
            <a:pPr>
              <a:lnSpc>
                <a:spcPts val="1600"/>
              </a:lnSpc>
            </a:pPr>
            <a:r>
              <a:rPr lang="ru-RU" sz="1500" dirty="0"/>
              <a:t>Из этой книги вы узнаете:  какое влияние имеют города в современной мировой экономике;  как выбрать правильный город для расширения своего бизнеса;  что город должен сделать, чтобы привлечь максимальное количество инвестиций; </a:t>
            </a:r>
          </a:p>
          <a:p>
            <a:pPr>
              <a:lnSpc>
                <a:spcPts val="1600"/>
              </a:lnSpc>
            </a:pPr>
            <a:r>
              <a:rPr lang="ru-RU" sz="1500" dirty="0"/>
              <a:t>как обеспечить эффективное взаимодействие между властями и владельцами компаний.</a:t>
            </a:r>
            <a:endParaRPr lang="en-US" sz="1500" dirty="0"/>
          </a:p>
        </p:txBody>
      </p:sp>
    </p:spTree>
    <p:extLst>
      <p:ext uri="{BB962C8B-B14F-4D97-AF65-F5344CB8AC3E}">
        <p14:creationId xmlns:p14="http://schemas.microsoft.com/office/powerpoint/2010/main" val="3706160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Взлом Маркетинга. Наука о том, почему мы покупаем</a:t>
            </a:r>
          </a:p>
        </p:txBody>
      </p:sp>
      <p:sp>
        <p:nvSpPr>
          <p:cNvPr id="4" name="Объект 3"/>
          <p:cNvSpPr>
            <a:spLocks noGrp="1"/>
          </p:cNvSpPr>
          <p:nvPr>
            <p:ph sz="half" idx="2"/>
          </p:nvPr>
        </p:nvSpPr>
        <p:spPr>
          <a:xfrm>
            <a:off x="4648200" y="1600201"/>
            <a:ext cx="4038600" cy="4997151"/>
          </a:xfrm>
        </p:spPr>
        <p:txBody>
          <a:bodyPr vert="horz" lIns="91440" tIns="45720" rIns="91440" bIns="45720" rtlCol="0">
            <a:normAutofit fontScale="77500" lnSpcReduction="20000"/>
          </a:bodyPr>
          <a:lstStyle/>
          <a:p>
            <a:pPr marL="0" indent="0">
              <a:buNone/>
            </a:pPr>
            <a:r>
              <a:rPr lang="ru-RU" b="1" dirty="0" err="1"/>
              <a:t>Барден</a:t>
            </a:r>
            <a:r>
              <a:rPr lang="ru-RU" b="1" dirty="0"/>
              <a:t> Ф. , "Взлом Маркетинга. Наука о том, почему мы покупаем", МИФ, 2014 – 304 с.</a:t>
            </a:r>
          </a:p>
          <a:p>
            <a:pPr marL="0" indent="0">
              <a:buNone/>
            </a:pPr>
            <a:r>
              <a:rPr lang="ru-RU" dirty="0"/>
              <a:t>В этой книге поведение потребителей анализируется с помощью современной науки о принятии решений. Автор рассказывает о том, почему люди совершают покупки, что происходит в сознании покупателя, когда он принимает решение, и как можно использовать современные научные знания в своей маркетинговой деятельности.</a:t>
            </a:r>
          </a:p>
        </p:txBody>
      </p:sp>
      <p:sp>
        <p:nvSpPr>
          <p:cNvPr id="8" name="Нижний колонтитул 2"/>
          <p:cNvSpPr txBox="1">
            <a:spLocks/>
          </p:cNvSpPr>
          <p:nvPr/>
        </p:nvSpPr>
        <p:spPr>
          <a:xfrm>
            <a:off x="524272" y="6477719"/>
            <a:ext cx="2895600" cy="178611"/>
          </a:xfrm>
          <a:prstGeom prst="rect">
            <a:avLst/>
          </a:prstGeom>
        </p:spPr>
        <p:txBody>
          <a:bodyPr vert="horz" lIns="91440" tIns="45720" rIns="91440" bIns="45720" rtlCol="0" anchor="ctr"/>
          <a:lstStyle>
            <a:defPPr>
              <a:defRPr lang="ru-RU"/>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b="1">
                <a:solidFill>
                  <a:schemeClr val="accent1">
                    <a:lumMod val="75000"/>
                  </a:schemeClr>
                </a:solidFill>
              </a:rPr>
              <a:t>Рекомендовано Гильдией маркетологов</a:t>
            </a:r>
            <a:endParaRPr lang="ru-RU" b="1" dirty="0">
              <a:solidFill>
                <a:schemeClr val="accent1">
                  <a:lumMod val="75000"/>
                </a:schemeClr>
              </a:solidFill>
            </a:endParaRPr>
          </a:p>
        </p:txBody>
      </p:sp>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3" y="6381328"/>
            <a:ext cx="360040" cy="357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Объект 4"/>
          <p:cNvPicPr>
            <a:picLocks noGrp="1" noChangeAspect="1"/>
          </p:cNvPicPr>
          <p:nvPr>
            <p:ph sz="half" idx="1"/>
          </p:nvPr>
        </p:nvPicPr>
        <p:blipFill>
          <a:blip r:embed="rId4" cstate="print">
            <a:extLst>
              <a:ext uri="{28A0092B-C50C-407E-A947-70E740481C1C}">
                <a14:useLocalDpi xmlns:a14="http://schemas.microsoft.com/office/drawing/2010/main" val="0"/>
              </a:ext>
            </a:extLst>
          </a:blip>
          <a:stretch>
            <a:fillRect/>
          </a:stretch>
        </p:blipFill>
        <p:spPr>
          <a:xfrm>
            <a:off x="1187624" y="1700808"/>
            <a:ext cx="2602992" cy="4108704"/>
          </a:xfrm>
        </p:spPr>
      </p:pic>
    </p:spTree>
    <p:extLst>
      <p:ext uri="{BB962C8B-B14F-4D97-AF65-F5344CB8AC3E}">
        <p14:creationId xmlns:p14="http://schemas.microsoft.com/office/powerpoint/2010/main" val="4078589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a:t>Партизанский маркетинг</a:t>
            </a:r>
          </a:p>
        </p:txBody>
      </p:sp>
      <p:sp>
        <p:nvSpPr>
          <p:cNvPr id="4" name="Объект 3"/>
          <p:cNvSpPr>
            <a:spLocks noGrp="1"/>
          </p:cNvSpPr>
          <p:nvPr>
            <p:ph sz="half" idx="2"/>
          </p:nvPr>
        </p:nvSpPr>
        <p:spPr>
          <a:xfrm>
            <a:off x="4648200" y="1600200"/>
            <a:ext cx="4038600" cy="4493096"/>
          </a:xfrm>
        </p:spPr>
        <p:txBody>
          <a:bodyPr vert="horz" lIns="91440" tIns="45720" rIns="91440" bIns="45720" rtlCol="0">
            <a:normAutofit fontScale="62500" lnSpcReduction="20000"/>
          </a:bodyPr>
          <a:lstStyle/>
          <a:p>
            <a:pPr marL="0" indent="0">
              <a:buNone/>
            </a:pPr>
            <a:r>
              <a:rPr lang="ru-RU" b="1" dirty="0"/>
              <a:t>Левинсон К. Партизанский маркетинг. – М: ИД Манн-Иванов-Фербер, 2012- 432 с.</a:t>
            </a:r>
          </a:p>
          <a:p>
            <a:pPr marL="0" indent="0">
              <a:buNone/>
            </a:pPr>
            <a:r>
              <a:rPr lang="ru-RU" dirty="0"/>
              <a:t>Что такое «маркетинг по-партизански»? Как продвигать товары, имея небольшой рекламный бюджет? Как привлечь новых клиентов в условиях жесткой конкуренции? Обо всем этом — в обновленном издании «Партизанского маркетинга». </a:t>
            </a:r>
            <a:r>
              <a:rPr lang="ru-RU" dirty="0" err="1"/>
              <a:t>Джей</a:t>
            </a:r>
            <a:r>
              <a:rPr lang="ru-RU" dirty="0"/>
              <a:t> Левинсон значительно расширил список партизанских приемов, включив в том числе советы по использованию интернет-площадок — ведь на дворе XXI век! Первое издание этой книги увидело свет почти тридцать лет назад, в далеком 1984 году, с тех пор ее популярность только растет.</a:t>
            </a:r>
          </a:p>
        </p:txBody>
      </p:sp>
      <p:sp>
        <p:nvSpPr>
          <p:cNvPr id="8" name="Нижний колонтитул 2"/>
          <p:cNvSpPr txBox="1">
            <a:spLocks/>
          </p:cNvSpPr>
          <p:nvPr/>
        </p:nvSpPr>
        <p:spPr>
          <a:xfrm>
            <a:off x="524272" y="6477719"/>
            <a:ext cx="2895600" cy="178611"/>
          </a:xfrm>
          <a:prstGeom prst="rect">
            <a:avLst/>
          </a:prstGeom>
        </p:spPr>
        <p:txBody>
          <a:bodyPr vert="horz" lIns="91440" tIns="45720" rIns="91440" bIns="45720" rtlCol="0" anchor="ctr"/>
          <a:lstStyle>
            <a:defPPr>
              <a:defRPr lang="ru-RU"/>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b="1">
                <a:solidFill>
                  <a:schemeClr val="accent1">
                    <a:lumMod val="75000"/>
                  </a:schemeClr>
                </a:solidFill>
              </a:rPr>
              <a:t>Рекомендовано Гильдией маркетологов</a:t>
            </a:r>
            <a:endParaRPr lang="ru-RU" b="1" dirty="0">
              <a:solidFill>
                <a:schemeClr val="accent1">
                  <a:lumMod val="75000"/>
                </a:schemeClr>
              </a:solidFill>
            </a:endParaRPr>
          </a:p>
        </p:txBody>
      </p:sp>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3" y="6381328"/>
            <a:ext cx="360040" cy="357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Объект 4"/>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1092848" y="1600200"/>
            <a:ext cx="2767303" cy="4525963"/>
          </a:xfrm>
        </p:spPr>
      </p:pic>
    </p:spTree>
    <p:extLst>
      <p:ext uri="{BB962C8B-B14F-4D97-AF65-F5344CB8AC3E}">
        <p14:creationId xmlns:p14="http://schemas.microsoft.com/office/powerpoint/2010/main" val="42595586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a:t>Конкурентная стратегия</a:t>
            </a:r>
          </a:p>
        </p:txBody>
      </p:sp>
      <p:sp>
        <p:nvSpPr>
          <p:cNvPr id="4" name="Объект 3"/>
          <p:cNvSpPr>
            <a:spLocks noGrp="1"/>
          </p:cNvSpPr>
          <p:nvPr>
            <p:ph sz="half" idx="2"/>
          </p:nvPr>
        </p:nvSpPr>
        <p:spPr>
          <a:xfrm>
            <a:off x="4648200" y="1600199"/>
            <a:ext cx="4038600" cy="4959739"/>
          </a:xfrm>
        </p:spPr>
        <p:txBody>
          <a:bodyPr vert="horz" lIns="91440" tIns="45720" rIns="91440" bIns="45720" rtlCol="0">
            <a:normAutofit fontScale="55000" lnSpcReduction="20000"/>
          </a:bodyPr>
          <a:lstStyle/>
          <a:p>
            <a:pPr marL="0" indent="0">
              <a:buNone/>
            </a:pPr>
            <a:r>
              <a:rPr lang="ru-RU" b="1" dirty="0"/>
              <a:t>Портер Майкл,  "Конкурентная стратегия"  «Альпина </a:t>
            </a:r>
            <a:r>
              <a:rPr lang="ru-RU" b="1" dirty="0" err="1"/>
              <a:t>Паблишер</a:t>
            </a:r>
            <a:r>
              <a:rPr lang="ru-RU" b="1" dirty="0"/>
              <a:t>», Москва, 2015 – 453 с.</a:t>
            </a:r>
          </a:p>
          <a:p>
            <a:pPr marL="0" indent="0">
              <a:buNone/>
            </a:pPr>
            <a:r>
              <a:rPr lang="ru-RU" dirty="0"/>
              <a:t>В книге представлен анализ конкурентной структуры отрасли, в основе которой лежат пять базовых рыночных сил: внутриотраслевая конкуренция, угроза со стороны потенциальных конкурентов, наличие продуктов-заменителей, рыночная сила поставщиков и потребителей. Автор подробно описывает структурные факторы, обусловливающие интенсивность конкуренции, а также особенности развития отрасли и конкурентной стратегии на различных этапах отраслевой эволюции.</a:t>
            </a:r>
          </a:p>
          <a:p>
            <a:pPr marL="0" indent="0">
              <a:buNone/>
            </a:pPr>
            <a:r>
              <a:rPr lang="ru-RU" dirty="0"/>
              <a:t>На базе приведенного анализа автор предлагает модели конкурентных действий компаний и их руководителей с целью сохранения наилучших позиций их бизнеса. Ценность книги состоит в том, что она содержит не только теоретические положения, получившие распространение и признание во всем мире, но также и многочисленные практические советы относительно поведения фирмы и ее менеджеров в зависимости от конкретных рыночных условий.</a:t>
            </a:r>
          </a:p>
        </p:txBody>
      </p:sp>
      <p:sp>
        <p:nvSpPr>
          <p:cNvPr id="8" name="Нижний колонтитул 2"/>
          <p:cNvSpPr txBox="1">
            <a:spLocks/>
          </p:cNvSpPr>
          <p:nvPr/>
        </p:nvSpPr>
        <p:spPr>
          <a:xfrm>
            <a:off x="524272" y="6477719"/>
            <a:ext cx="2895600" cy="178611"/>
          </a:xfrm>
          <a:prstGeom prst="rect">
            <a:avLst/>
          </a:prstGeom>
        </p:spPr>
        <p:txBody>
          <a:bodyPr vert="horz" lIns="91440" tIns="45720" rIns="91440" bIns="45720" rtlCol="0" anchor="ctr"/>
          <a:lstStyle>
            <a:defPPr>
              <a:defRPr lang="ru-RU"/>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b="1">
                <a:solidFill>
                  <a:schemeClr val="accent1">
                    <a:lumMod val="75000"/>
                  </a:schemeClr>
                </a:solidFill>
              </a:rPr>
              <a:t>Рекомендовано Гильдией маркетологов</a:t>
            </a:r>
            <a:endParaRPr lang="ru-RU" b="1" dirty="0">
              <a:solidFill>
                <a:schemeClr val="accent1">
                  <a:lumMod val="75000"/>
                </a:schemeClr>
              </a:solidFill>
            </a:endParaRPr>
          </a:p>
        </p:txBody>
      </p:sp>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3" y="6381328"/>
            <a:ext cx="360040" cy="357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Объект 5"/>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672580" y="1600200"/>
            <a:ext cx="3607839" cy="4525963"/>
          </a:xfrm>
        </p:spPr>
      </p:pic>
    </p:spTree>
    <p:extLst>
      <p:ext uri="{BB962C8B-B14F-4D97-AF65-F5344CB8AC3E}">
        <p14:creationId xmlns:p14="http://schemas.microsoft.com/office/powerpoint/2010/main" val="12723853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a:t>Стратегия фокусирования</a:t>
            </a:r>
          </a:p>
        </p:txBody>
      </p:sp>
      <p:sp>
        <p:nvSpPr>
          <p:cNvPr id="4" name="Объект 3"/>
          <p:cNvSpPr>
            <a:spLocks noGrp="1"/>
          </p:cNvSpPr>
          <p:nvPr>
            <p:ph sz="half" idx="2"/>
          </p:nvPr>
        </p:nvSpPr>
        <p:spPr>
          <a:xfrm>
            <a:off x="4648200" y="1600199"/>
            <a:ext cx="4038600" cy="4959739"/>
          </a:xfrm>
        </p:spPr>
        <p:txBody>
          <a:bodyPr vert="horz" lIns="91440" tIns="45720" rIns="91440" bIns="45720" rtlCol="0">
            <a:normAutofit fontScale="70000" lnSpcReduction="20000"/>
          </a:bodyPr>
          <a:lstStyle/>
          <a:p>
            <a:pPr marL="0" indent="0">
              <a:buNone/>
            </a:pPr>
            <a:r>
              <a:rPr lang="ru-RU" b="1" dirty="0"/>
              <a:t>Райс, Э. Стратегия фокусирования: специализация как конкурентное преимущество / пер. с англ. – М.: Манн, Иванов и Фербер, 2014. </a:t>
            </a:r>
          </a:p>
          <a:p>
            <a:pPr marL="0" indent="0">
              <a:buNone/>
            </a:pPr>
            <a:endParaRPr lang="ru-RU" b="1" dirty="0"/>
          </a:p>
          <a:p>
            <a:pPr marL="0" indent="0">
              <a:buNone/>
            </a:pPr>
            <a:r>
              <a:rPr lang="ru-RU" dirty="0"/>
              <a:t>В этой книге подробно описывается стратегия, которая позволит вашей компании развиваться, увеличивать долю рынка и повышать акционерную стоимость, не жертвуя ключевыми активами, которые понадобятся ей в долгосрочной перспективе. Сфокусированность обеспечит любому бизнесу долговременный рост и процветание.</a:t>
            </a:r>
          </a:p>
        </p:txBody>
      </p:sp>
      <p:sp>
        <p:nvSpPr>
          <p:cNvPr id="8" name="Нижний колонтитул 2"/>
          <p:cNvSpPr txBox="1">
            <a:spLocks/>
          </p:cNvSpPr>
          <p:nvPr/>
        </p:nvSpPr>
        <p:spPr>
          <a:xfrm>
            <a:off x="524272" y="6477719"/>
            <a:ext cx="2895600" cy="178611"/>
          </a:xfrm>
          <a:prstGeom prst="rect">
            <a:avLst/>
          </a:prstGeom>
        </p:spPr>
        <p:txBody>
          <a:bodyPr vert="horz" lIns="91440" tIns="45720" rIns="91440" bIns="45720" rtlCol="0" anchor="ctr"/>
          <a:lstStyle>
            <a:defPPr>
              <a:defRPr lang="ru-RU"/>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b="1">
                <a:solidFill>
                  <a:schemeClr val="accent1">
                    <a:lumMod val="75000"/>
                  </a:schemeClr>
                </a:solidFill>
              </a:rPr>
              <a:t>Рекомендовано Гильдией маркетологов</a:t>
            </a:r>
            <a:endParaRPr lang="ru-RU" b="1" dirty="0">
              <a:solidFill>
                <a:schemeClr val="accent1">
                  <a:lumMod val="75000"/>
                </a:schemeClr>
              </a:solidFill>
            </a:endParaRPr>
          </a:p>
        </p:txBody>
      </p:sp>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3" y="6381328"/>
            <a:ext cx="360040" cy="357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Объект 9">
            <a:extLst>
              <a:ext uri="{FF2B5EF4-FFF2-40B4-BE49-F238E27FC236}">
                <a16:creationId xmlns:a16="http://schemas.microsoft.com/office/drawing/2014/main" id="{D46E0815-23FF-49B9-BFEB-E1C714FFE88F}"/>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924741" y="1600200"/>
            <a:ext cx="3103517" cy="4525963"/>
          </a:xfrm>
        </p:spPr>
      </p:pic>
    </p:spTree>
    <p:extLst>
      <p:ext uri="{BB962C8B-B14F-4D97-AF65-F5344CB8AC3E}">
        <p14:creationId xmlns:p14="http://schemas.microsoft.com/office/powerpoint/2010/main" val="36646944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Хорошая стратегия, плохая стратегия</a:t>
            </a:r>
          </a:p>
        </p:txBody>
      </p:sp>
      <p:sp>
        <p:nvSpPr>
          <p:cNvPr id="4" name="Объект 3"/>
          <p:cNvSpPr>
            <a:spLocks noGrp="1"/>
          </p:cNvSpPr>
          <p:nvPr>
            <p:ph sz="half" idx="2"/>
          </p:nvPr>
        </p:nvSpPr>
        <p:spPr>
          <a:xfrm>
            <a:off x="4648200" y="1600199"/>
            <a:ext cx="4038600" cy="4959739"/>
          </a:xfrm>
        </p:spPr>
        <p:txBody>
          <a:bodyPr vert="horz" lIns="91440" tIns="45720" rIns="91440" bIns="45720" rtlCol="0">
            <a:normAutofit fontScale="55000" lnSpcReduction="20000"/>
          </a:bodyPr>
          <a:lstStyle/>
          <a:p>
            <a:pPr marL="0" indent="0">
              <a:buNone/>
            </a:pPr>
            <a:r>
              <a:rPr lang="ru-RU" b="1" dirty="0" err="1"/>
              <a:t>Румельт</a:t>
            </a:r>
            <a:r>
              <a:rPr lang="ru-RU" b="1" dirty="0"/>
              <a:t>, Р. Хорошая стратегия, плохая стратегия. В чем отличие и почему это важно / пер. с англ. – М.: Манн, Иванов и Фербер, 2014. </a:t>
            </a:r>
          </a:p>
          <a:p>
            <a:pPr marL="0" indent="0">
              <a:buNone/>
            </a:pPr>
            <a:endParaRPr lang="ru-RU" b="1" dirty="0"/>
          </a:p>
          <a:p>
            <a:pPr marL="0" indent="0">
              <a:buNone/>
            </a:pPr>
            <a:r>
              <a:rPr lang="ru-RU" dirty="0"/>
              <a:t>Профессор Школы менеджмента Калифорнийского университета в Лос-Анджелесе с помощью анализа и обобщения многочисленных конкретных примеров развивает оригинальный подход к стратегии в широком контексте, рассматривает ее суть, значение, характеристики и элементы, а </a:t>
            </a:r>
            <a:r>
              <a:rPr lang="ru-RU" dirty="0" err="1"/>
              <a:t>таюке</a:t>
            </a:r>
            <a:r>
              <a:rPr lang="ru-RU" dirty="0"/>
              <a:t> задачи лидера по ее разработке и реализации. </a:t>
            </a:r>
          </a:p>
          <a:p>
            <a:pPr marL="0" indent="0">
              <a:buNone/>
            </a:pPr>
            <a:r>
              <a:rPr lang="ru-RU" dirty="0"/>
              <a:t>Согласно концепции автора, суть стратегического подхода </a:t>
            </a:r>
          </a:p>
          <a:p>
            <a:pPr marL="0" indent="0">
              <a:buNone/>
            </a:pPr>
            <a:r>
              <a:rPr lang="ru-RU" dirty="0"/>
              <a:t>выявить критические факторы ситуации и выработать способ, позволяющий координировать и сосредоточивать действия с их учетом, и в итоге преодолевать основные препятствия.</a:t>
            </a:r>
          </a:p>
        </p:txBody>
      </p:sp>
      <p:sp>
        <p:nvSpPr>
          <p:cNvPr id="8" name="Нижний колонтитул 2"/>
          <p:cNvSpPr txBox="1">
            <a:spLocks/>
          </p:cNvSpPr>
          <p:nvPr/>
        </p:nvSpPr>
        <p:spPr>
          <a:xfrm>
            <a:off x="524272" y="6477719"/>
            <a:ext cx="2895600" cy="178611"/>
          </a:xfrm>
          <a:prstGeom prst="rect">
            <a:avLst/>
          </a:prstGeom>
        </p:spPr>
        <p:txBody>
          <a:bodyPr vert="horz" lIns="91440" tIns="45720" rIns="91440" bIns="45720" rtlCol="0" anchor="ctr"/>
          <a:lstStyle>
            <a:defPPr>
              <a:defRPr lang="ru-RU"/>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b="1">
                <a:solidFill>
                  <a:schemeClr val="accent1">
                    <a:lumMod val="75000"/>
                  </a:schemeClr>
                </a:solidFill>
              </a:rPr>
              <a:t>Рекомендовано Гильдией маркетологов</a:t>
            </a:r>
            <a:endParaRPr lang="ru-RU" b="1" dirty="0">
              <a:solidFill>
                <a:schemeClr val="accent1">
                  <a:lumMod val="75000"/>
                </a:schemeClr>
              </a:solidFill>
            </a:endParaRPr>
          </a:p>
        </p:txBody>
      </p:sp>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3" y="6381328"/>
            <a:ext cx="360040" cy="357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Объект 6">
            <a:extLst>
              <a:ext uri="{FF2B5EF4-FFF2-40B4-BE49-F238E27FC236}">
                <a16:creationId xmlns:a16="http://schemas.microsoft.com/office/drawing/2014/main" id="{3D196398-20F8-4B26-A830-9C68AABB7A68}"/>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879328" y="1600200"/>
            <a:ext cx="3194344" cy="4525963"/>
          </a:xfrm>
        </p:spPr>
      </p:pic>
    </p:spTree>
    <p:extLst>
      <p:ext uri="{BB962C8B-B14F-4D97-AF65-F5344CB8AC3E}">
        <p14:creationId xmlns:p14="http://schemas.microsoft.com/office/powerpoint/2010/main" val="12198891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a:t>Бренд-терапия</a:t>
            </a:r>
          </a:p>
        </p:txBody>
      </p:sp>
      <p:sp>
        <p:nvSpPr>
          <p:cNvPr id="4" name="Объект 3"/>
          <p:cNvSpPr>
            <a:spLocks noGrp="1"/>
          </p:cNvSpPr>
          <p:nvPr>
            <p:ph sz="half" idx="2"/>
          </p:nvPr>
        </p:nvSpPr>
        <p:spPr>
          <a:xfrm>
            <a:off x="4648200" y="1600199"/>
            <a:ext cx="4038600" cy="4959739"/>
          </a:xfrm>
        </p:spPr>
        <p:txBody>
          <a:bodyPr vert="horz" lIns="91440" tIns="45720" rIns="91440" bIns="45720" rtlCol="0">
            <a:normAutofit fontScale="70000" lnSpcReduction="20000"/>
          </a:bodyPr>
          <a:lstStyle/>
          <a:p>
            <a:pPr marL="0" indent="0">
              <a:buNone/>
            </a:pPr>
            <a:r>
              <a:rPr lang="ru-RU" b="1" dirty="0"/>
              <a:t>Смит, Б. Бренд-терапия. 15 методов для создания стратегии бренда в индустрии фармацевтики и медицинских технологий. -  М.: </a:t>
            </a:r>
            <a:r>
              <a:rPr lang="ru-RU" b="1" dirty="0" err="1"/>
              <a:t>Библос</a:t>
            </a:r>
            <a:r>
              <a:rPr lang="ru-RU" b="1" dirty="0"/>
              <a:t>, 2019. </a:t>
            </a:r>
          </a:p>
          <a:p>
            <a:pPr marL="0" indent="0">
              <a:buNone/>
            </a:pPr>
            <a:endParaRPr lang="ru-RU" b="1" dirty="0"/>
          </a:p>
          <a:p>
            <a:pPr marL="0" indent="0">
              <a:buNone/>
            </a:pPr>
            <a:r>
              <a:rPr lang="ru-RU" dirty="0"/>
              <a:t>«Бренд-терапия» дает бренд-командам, работающим в сфере фармацевтики и медицинских технологий, инструменты для понимания рынка, создания надежных стратегий и реалистичных планов. Книга состоит из 16 коротких и доступных для понимания глав; обязательна к прочтению для всех, кто работает в бренд-командах медико-биологической отрасли или же возглавляет их.</a:t>
            </a:r>
          </a:p>
        </p:txBody>
      </p:sp>
      <p:sp>
        <p:nvSpPr>
          <p:cNvPr id="8" name="Нижний колонтитул 2"/>
          <p:cNvSpPr txBox="1">
            <a:spLocks/>
          </p:cNvSpPr>
          <p:nvPr/>
        </p:nvSpPr>
        <p:spPr>
          <a:xfrm>
            <a:off x="524272" y="6477719"/>
            <a:ext cx="2895600" cy="178611"/>
          </a:xfrm>
          <a:prstGeom prst="rect">
            <a:avLst/>
          </a:prstGeom>
        </p:spPr>
        <p:txBody>
          <a:bodyPr vert="horz" lIns="91440" tIns="45720" rIns="91440" bIns="45720" rtlCol="0" anchor="ctr"/>
          <a:lstStyle>
            <a:defPPr>
              <a:defRPr lang="ru-RU"/>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b="1">
                <a:solidFill>
                  <a:schemeClr val="accent1">
                    <a:lumMod val="75000"/>
                  </a:schemeClr>
                </a:solidFill>
              </a:rPr>
              <a:t>Рекомендовано Гильдией маркетологов</a:t>
            </a:r>
            <a:endParaRPr lang="ru-RU" b="1" dirty="0">
              <a:solidFill>
                <a:schemeClr val="accent1">
                  <a:lumMod val="75000"/>
                </a:schemeClr>
              </a:solidFill>
            </a:endParaRPr>
          </a:p>
        </p:txBody>
      </p:sp>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3" y="6381328"/>
            <a:ext cx="360040" cy="357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Объект 9">
            <a:extLst>
              <a:ext uri="{FF2B5EF4-FFF2-40B4-BE49-F238E27FC236}">
                <a16:creationId xmlns:a16="http://schemas.microsoft.com/office/drawing/2014/main" id="{A3C921B3-48C9-48D1-BFE4-0067259709CD}"/>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879328" y="1600200"/>
            <a:ext cx="3194344" cy="4525963"/>
          </a:xfrm>
        </p:spPr>
      </p:pic>
    </p:spTree>
    <p:extLst>
      <p:ext uri="{BB962C8B-B14F-4D97-AF65-F5344CB8AC3E}">
        <p14:creationId xmlns:p14="http://schemas.microsoft.com/office/powerpoint/2010/main" val="496525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a:t>Мастер больших продаж</a:t>
            </a:r>
          </a:p>
        </p:txBody>
      </p:sp>
      <p:sp>
        <p:nvSpPr>
          <p:cNvPr id="4" name="Объект 3"/>
          <p:cNvSpPr>
            <a:spLocks noGrp="1"/>
          </p:cNvSpPr>
          <p:nvPr>
            <p:ph sz="half" idx="2"/>
          </p:nvPr>
        </p:nvSpPr>
        <p:spPr>
          <a:xfrm>
            <a:off x="4648200" y="1600200"/>
            <a:ext cx="4038600" cy="4525963"/>
          </a:xfrm>
        </p:spPr>
        <p:txBody>
          <a:bodyPr vert="horz" lIns="91440" tIns="45720" rIns="91440" bIns="45720" rtlCol="0">
            <a:normAutofit fontScale="55000" lnSpcReduction="20000"/>
          </a:bodyPr>
          <a:lstStyle/>
          <a:p>
            <a:pPr marL="0" indent="0">
              <a:buNone/>
            </a:pPr>
            <a:r>
              <a:rPr lang="ru-RU" b="1" dirty="0" err="1"/>
              <a:t>Сендеров</a:t>
            </a:r>
            <a:r>
              <a:rPr lang="ru-RU" b="1" dirty="0"/>
              <a:t>, Д.В.  Мастер больших продаж. Искусство заключать крупные контракты.– М.: Альпина </a:t>
            </a:r>
            <a:r>
              <a:rPr lang="ru-RU" b="1" dirty="0" err="1"/>
              <a:t>Паблишер</a:t>
            </a:r>
            <a:r>
              <a:rPr lang="ru-RU" b="1" dirty="0"/>
              <a:t>, 2019.</a:t>
            </a:r>
          </a:p>
          <a:p>
            <a:pPr marL="0" indent="0">
              <a:buNone/>
            </a:pPr>
            <a:endParaRPr lang="ru-RU" b="1" dirty="0"/>
          </a:p>
          <a:p>
            <a:pPr marL="0" indent="0">
              <a:buNone/>
            </a:pPr>
            <a:r>
              <a:rPr lang="ru-RU" dirty="0"/>
              <a:t>За 20 лет Дмитрий </a:t>
            </a:r>
            <a:r>
              <a:rPr lang="ru-RU" dirty="0" err="1"/>
              <a:t>Сендеров</a:t>
            </a:r>
            <a:r>
              <a:rPr lang="ru-RU" dirty="0"/>
              <a:t> построил STRONG — одну из крупнейших рекламных империй в России, работал с </a:t>
            </a:r>
            <a:r>
              <a:rPr lang="ru-RU" dirty="0" err="1"/>
              <a:t>Microsoft</a:t>
            </a:r>
            <a:r>
              <a:rPr lang="ru-RU" dirty="0"/>
              <a:t>, </a:t>
            </a:r>
            <a:r>
              <a:rPr lang="ru-RU" dirty="0" err="1"/>
              <a:t>Procter</a:t>
            </a:r>
            <a:r>
              <a:rPr lang="ru-RU" dirty="0"/>
              <a:t> &amp; </a:t>
            </a:r>
            <a:r>
              <a:rPr lang="ru-RU" dirty="0" err="1"/>
              <a:t>Gamble</a:t>
            </a:r>
            <a:r>
              <a:rPr lang="ru-RU" dirty="0"/>
              <a:t>, </a:t>
            </a:r>
            <a:r>
              <a:rPr lang="ru-RU" dirty="0" err="1"/>
              <a:t>Mary</a:t>
            </a:r>
            <a:r>
              <a:rPr lang="ru-RU" dirty="0"/>
              <a:t> </a:t>
            </a:r>
            <a:r>
              <a:rPr lang="ru-RU" dirty="0" err="1"/>
              <a:t>Kay</a:t>
            </a:r>
            <a:r>
              <a:rPr lang="ru-RU" dirty="0"/>
              <a:t>, </a:t>
            </a:r>
            <a:r>
              <a:rPr lang="ru-RU" dirty="0" err="1"/>
              <a:t>Huawei</a:t>
            </a:r>
            <a:r>
              <a:rPr lang="ru-RU" dirty="0"/>
              <a:t>, </a:t>
            </a:r>
            <a:r>
              <a:rPr lang="ru-RU" dirty="0" err="1"/>
              <a:t>UnionPay</a:t>
            </a:r>
            <a:r>
              <a:rPr lang="ru-RU" dirty="0"/>
              <a:t>, </a:t>
            </a:r>
            <a:r>
              <a:rPr lang="ru-RU" dirty="0" err="1"/>
              <a:t>Lacalut</a:t>
            </a:r>
            <a:r>
              <a:rPr lang="ru-RU" dirty="0"/>
              <a:t>, </a:t>
            </a:r>
            <a:r>
              <a:rPr lang="ru-RU" dirty="0" err="1"/>
              <a:t>Bridgestone</a:t>
            </a:r>
            <a:r>
              <a:rPr lang="ru-RU" dirty="0"/>
              <a:t>, </a:t>
            </a:r>
            <a:r>
              <a:rPr lang="ru-RU" dirty="0" err="1"/>
              <a:t>Tikkurila</a:t>
            </a:r>
            <a:r>
              <a:rPr lang="ru-RU" dirty="0"/>
              <a:t>, «Останкино», «Папа Может», «Роснефть» и другими брендами.</a:t>
            </a:r>
          </a:p>
          <a:p>
            <a:pPr marL="0" indent="0">
              <a:buNone/>
            </a:pPr>
            <a:r>
              <a:rPr lang="ru-RU" dirty="0"/>
              <a:t>В отличие от большинства книг, которые пишут бизнес-теоретики, его книга основана на опыте. Автор откровенно рассказывает о том, как заключать большие сделки и вести переговоры с первыми лицами компаний. Вы узнаете, где искать крупных клиентов и как вести с ними дела, как побеждать конкурентов и выигрывать сложные тендеры </a:t>
            </a:r>
          </a:p>
        </p:txBody>
      </p:sp>
      <p:sp>
        <p:nvSpPr>
          <p:cNvPr id="8" name="Нижний колонтитул 2"/>
          <p:cNvSpPr txBox="1">
            <a:spLocks/>
          </p:cNvSpPr>
          <p:nvPr/>
        </p:nvSpPr>
        <p:spPr>
          <a:xfrm>
            <a:off x="524272" y="6477719"/>
            <a:ext cx="2895600" cy="178611"/>
          </a:xfrm>
          <a:prstGeom prst="rect">
            <a:avLst/>
          </a:prstGeom>
        </p:spPr>
        <p:txBody>
          <a:bodyPr vert="horz" lIns="91440" tIns="45720" rIns="91440" bIns="45720" rtlCol="0" anchor="ctr"/>
          <a:lstStyle>
            <a:defPPr>
              <a:defRPr lang="ru-RU"/>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b="1">
                <a:solidFill>
                  <a:schemeClr val="accent1">
                    <a:lumMod val="75000"/>
                  </a:schemeClr>
                </a:solidFill>
              </a:rPr>
              <a:t>Рекомендовано Гильдией маркетологов</a:t>
            </a:r>
            <a:endParaRPr lang="ru-RU" b="1" dirty="0">
              <a:solidFill>
                <a:schemeClr val="accent1">
                  <a:lumMod val="75000"/>
                </a:schemeClr>
              </a:solidFill>
            </a:endParaRPr>
          </a:p>
        </p:txBody>
      </p:sp>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3" y="6381328"/>
            <a:ext cx="360040" cy="357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Объект 6">
            <a:extLst>
              <a:ext uri="{FF2B5EF4-FFF2-40B4-BE49-F238E27FC236}">
                <a16:creationId xmlns:a16="http://schemas.microsoft.com/office/drawing/2014/main" id="{46E8AFA6-6ACF-45CC-80A0-1BC8E61B5494}"/>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779264" y="1600200"/>
            <a:ext cx="3394472" cy="4525963"/>
          </a:xfrm>
        </p:spPr>
      </p:pic>
    </p:spTree>
    <p:extLst>
      <p:ext uri="{BB962C8B-B14F-4D97-AF65-F5344CB8AC3E}">
        <p14:creationId xmlns:p14="http://schemas.microsoft.com/office/powerpoint/2010/main" val="35777244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Скрытые чемпионы – прорыв в </a:t>
            </a:r>
            <a:r>
              <a:rPr lang="ru-RU" dirty="0" err="1"/>
              <a:t>Глобалию</a:t>
            </a:r>
            <a:endParaRPr lang="ru-RU" dirty="0"/>
          </a:p>
        </p:txBody>
      </p:sp>
      <p:sp>
        <p:nvSpPr>
          <p:cNvPr id="4" name="Объект 3"/>
          <p:cNvSpPr>
            <a:spLocks noGrp="1"/>
          </p:cNvSpPr>
          <p:nvPr>
            <p:ph sz="half" idx="2"/>
          </p:nvPr>
        </p:nvSpPr>
        <p:spPr>
          <a:xfrm>
            <a:off x="4648200" y="1600200"/>
            <a:ext cx="4038600" cy="4877519"/>
          </a:xfrm>
        </p:spPr>
        <p:txBody>
          <a:bodyPr vert="horz" lIns="91440" tIns="45720" rIns="91440" bIns="45720" rtlCol="0">
            <a:normAutofit fontScale="55000" lnSpcReduction="20000"/>
          </a:bodyPr>
          <a:lstStyle/>
          <a:p>
            <a:pPr marL="0" indent="0">
              <a:buNone/>
            </a:pPr>
            <a:r>
              <a:rPr lang="ru-RU" b="1" dirty="0"/>
              <a:t>Симон, Г. Скрытые чемпионы – прорыв в </a:t>
            </a:r>
            <a:r>
              <a:rPr lang="ru-RU" b="1" dirty="0" err="1"/>
              <a:t>Глобалию</a:t>
            </a:r>
            <a:r>
              <a:rPr lang="ru-RU" b="1" dirty="0"/>
              <a:t>. Почему немецкие компании доминируют в мире. - М. : </a:t>
            </a:r>
            <a:r>
              <a:rPr lang="ru-RU" b="1" dirty="0" err="1"/>
              <a:t>Библос</a:t>
            </a:r>
            <a:r>
              <a:rPr lang="ru-RU" b="1" dirty="0"/>
              <a:t>, 2019. </a:t>
            </a:r>
          </a:p>
          <a:p>
            <a:pPr marL="0" indent="0">
              <a:buNone/>
            </a:pPr>
            <a:endParaRPr lang="ru-RU" b="1" dirty="0"/>
          </a:p>
          <a:p>
            <a:pPr marL="0" indent="0">
              <a:buNone/>
            </a:pPr>
            <a:r>
              <a:rPr lang="ru-RU" dirty="0"/>
              <a:t>Подробно анализируя деятельность более тысячи "скрытых чемпионов" по всему миру, Симон раскрывает общие тенденции, типы поведения и подходы, которые обеспечивают успех компаниям и нередко способствуют сохранению их лидерства на мировом рынке из поколения в поколение, несмотря на жесткую конкуренцию, финансовые трудности и изменчивую рыночную ситуацию. Он рассказывает о методах ведения бизнеса и обслуживания клиентов, маркетинге, инновациях, кадровом менеджменте, организационных моделях, особенностях управления и стратегиях, которые выгодно отличают эти выдающиеся предприятия и от общей массы компаний, и от современных крупных корпораций. Кроме того, автор дает читателям возможность заглянуть за кулисы многих успешных, но не публичных компаний, которые пренебрегают современными концепциями менеджмента.</a:t>
            </a:r>
          </a:p>
        </p:txBody>
      </p:sp>
      <p:sp>
        <p:nvSpPr>
          <p:cNvPr id="8" name="Нижний колонтитул 2"/>
          <p:cNvSpPr txBox="1">
            <a:spLocks/>
          </p:cNvSpPr>
          <p:nvPr/>
        </p:nvSpPr>
        <p:spPr>
          <a:xfrm>
            <a:off x="524272" y="6477719"/>
            <a:ext cx="2895600" cy="178611"/>
          </a:xfrm>
          <a:prstGeom prst="rect">
            <a:avLst/>
          </a:prstGeom>
        </p:spPr>
        <p:txBody>
          <a:bodyPr vert="horz" lIns="91440" tIns="45720" rIns="91440" bIns="45720" rtlCol="0" anchor="ctr"/>
          <a:lstStyle>
            <a:defPPr>
              <a:defRPr lang="ru-RU"/>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b="1">
                <a:solidFill>
                  <a:schemeClr val="accent1">
                    <a:lumMod val="75000"/>
                  </a:schemeClr>
                </a:solidFill>
              </a:rPr>
              <a:t>Рекомендовано Гильдией маркетологов</a:t>
            </a:r>
            <a:endParaRPr lang="ru-RU" b="1" dirty="0">
              <a:solidFill>
                <a:schemeClr val="accent1">
                  <a:lumMod val="75000"/>
                </a:schemeClr>
              </a:solidFill>
            </a:endParaRPr>
          </a:p>
        </p:txBody>
      </p:sp>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3" y="6381328"/>
            <a:ext cx="360040" cy="357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Объект 9">
            <a:extLst>
              <a:ext uri="{FF2B5EF4-FFF2-40B4-BE49-F238E27FC236}">
                <a16:creationId xmlns:a16="http://schemas.microsoft.com/office/drawing/2014/main" id="{508E1E2E-B356-4D9E-8BE6-65AD85AD6C60}"/>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882714" y="1600200"/>
            <a:ext cx="3187571" cy="4525963"/>
          </a:xfrm>
        </p:spPr>
      </p:pic>
    </p:spTree>
    <p:extLst>
      <p:ext uri="{BB962C8B-B14F-4D97-AF65-F5344CB8AC3E}">
        <p14:creationId xmlns:p14="http://schemas.microsoft.com/office/powerpoint/2010/main" val="20161265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a:t>Управление спросом</a:t>
            </a:r>
          </a:p>
        </p:txBody>
      </p:sp>
      <p:sp>
        <p:nvSpPr>
          <p:cNvPr id="4" name="Объект 3"/>
          <p:cNvSpPr>
            <a:spLocks noGrp="1"/>
          </p:cNvSpPr>
          <p:nvPr>
            <p:ph sz="half" idx="2"/>
          </p:nvPr>
        </p:nvSpPr>
        <p:spPr>
          <a:xfrm>
            <a:off x="4648200" y="1600200"/>
            <a:ext cx="4038600" cy="4966824"/>
          </a:xfrm>
        </p:spPr>
        <p:txBody>
          <a:bodyPr vert="horz" lIns="91440" tIns="45720" rIns="91440" bIns="45720" rtlCol="0">
            <a:normAutofit fontScale="62500" lnSpcReduction="20000"/>
          </a:bodyPr>
          <a:lstStyle/>
          <a:p>
            <a:pPr marL="0" indent="0">
              <a:buNone/>
            </a:pPr>
            <a:r>
              <a:rPr lang="ru-RU" b="1" dirty="0" err="1"/>
              <a:t>Сливотски</a:t>
            </a:r>
            <a:r>
              <a:rPr lang="ru-RU" b="1" dirty="0"/>
              <a:t> А. Вебер К. Управление спросом, М. – МИФ, 2013. – 366 с.</a:t>
            </a:r>
          </a:p>
          <a:p>
            <a:pPr marL="0" indent="0">
              <a:buNone/>
            </a:pPr>
            <a:r>
              <a:rPr lang="ru-RU" dirty="0"/>
              <a:t>Книга Адриана </a:t>
            </a:r>
            <a:r>
              <a:rPr lang="ru-RU" dirty="0" err="1"/>
              <a:t>Сливотски</a:t>
            </a:r>
            <a:r>
              <a:rPr lang="ru-RU" dirty="0"/>
              <a:t> — об искусстве создания спроса, способного изменить весь мир. Известный мыслитель подробно исследует яркие примеры из бизнеса последних лет — компанию </a:t>
            </a:r>
            <a:r>
              <a:rPr lang="ru-RU" dirty="0" err="1"/>
              <a:t>Netflix</a:t>
            </a:r>
            <a:r>
              <a:rPr lang="ru-RU" dirty="0"/>
              <a:t>, бум электронных книг, </a:t>
            </a:r>
            <a:r>
              <a:rPr lang="ru-RU" dirty="0" err="1"/>
              <a:t>Amazon</a:t>
            </a:r>
            <a:r>
              <a:rPr lang="ru-RU" dirty="0"/>
              <a:t>. Эта книга — о проблемах потребителей, о поисках создателями спроса тех механизмов, которые заставят потребителя покупать; о компаниях, которые добились успеха, но перестали обращать внимание на изменяющиеся условия рынка, поэтому попали в ловушку. </a:t>
            </a:r>
          </a:p>
          <a:p>
            <a:pPr marL="0" indent="0">
              <a:buNone/>
            </a:pPr>
            <a:r>
              <a:rPr lang="ru-RU" dirty="0"/>
              <a:t>Также вы найдете развернутые ответы на вопросы: «Как возникает спрос?», «Почему?», «Как обеспечить возникновение спроса?». </a:t>
            </a:r>
          </a:p>
        </p:txBody>
      </p:sp>
      <p:sp>
        <p:nvSpPr>
          <p:cNvPr id="8" name="Нижний колонтитул 2"/>
          <p:cNvSpPr txBox="1">
            <a:spLocks/>
          </p:cNvSpPr>
          <p:nvPr/>
        </p:nvSpPr>
        <p:spPr>
          <a:xfrm>
            <a:off x="524272" y="6477719"/>
            <a:ext cx="2895600" cy="178611"/>
          </a:xfrm>
          <a:prstGeom prst="rect">
            <a:avLst/>
          </a:prstGeom>
        </p:spPr>
        <p:txBody>
          <a:bodyPr vert="horz" lIns="91440" tIns="45720" rIns="91440" bIns="45720" rtlCol="0" anchor="ctr"/>
          <a:lstStyle>
            <a:defPPr>
              <a:defRPr lang="ru-RU"/>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b="1">
                <a:solidFill>
                  <a:schemeClr val="accent1">
                    <a:lumMod val="75000"/>
                  </a:schemeClr>
                </a:solidFill>
              </a:rPr>
              <a:t>Рекомендовано Гильдией маркетологов</a:t>
            </a:r>
            <a:endParaRPr lang="ru-RU" b="1" dirty="0">
              <a:solidFill>
                <a:schemeClr val="accent1">
                  <a:lumMod val="75000"/>
                </a:schemeClr>
              </a:solidFill>
            </a:endParaRPr>
          </a:p>
        </p:txBody>
      </p:sp>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3" y="6381328"/>
            <a:ext cx="360040" cy="357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Объект 11"/>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860085" y="1600200"/>
            <a:ext cx="3232830" cy="4525963"/>
          </a:xfrm>
        </p:spPr>
      </p:pic>
    </p:spTree>
    <p:extLst>
      <p:ext uri="{BB962C8B-B14F-4D97-AF65-F5344CB8AC3E}">
        <p14:creationId xmlns:p14="http://schemas.microsoft.com/office/powerpoint/2010/main" val="13023619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a:t>Маркетинговые войны </a:t>
            </a:r>
          </a:p>
        </p:txBody>
      </p:sp>
      <p:sp>
        <p:nvSpPr>
          <p:cNvPr id="4" name="Объект 3"/>
          <p:cNvSpPr>
            <a:spLocks noGrp="1"/>
          </p:cNvSpPr>
          <p:nvPr>
            <p:ph sz="half" idx="2"/>
          </p:nvPr>
        </p:nvSpPr>
        <p:spPr>
          <a:xfrm>
            <a:off x="4648200" y="1600200"/>
            <a:ext cx="4038600" cy="4565104"/>
          </a:xfrm>
        </p:spPr>
        <p:txBody>
          <a:bodyPr vert="horz" lIns="91440" tIns="45720" rIns="91440" bIns="45720" rtlCol="0">
            <a:normAutofit fontScale="55000" lnSpcReduction="20000"/>
          </a:bodyPr>
          <a:lstStyle/>
          <a:p>
            <a:pPr marL="0" indent="0">
              <a:buNone/>
            </a:pPr>
            <a:r>
              <a:rPr lang="ru-RU" b="1" dirty="0" err="1"/>
              <a:t>Траут</a:t>
            </a:r>
            <a:r>
              <a:rPr lang="ru-RU" b="1" dirty="0"/>
              <a:t> Д. Маркетинговые войны. – СПб.: Питер, 2014. – 304 с. </a:t>
            </a:r>
          </a:p>
          <a:p>
            <a:pPr marL="0" indent="0">
              <a:buNone/>
            </a:pPr>
            <a:r>
              <a:rPr lang="ru-RU" dirty="0"/>
              <a:t>«Маркетинговые войны» издаются и пользуются популярностью уже целых 20 лет. Едва ли не с первого дня выхода в свет (в 1986 г.) книга стала настольным пособием для сотен тысяч профессионалов во всем мире. Сегодня невозможно найти специалиста по маркетингу, руководителя компании или менеджера, который бы не проштудировал ее. Как не найти и серьезной работы по маркетингу, в которой бы авторы не ссылались на «Маркетинговые войны». </a:t>
            </a:r>
          </a:p>
          <a:p>
            <a:pPr marL="0" indent="0">
              <a:buNone/>
            </a:pPr>
            <a:endParaRPr lang="ru-RU" dirty="0"/>
          </a:p>
          <a:p>
            <a:pPr marL="0" indent="0">
              <a:buNone/>
            </a:pPr>
            <a:r>
              <a:rPr lang="ru-RU" dirty="0"/>
              <a:t>Юбилейное издание содержит комментарии авторов к тем событиям, что были описаны в оригинальном варианте книги, и дополнено массой российских примеров и кейсов, написанных по согласованию с Джеком </a:t>
            </a:r>
            <a:r>
              <a:rPr lang="ru-RU" dirty="0" err="1"/>
              <a:t>Траутом</a:t>
            </a:r>
            <a:r>
              <a:rPr lang="ru-RU" dirty="0"/>
              <a:t> Алексеем Сухенко — российским представителем компании </a:t>
            </a:r>
            <a:r>
              <a:rPr lang="ru-RU" dirty="0" err="1"/>
              <a:t>Trout</a:t>
            </a:r>
            <a:r>
              <a:rPr lang="ru-RU" dirty="0"/>
              <a:t> &amp; </a:t>
            </a:r>
            <a:r>
              <a:rPr lang="ru-RU" dirty="0" err="1"/>
              <a:t>Partners</a:t>
            </a:r>
            <a:r>
              <a:rPr lang="ru-RU" dirty="0"/>
              <a:t>. </a:t>
            </a:r>
          </a:p>
        </p:txBody>
      </p:sp>
      <p:sp>
        <p:nvSpPr>
          <p:cNvPr id="8" name="Нижний колонтитул 2"/>
          <p:cNvSpPr txBox="1">
            <a:spLocks/>
          </p:cNvSpPr>
          <p:nvPr/>
        </p:nvSpPr>
        <p:spPr>
          <a:xfrm>
            <a:off x="524272" y="6477719"/>
            <a:ext cx="2895600" cy="178611"/>
          </a:xfrm>
          <a:prstGeom prst="rect">
            <a:avLst/>
          </a:prstGeom>
        </p:spPr>
        <p:txBody>
          <a:bodyPr vert="horz" lIns="91440" tIns="45720" rIns="91440" bIns="45720" rtlCol="0" anchor="ctr"/>
          <a:lstStyle>
            <a:defPPr>
              <a:defRPr lang="ru-RU"/>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b="1">
                <a:solidFill>
                  <a:schemeClr val="accent1">
                    <a:lumMod val="75000"/>
                  </a:schemeClr>
                </a:solidFill>
              </a:rPr>
              <a:t>Рекомендовано Гильдией маркетологов</a:t>
            </a:r>
            <a:endParaRPr lang="ru-RU" b="1" dirty="0">
              <a:solidFill>
                <a:schemeClr val="accent1">
                  <a:lumMod val="75000"/>
                </a:schemeClr>
              </a:solidFill>
            </a:endParaRPr>
          </a:p>
        </p:txBody>
      </p:sp>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3" y="6381328"/>
            <a:ext cx="360040" cy="357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Объект 4"/>
          <p:cNvPicPr>
            <a:picLocks noGrp="1" noChangeAspect="1"/>
          </p:cNvPicPr>
          <p:nvPr>
            <p:ph sz="half" idx="1"/>
          </p:nvPr>
        </p:nvPicPr>
        <p:blipFill>
          <a:blip r:embed="rId4" cstate="print">
            <a:extLst>
              <a:ext uri="{28A0092B-C50C-407E-A947-70E740481C1C}">
                <a14:useLocalDpi xmlns:a14="http://schemas.microsoft.com/office/drawing/2010/main" val="0"/>
              </a:ext>
            </a:extLst>
          </a:blip>
          <a:stretch>
            <a:fillRect/>
          </a:stretch>
        </p:blipFill>
        <p:spPr>
          <a:xfrm>
            <a:off x="457200" y="1676214"/>
            <a:ext cx="4038600" cy="4373935"/>
          </a:xfrm>
        </p:spPr>
      </p:pic>
    </p:spTree>
    <p:extLst>
      <p:ext uri="{BB962C8B-B14F-4D97-AF65-F5344CB8AC3E}">
        <p14:creationId xmlns:p14="http://schemas.microsoft.com/office/powerpoint/2010/main" val="9526058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a:t>Дифференцируйся или умирай</a:t>
            </a:r>
          </a:p>
        </p:txBody>
      </p:sp>
      <p:sp>
        <p:nvSpPr>
          <p:cNvPr id="4" name="Объект 3"/>
          <p:cNvSpPr>
            <a:spLocks noGrp="1"/>
          </p:cNvSpPr>
          <p:nvPr>
            <p:ph sz="half" idx="2"/>
          </p:nvPr>
        </p:nvSpPr>
        <p:spPr>
          <a:xfrm>
            <a:off x="4648200" y="1600200"/>
            <a:ext cx="4038600" cy="4525963"/>
          </a:xfrm>
        </p:spPr>
        <p:txBody>
          <a:bodyPr vert="horz" lIns="91440" tIns="45720" rIns="91440" bIns="45720" rtlCol="0">
            <a:normAutofit fontScale="55000" lnSpcReduction="20000"/>
          </a:bodyPr>
          <a:lstStyle/>
          <a:p>
            <a:pPr marL="0" indent="0">
              <a:buNone/>
            </a:pPr>
            <a:r>
              <a:rPr lang="ru-RU" b="1" dirty="0" err="1"/>
              <a:t>Траут</a:t>
            </a:r>
            <a:r>
              <a:rPr lang="ru-RU" b="1" dirty="0"/>
              <a:t> Д., Ривкин С. Дифференцируйся или умирай! Выживание в эпоху убийственной конкуренции/ пер. с англ. – </a:t>
            </a:r>
            <a:r>
              <a:rPr lang="ru-RU" b="1" dirty="0" err="1"/>
              <a:t>Спб</a:t>
            </a:r>
            <a:r>
              <a:rPr lang="ru-RU" b="1" dirty="0"/>
              <a:t>.: Питер, 2018.</a:t>
            </a:r>
          </a:p>
          <a:p>
            <a:pPr marL="0" indent="0">
              <a:buNone/>
            </a:pPr>
            <a:endParaRPr lang="ru-RU" dirty="0"/>
          </a:p>
          <a:p>
            <a:pPr marL="0" indent="0">
              <a:buNone/>
            </a:pPr>
            <a:r>
              <a:rPr lang="ru-RU" dirty="0"/>
              <a:t>В книге "Дифференцируйся или умирай!" Джек </a:t>
            </a:r>
            <a:r>
              <a:rPr lang="ru-RU" dirty="0" err="1"/>
              <a:t>Траут</a:t>
            </a:r>
            <a:r>
              <a:rPr lang="ru-RU" dirty="0"/>
              <a:t> и его соавтор Стив Ривкин неопровержимо доказывают, что дифференцирование является краеугольным камнем успешного маркетинга, и дают своевременные и авторитетные рекомендации по правильным стратегиям маркетинга.</a:t>
            </a:r>
          </a:p>
          <a:p>
            <a:pPr marL="0" indent="0">
              <a:buNone/>
            </a:pPr>
            <a:r>
              <a:rPr lang="ru-RU" dirty="0"/>
              <a:t>Последнее издание книги дополнено кейсами, в том числе из России и Китая. Авторы подробно разбирают разнообразные стратегии дифференцирования, показывают реальную "кухню" компаний - скрытые от посторонних глаз решения, приводящие к успехам в мировом маркетинге. </a:t>
            </a:r>
          </a:p>
        </p:txBody>
      </p:sp>
      <p:sp>
        <p:nvSpPr>
          <p:cNvPr id="8" name="Нижний колонтитул 2"/>
          <p:cNvSpPr txBox="1">
            <a:spLocks/>
          </p:cNvSpPr>
          <p:nvPr/>
        </p:nvSpPr>
        <p:spPr>
          <a:xfrm>
            <a:off x="524272" y="6477719"/>
            <a:ext cx="2895600" cy="178611"/>
          </a:xfrm>
          <a:prstGeom prst="rect">
            <a:avLst/>
          </a:prstGeom>
        </p:spPr>
        <p:txBody>
          <a:bodyPr vert="horz" lIns="91440" tIns="45720" rIns="91440" bIns="45720" rtlCol="0" anchor="ctr"/>
          <a:lstStyle>
            <a:defPPr>
              <a:defRPr lang="ru-RU"/>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b="1">
                <a:solidFill>
                  <a:schemeClr val="accent1">
                    <a:lumMod val="75000"/>
                  </a:schemeClr>
                </a:solidFill>
              </a:rPr>
              <a:t>Рекомендовано Гильдией маркетологов</a:t>
            </a:r>
            <a:endParaRPr lang="ru-RU" b="1" dirty="0">
              <a:solidFill>
                <a:schemeClr val="accent1">
                  <a:lumMod val="75000"/>
                </a:schemeClr>
              </a:solidFill>
            </a:endParaRPr>
          </a:p>
        </p:txBody>
      </p:sp>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3" y="6381328"/>
            <a:ext cx="360040" cy="357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Объект 6">
            <a:extLst>
              <a:ext uri="{FF2B5EF4-FFF2-40B4-BE49-F238E27FC236}">
                <a16:creationId xmlns:a16="http://schemas.microsoft.com/office/drawing/2014/main" id="{A0C9300F-3B47-46CD-A275-512B72585138}"/>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457200" y="1694993"/>
            <a:ext cx="4038600" cy="4336376"/>
          </a:xfrm>
        </p:spPr>
      </p:pic>
    </p:spTree>
    <p:extLst>
      <p:ext uri="{BB962C8B-B14F-4D97-AF65-F5344CB8AC3E}">
        <p14:creationId xmlns:p14="http://schemas.microsoft.com/office/powerpoint/2010/main" val="2272106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Маркетинговые исследования: инструкция по применению</a:t>
            </a:r>
          </a:p>
        </p:txBody>
      </p:sp>
      <p:sp>
        <p:nvSpPr>
          <p:cNvPr id="4" name="Объект 3"/>
          <p:cNvSpPr>
            <a:spLocks noGrp="1"/>
          </p:cNvSpPr>
          <p:nvPr>
            <p:ph sz="half" idx="2"/>
          </p:nvPr>
        </p:nvSpPr>
        <p:spPr/>
        <p:txBody>
          <a:bodyPr>
            <a:normAutofit fontScale="62500" lnSpcReduction="20000"/>
          </a:bodyPr>
          <a:lstStyle/>
          <a:p>
            <a:pPr marL="0" indent="0">
              <a:buNone/>
            </a:pPr>
            <a:r>
              <a:rPr lang="ru-RU" b="1" dirty="0"/>
              <a:t>Березин И. Маркетинговые исследования: инструкция по применению. – М. </a:t>
            </a:r>
            <a:r>
              <a:rPr lang="ru-RU" b="1" dirty="0" err="1"/>
              <a:t>Юрайт</a:t>
            </a:r>
            <a:r>
              <a:rPr lang="ru-RU" b="1" dirty="0"/>
              <a:t>, 2012</a:t>
            </a:r>
          </a:p>
          <a:p>
            <a:pPr marL="0" indent="0">
              <a:buNone/>
            </a:pPr>
            <a:r>
              <a:rPr lang="ru-RU" dirty="0"/>
              <a:t>Это издание о том, когда и зачем нужны маркетинговые исследования, как их правильно организовать или грамотно заказать, сколько они стоят на рынке и как здесь не ошибиться, а также о том, что делать с результатами исследований. В первую очередь издание предназначено для руководителей компаний и их заместителей, начальников коммерческих служб и отделов маркетинга (рекламы), планово-экономических отделов и служб стратегического развития, </a:t>
            </a:r>
          </a:p>
          <a:p>
            <a:pPr marL="0" indent="0">
              <a:buNone/>
            </a:pPr>
            <a:r>
              <a:rPr lang="ru-RU" dirty="0"/>
              <a:t>отделов сбыта и служб по работе с клиентами. </a:t>
            </a:r>
          </a:p>
        </p:txBody>
      </p:sp>
      <p:pic>
        <p:nvPicPr>
          <p:cNvPr id="5" name="Объект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031197" y="1600200"/>
            <a:ext cx="2890605" cy="4525963"/>
          </a:xfrm>
        </p:spPr>
      </p:pic>
      <p:sp>
        <p:nvSpPr>
          <p:cNvPr id="6" name="Нижний колонтитул 2"/>
          <p:cNvSpPr txBox="1">
            <a:spLocks/>
          </p:cNvSpPr>
          <p:nvPr/>
        </p:nvSpPr>
        <p:spPr>
          <a:xfrm>
            <a:off x="524272" y="6477719"/>
            <a:ext cx="2895600" cy="178611"/>
          </a:xfrm>
          <a:prstGeom prst="rect">
            <a:avLst/>
          </a:prstGeom>
        </p:spPr>
        <p:txBody>
          <a:bodyPr vert="horz" lIns="91440" tIns="45720" rIns="91440" bIns="45720" rtlCol="0" anchor="ctr"/>
          <a:lstStyle>
            <a:defPPr>
              <a:defRPr lang="ru-RU"/>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b="1">
                <a:solidFill>
                  <a:schemeClr val="accent1">
                    <a:lumMod val="75000"/>
                  </a:schemeClr>
                </a:solidFill>
              </a:rPr>
              <a:t>Рекомендовано Гильдией маркетологов</a:t>
            </a:r>
            <a:endParaRPr lang="ru-RU" b="1" dirty="0">
              <a:solidFill>
                <a:schemeClr val="accent1">
                  <a:lumMod val="75000"/>
                </a:schemeClr>
              </a:solidFill>
            </a:endParaRPr>
          </a:p>
        </p:txBody>
      </p:sp>
      <p:pic>
        <p:nvPicPr>
          <p:cNvPr id="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3" y="6381328"/>
            <a:ext cx="360040" cy="357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42583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a:t>Как растут бренды</a:t>
            </a:r>
          </a:p>
        </p:txBody>
      </p:sp>
      <p:sp>
        <p:nvSpPr>
          <p:cNvPr id="4" name="Объект 3"/>
          <p:cNvSpPr>
            <a:spLocks noGrp="1"/>
          </p:cNvSpPr>
          <p:nvPr>
            <p:ph sz="half" idx="2"/>
          </p:nvPr>
        </p:nvSpPr>
        <p:spPr>
          <a:xfrm>
            <a:off x="4648200" y="1600200"/>
            <a:ext cx="4038600" cy="4525963"/>
          </a:xfrm>
        </p:spPr>
        <p:txBody>
          <a:bodyPr vert="horz" lIns="91440" tIns="45720" rIns="91440" bIns="45720" rtlCol="0">
            <a:normAutofit fontScale="62500" lnSpcReduction="20000"/>
          </a:bodyPr>
          <a:lstStyle/>
          <a:p>
            <a:pPr marL="0" indent="0">
              <a:buNone/>
            </a:pPr>
            <a:r>
              <a:rPr lang="ru-RU" b="1" dirty="0"/>
              <a:t>Шарп Б. Как растут бренды. О чем не знают маркетологи / пер. с англ. – М.: Манн, Иванов и Фербер, 2017.</a:t>
            </a:r>
          </a:p>
          <a:p>
            <a:pPr marL="0" indent="0">
              <a:buNone/>
            </a:pPr>
            <a:endParaRPr lang="ru-RU" dirty="0"/>
          </a:p>
          <a:p>
            <a:pPr marL="0" indent="0">
              <a:buNone/>
            </a:pPr>
            <a:r>
              <a:rPr lang="ru-RU" dirty="0"/>
              <a:t>В этой книге Байрон Шарп – директор Института маркетинговых наук Эренберга-Басса при Университете Южной Австралии – приводит научные данные о том, почему люди покупают. Справедливость его выводов подтвердили десятилетние исследования поведения реальных покупателей. После прочтения этой книги вы сможете лучше понимать, как использовать законы маркетинга. Вы станете делать прогнозы и принимать решения, основанные на научных данных, а не домыслах.</a:t>
            </a:r>
          </a:p>
        </p:txBody>
      </p:sp>
      <p:sp>
        <p:nvSpPr>
          <p:cNvPr id="8" name="Нижний колонтитул 2"/>
          <p:cNvSpPr txBox="1">
            <a:spLocks/>
          </p:cNvSpPr>
          <p:nvPr/>
        </p:nvSpPr>
        <p:spPr>
          <a:xfrm>
            <a:off x="524272" y="6477719"/>
            <a:ext cx="2895600" cy="178611"/>
          </a:xfrm>
          <a:prstGeom prst="rect">
            <a:avLst/>
          </a:prstGeom>
        </p:spPr>
        <p:txBody>
          <a:bodyPr vert="horz" lIns="91440" tIns="45720" rIns="91440" bIns="45720" rtlCol="0" anchor="ctr"/>
          <a:lstStyle>
            <a:defPPr>
              <a:defRPr lang="ru-RU"/>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b="1">
                <a:solidFill>
                  <a:schemeClr val="accent1">
                    <a:lumMod val="75000"/>
                  </a:schemeClr>
                </a:solidFill>
              </a:rPr>
              <a:t>Рекомендовано Гильдией маркетологов</a:t>
            </a:r>
            <a:endParaRPr lang="ru-RU" b="1" dirty="0">
              <a:solidFill>
                <a:schemeClr val="accent1">
                  <a:lumMod val="75000"/>
                </a:schemeClr>
              </a:solidFill>
            </a:endParaRPr>
          </a:p>
        </p:txBody>
      </p:sp>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3" y="6381328"/>
            <a:ext cx="360040" cy="357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Объект 9">
            <a:extLst>
              <a:ext uri="{FF2B5EF4-FFF2-40B4-BE49-F238E27FC236}">
                <a16:creationId xmlns:a16="http://schemas.microsoft.com/office/drawing/2014/main" id="{BB6B2E36-1816-480E-A2B2-8A5F4DCC550A}"/>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865630" y="1600200"/>
            <a:ext cx="3221740" cy="4525963"/>
          </a:xfrm>
        </p:spPr>
      </p:pic>
    </p:spTree>
    <p:extLst>
      <p:ext uri="{BB962C8B-B14F-4D97-AF65-F5344CB8AC3E}">
        <p14:creationId xmlns:p14="http://schemas.microsoft.com/office/powerpoint/2010/main" val="2155245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Маркетинг профессиональных услуг </a:t>
            </a:r>
          </a:p>
        </p:txBody>
      </p:sp>
      <p:sp>
        <p:nvSpPr>
          <p:cNvPr id="4" name="Объект 3"/>
          <p:cNvSpPr>
            <a:spLocks noGrp="1"/>
          </p:cNvSpPr>
          <p:nvPr>
            <p:ph sz="half" idx="2"/>
          </p:nvPr>
        </p:nvSpPr>
        <p:spPr>
          <a:xfrm>
            <a:off x="4648200" y="1600200"/>
            <a:ext cx="4038600" cy="4781128"/>
          </a:xfrm>
        </p:spPr>
        <p:txBody>
          <a:bodyPr vert="horz" lIns="91440" tIns="45720" rIns="91440" bIns="45720" rtlCol="0">
            <a:normAutofit fontScale="55000" lnSpcReduction="20000"/>
          </a:bodyPr>
          <a:lstStyle/>
          <a:p>
            <a:pPr marL="0" indent="0">
              <a:buNone/>
            </a:pPr>
            <a:r>
              <a:rPr lang="ru-RU" b="1" dirty="0"/>
              <a:t>Шульц М., </a:t>
            </a:r>
            <a:r>
              <a:rPr lang="ru-RU" b="1" dirty="0" err="1"/>
              <a:t>Перр</a:t>
            </a:r>
            <a:r>
              <a:rPr lang="ru-RU" b="1" dirty="0"/>
              <a:t>, Дж. Маркетинг профессиональных услуг / пер. с англ.  – М.: Манн, Иванов и </a:t>
            </a:r>
            <a:r>
              <a:rPr lang="ru-RU" b="1" dirty="0" err="1"/>
              <a:t>Фербьер</a:t>
            </a:r>
            <a:r>
              <a:rPr lang="ru-RU" b="1" dirty="0"/>
              <a:t>, 2012.</a:t>
            </a:r>
          </a:p>
          <a:p>
            <a:pPr marL="0" indent="0">
              <a:buNone/>
            </a:pPr>
            <a:endParaRPr lang="ru-RU" dirty="0"/>
          </a:p>
          <a:p>
            <a:pPr marL="0" indent="0">
              <a:buNone/>
            </a:pPr>
            <a:r>
              <a:rPr lang="ru-RU" dirty="0"/>
              <a:t>Первая для отечественного книжного рынка книга на столь непростую и захватывающую тему как "маркетинг фирм профессиональных услуг": консалтинговых, юридических, рекрутинговых. В ней два опытных специалиста-практика рассказывают, как управлять процессами маркетинга такой фирмы: как строить планы и стратегии, как создавать и развивать бренд и маркетинговые послания, как внедрять механизмы создания и поддержки покупательского спроса, выстраивать взаимодействие с клиентами и партнерами, поддерживать продажи услуг фирмы.</a:t>
            </a:r>
          </a:p>
          <a:p>
            <a:pPr marL="0" indent="0">
              <a:buNone/>
            </a:pPr>
            <a:r>
              <a:rPr lang="ru-RU" dirty="0"/>
              <a:t>Цель книги - определить приоритеты в стратегиях и тактиках маркетинга, помочь читателю избежать некоторых ошибок, типичных в маркетинге компаний, специализирующихся на оказании профессиональных услуг.</a:t>
            </a:r>
          </a:p>
        </p:txBody>
      </p:sp>
      <p:sp>
        <p:nvSpPr>
          <p:cNvPr id="8" name="Нижний колонтитул 2"/>
          <p:cNvSpPr txBox="1">
            <a:spLocks/>
          </p:cNvSpPr>
          <p:nvPr/>
        </p:nvSpPr>
        <p:spPr>
          <a:xfrm>
            <a:off x="524272" y="6477719"/>
            <a:ext cx="2895600" cy="178611"/>
          </a:xfrm>
          <a:prstGeom prst="rect">
            <a:avLst/>
          </a:prstGeom>
        </p:spPr>
        <p:txBody>
          <a:bodyPr vert="horz" lIns="91440" tIns="45720" rIns="91440" bIns="45720" rtlCol="0" anchor="ctr"/>
          <a:lstStyle>
            <a:defPPr>
              <a:defRPr lang="ru-RU"/>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b="1">
                <a:solidFill>
                  <a:schemeClr val="accent1">
                    <a:lumMod val="75000"/>
                  </a:schemeClr>
                </a:solidFill>
              </a:rPr>
              <a:t>Рекомендовано Гильдией маркетологов</a:t>
            </a:r>
            <a:endParaRPr lang="ru-RU" b="1" dirty="0">
              <a:solidFill>
                <a:schemeClr val="accent1">
                  <a:lumMod val="75000"/>
                </a:schemeClr>
              </a:solidFill>
            </a:endParaRPr>
          </a:p>
        </p:txBody>
      </p:sp>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3" y="6381328"/>
            <a:ext cx="360040" cy="357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Объект 6">
            <a:extLst>
              <a:ext uri="{FF2B5EF4-FFF2-40B4-BE49-F238E27FC236}">
                <a16:creationId xmlns:a16="http://schemas.microsoft.com/office/drawing/2014/main" id="{6E07C1D3-07DE-450C-BC00-B4A28B429F3F}"/>
              </a:ext>
            </a:extLst>
          </p:cNvPr>
          <p:cNvPicPr>
            <a:picLocks noGrp="1" noChangeAspect="1"/>
          </p:cNvPicPr>
          <p:nvPr>
            <p:ph sz="half" idx="1"/>
          </p:nvPr>
        </p:nvPicPr>
        <p:blipFill>
          <a:blip r:embed="rId4"/>
          <a:stretch>
            <a:fillRect/>
          </a:stretch>
        </p:blipFill>
        <p:spPr>
          <a:xfrm>
            <a:off x="1053128" y="1600200"/>
            <a:ext cx="2846744" cy="4525963"/>
          </a:xfrm>
          <a:prstGeom prst="rect">
            <a:avLst/>
          </a:prstGeom>
        </p:spPr>
      </p:pic>
    </p:spTree>
    <p:extLst>
      <p:ext uri="{BB962C8B-B14F-4D97-AF65-F5344CB8AC3E}">
        <p14:creationId xmlns:p14="http://schemas.microsoft.com/office/powerpoint/2010/main" val="10762573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2420888"/>
            <a:ext cx="7772400" cy="2016224"/>
          </a:xfrm>
        </p:spPr>
        <p:txBody>
          <a:bodyPr/>
          <a:lstStyle/>
          <a:p>
            <a:r>
              <a:rPr lang="ru-RU" dirty="0"/>
              <a:t>3. Маркетинговые коммуникации</a:t>
            </a:r>
          </a:p>
        </p:txBody>
      </p:sp>
      <p:sp>
        <p:nvSpPr>
          <p:cNvPr id="4" name="Нижний колонтитул 3"/>
          <p:cNvSpPr>
            <a:spLocks noGrp="1"/>
          </p:cNvSpPr>
          <p:nvPr>
            <p:ph type="ftr" sz="quarter" idx="11"/>
          </p:nvPr>
        </p:nvSpPr>
        <p:spPr/>
        <p:txBody>
          <a:bodyPr/>
          <a:lstStyle/>
          <a:p>
            <a:r>
              <a:rPr lang="ru-RU"/>
              <a:t>Рекомендовано Гильдией маркетологов</a:t>
            </a:r>
          </a:p>
        </p:txBody>
      </p:sp>
    </p:spTree>
    <p:extLst>
      <p:ext uri="{BB962C8B-B14F-4D97-AF65-F5344CB8AC3E}">
        <p14:creationId xmlns:p14="http://schemas.microsoft.com/office/powerpoint/2010/main" val="28162188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a:t>Интернет – маркетинг</a:t>
            </a:r>
          </a:p>
        </p:txBody>
      </p:sp>
      <p:sp>
        <p:nvSpPr>
          <p:cNvPr id="4" name="Объект 3"/>
          <p:cNvSpPr>
            <a:spLocks noGrp="1"/>
          </p:cNvSpPr>
          <p:nvPr>
            <p:ph sz="half" idx="2"/>
          </p:nvPr>
        </p:nvSpPr>
        <p:spPr>
          <a:xfrm>
            <a:off x="4648200" y="1600200"/>
            <a:ext cx="4038600" cy="4853136"/>
          </a:xfrm>
        </p:spPr>
        <p:txBody>
          <a:bodyPr>
            <a:normAutofit fontScale="70000" lnSpcReduction="20000"/>
          </a:bodyPr>
          <a:lstStyle/>
          <a:p>
            <a:pPr marL="0" indent="0">
              <a:buNone/>
            </a:pPr>
            <a:r>
              <a:rPr lang="ru-RU" b="1" dirty="0"/>
              <a:t>Гавриков А., Давыдов В., Федоров М. Интернет – маркетинг. Настольная книга </a:t>
            </a:r>
            <a:r>
              <a:rPr lang="ru-RU" b="1" dirty="0" err="1"/>
              <a:t>digital</a:t>
            </a:r>
            <a:r>
              <a:rPr lang="ru-RU" b="1" dirty="0"/>
              <a:t>-маркетолога – М.: АСТ, 2019 </a:t>
            </a:r>
          </a:p>
          <a:p>
            <a:pPr marL="0" indent="0">
              <a:buNone/>
            </a:pPr>
            <a:r>
              <a:rPr lang="ru-RU" dirty="0"/>
              <a:t>Если вы считаете, что </a:t>
            </a:r>
            <a:r>
              <a:rPr lang="ru-RU" dirty="0" err="1"/>
              <a:t>digital</a:t>
            </a:r>
            <a:r>
              <a:rPr lang="ru-RU" dirty="0"/>
              <a:t>-маркетинг – это гораздо больше, чем "создание и раскрутка сайта", то эта книга для вас. С помощью нее вы сможете узнать о стратегическом планировании и принятии бизнес-решений, поймете, как использовать инновации, научитесь экспериментировать, измерять результат и корректировать тактику на основе результатов этих действий. А главное, вы начнете стабильно занимать лидирующие позиции на рынке. </a:t>
            </a:r>
          </a:p>
        </p:txBody>
      </p:sp>
      <p:sp>
        <p:nvSpPr>
          <p:cNvPr id="7" name="Нижний колонтитул 2"/>
          <p:cNvSpPr txBox="1">
            <a:spLocks/>
          </p:cNvSpPr>
          <p:nvPr/>
        </p:nvSpPr>
        <p:spPr>
          <a:xfrm>
            <a:off x="524272" y="6477719"/>
            <a:ext cx="2895600" cy="178611"/>
          </a:xfrm>
          <a:prstGeom prst="rect">
            <a:avLst/>
          </a:prstGeom>
        </p:spPr>
        <p:txBody>
          <a:bodyPr vert="horz" lIns="91440" tIns="45720" rIns="91440" bIns="45720" rtlCol="0" anchor="ctr"/>
          <a:lstStyle>
            <a:defPPr>
              <a:defRPr lang="ru-RU"/>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b="1">
                <a:solidFill>
                  <a:schemeClr val="accent1">
                    <a:lumMod val="75000"/>
                  </a:schemeClr>
                </a:solidFill>
              </a:rPr>
              <a:t>Рекомендовано Гильдией маркетологов</a:t>
            </a:r>
            <a:endParaRPr lang="ru-RU" b="1" dirty="0">
              <a:solidFill>
                <a:schemeClr val="accent1">
                  <a:lumMod val="75000"/>
                </a:schemeClr>
              </a:solidFill>
            </a:endParaRPr>
          </a:p>
        </p:txBody>
      </p:sp>
      <p:pic>
        <p:nvPicPr>
          <p:cNvPr id="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3" y="6381328"/>
            <a:ext cx="360040" cy="357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Объект 9">
            <a:extLst>
              <a:ext uri="{FF2B5EF4-FFF2-40B4-BE49-F238E27FC236}">
                <a16:creationId xmlns:a16="http://schemas.microsoft.com/office/drawing/2014/main" id="{517B60D7-41E3-4129-84B7-18D820A66556}"/>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003458" y="1600200"/>
            <a:ext cx="2946084" cy="4525963"/>
          </a:xfrm>
        </p:spPr>
      </p:pic>
    </p:spTree>
    <p:extLst>
      <p:ext uri="{BB962C8B-B14F-4D97-AF65-F5344CB8AC3E}">
        <p14:creationId xmlns:p14="http://schemas.microsoft.com/office/powerpoint/2010/main" val="22774950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a:t>Контент, маркетинг и рок-н-ролл.</a:t>
            </a:r>
          </a:p>
        </p:txBody>
      </p:sp>
      <p:sp>
        <p:nvSpPr>
          <p:cNvPr id="4" name="Объект 3"/>
          <p:cNvSpPr>
            <a:spLocks noGrp="1"/>
          </p:cNvSpPr>
          <p:nvPr>
            <p:ph sz="half" idx="2"/>
          </p:nvPr>
        </p:nvSpPr>
        <p:spPr>
          <a:xfrm>
            <a:off x="4648200" y="1600200"/>
            <a:ext cx="4038600" cy="4853136"/>
          </a:xfrm>
        </p:spPr>
        <p:txBody>
          <a:bodyPr>
            <a:normAutofit fontScale="55000" lnSpcReduction="20000"/>
          </a:bodyPr>
          <a:lstStyle/>
          <a:p>
            <a:pPr marL="0" indent="0">
              <a:buNone/>
            </a:pPr>
            <a:r>
              <a:rPr lang="ru-RU" b="1" dirty="0"/>
              <a:t>Каплунов Д.А. Контент, маркетинг и рок-н-ролл. – Москва: Манн, Иванов и Фербер, 2015 – 496 с. 18+</a:t>
            </a:r>
          </a:p>
          <a:p>
            <a:pPr marL="0" indent="0">
              <a:buNone/>
            </a:pPr>
            <a:r>
              <a:rPr lang="ru-RU" dirty="0"/>
              <a:t>Как создавать привлекательный контент в любом виде и формате, что публиковать с целью моментального привлечения аудитории, как влюбить в себя максимально возможное количество читателей - об этом наглядно и доступно известный копирайтер Денис Каплунов рассказывает в своей новой книге "Контент, маркетинг и рок-н-ролл".</a:t>
            </a:r>
          </a:p>
          <a:p>
            <a:pPr marL="0" indent="0">
              <a:buNone/>
            </a:pPr>
            <a:r>
              <a:rPr lang="ru-RU" dirty="0"/>
              <a:t>Статьи для сайтов, публикации в блогах, новости, картинки, фотографии, видео, </a:t>
            </a:r>
            <a:r>
              <a:rPr lang="ru-RU" dirty="0" err="1"/>
              <a:t>email</a:t>
            </a:r>
            <a:r>
              <a:rPr lang="ru-RU" dirty="0"/>
              <a:t>-рассылки, электронные книги и т. д. - все это форматы контента, создание которых рассматривается в книге.</a:t>
            </a:r>
          </a:p>
          <a:p>
            <a:pPr marL="0" indent="0">
              <a:buNone/>
            </a:pPr>
            <a:r>
              <a:rPr lang="ru-RU" dirty="0"/>
              <a:t>Только действенные приемы и техники, подтвержденные примерами из реальной отечественной практики, - фирменный стиль Дениса </a:t>
            </a:r>
            <a:r>
              <a:rPr lang="ru-RU" dirty="0" err="1"/>
              <a:t>Каплунова</a:t>
            </a:r>
            <a:r>
              <a:rPr lang="ru-RU" dirty="0"/>
              <a:t>. С помощью знаний из этой книги вы сможете эффектно вести собственный блог, заполнять ленты в социальных сетях, добиться успеха у читателей и вообще стать "рок-звездой" мира контента.</a:t>
            </a:r>
          </a:p>
        </p:txBody>
      </p:sp>
      <p:pic>
        <p:nvPicPr>
          <p:cNvPr id="6" name="Объект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98070" y="1600200"/>
            <a:ext cx="3156859" cy="4525963"/>
          </a:xfrm>
          <a:ln w="3175">
            <a:solidFill>
              <a:schemeClr val="tx1"/>
            </a:solidFill>
          </a:ln>
        </p:spPr>
      </p:pic>
      <p:sp>
        <p:nvSpPr>
          <p:cNvPr id="7" name="Нижний колонтитул 2"/>
          <p:cNvSpPr txBox="1">
            <a:spLocks/>
          </p:cNvSpPr>
          <p:nvPr/>
        </p:nvSpPr>
        <p:spPr>
          <a:xfrm>
            <a:off x="524272" y="6477719"/>
            <a:ext cx="2895600" cy="178611"/>
          </a:xfrm>
          <a:prstGeom prst="rect">
            <a:avLst/>
          </a:prstGeom>
        </p:spPr>
        <p:txBody>
          <a:bodyPr vert="horz" lIns="91440" tIns="45720" rIns="91440" bIns="45720" rtlCol="0" anchor="ctr"/>
          <a:lstStyle>
            <a:defPPr>
              <a:defRPr lang="ru-RU"/>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b="1">
                <a:solidFill>
                  <a:schemeClr val="accent1">
                    <a:lumMod val="75000"/>
                  </a:schemeClr>
                </a:solidFill>
              </a:rPr>
              <a:t>Рекомендовано Гильдией маркетологов</a:t>
            </a:r>
            <a:endParaRPr lang="ru-RU" b="1" dirty="0">
              <a:solidFill>
                <a:schemeClr val="accent1">
                  <a:lumMod val="75000"/>
                </a:schemeClr>
              </a:solidFill>
            </a:endParaRPr>
          </a:p>
        </p:txBody>
      </p:sp>
      <p:pic>
        <p:nvPicPr>
          <p:cNvPr id="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3" y="6381328"/>
            <a:ext cx="360040" cy="357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4347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a:t>Секс и насилие в рекламе</a:t>
            </a:r>
          </a:p>
        </p:txBody>
      </p:sp>
      <p:sp>
        <p:nvSpPr>
          <p:cNvPr id="4" name="Объект 3"/>
          <p:cNvSpPr>
            <a:spLocks noGrp="1"/>
          </p:cNvSpPr>
          <p:nvPr>
            <p:ph sz="half" idx="2"/>
          </p:nvPr>
        </p:nvSpPr>
        <p:spPr>
          <a:xfrm>
            <a:off x="4648200" y="1600201"/>
            <a:ext cx="4038600" cy="4565103"/>
          </a:xfrm>
        </p:spPr>
        <p:txBody>
          <a:bodyPr vert="horz" lIns="91440" tIns="45720" rIns="91440" bIns="45720" rtlCol="0">
            <a:normAutofit fontScale="55000" lnSpcReduction="20000"/>
          </a:bodyPr>
          <a:lstStyle/>
          <a:p>
            <a:pPr marL="0" indent="0">
              <a:buNone/>
            </a:pPr>
            <a:r>
              <a:rPr lang="ru-RU" b="1" dirty="0" err="1"/>
              <a:t>Кафтанджиев</a:t>
            </a:r>
            <a:r>
              <a:rPr lang="ru-RU" b="1" dirty="0"/>
              <a:t> Х. Секс и насилие в рекламе. – СПб.: - Питер, 2008 – 496 с.</a:t>
            </a:r>
          </a:p>
          <a:p>
            <a:pPr marL="0" indent="0">
              <a:buNone/>
            </a:pPr>
            <a:endParaRPr lang="ru-RU" dirty="0"/>
          </a:p>
          <a:p>
            <a:pPr marL="0" indent="0">
              <a:buNone/>
            </a:pPr>
            <a:r>
              <a:rPr lang="ru-RU" dirty="0"/>
              <a:t>Откройте для себя одну из самых больших коллекций рекламы, использующей мотивы секса и насилия. В ней свыше 800 цветных иллюстраций - мировых шедевров, созданных копирайтерами и дизайнерами многих стран мира, включая Россию, получивших призы на международных фестивалях рекламного творчества. Все изображения снабжены комментариями, объясняющими механизм рекламного воздействия, и обоснованием эффективности того или иного подхода. Книга не оставит равнодушными тех, кому интересны яркие и дерзкие рекламные ходы: специалистов по рекламе, дизайну, </a:t>
            </a:r>
            <a:r>
              <a:rPr lang="ru-RU" dirty="0" err="1"/>
              <a:t>брендингу</a:t>
            </a:r>
            <a:r>
              <a:rPr lang="ru-RU" dirty="0"/>
              <a:t>, PR и маркетингу, а также художников, фотографов, психологов, социологов. Она поможет научиться подходить к рекламе креативно, используя самые действенные мотивы.</a:t>
            </a:r>
          </a:p>
        </p:txBody>
      </p:sp>
      <p:sp>
        <p:nvSpPr>
          <p:cNvPr id="8" name="Нижний колонтитул 2"/>
          <p:cNvSpPr txBox="1">
            <a:spLocks/>
          </p:cNvSpPr>
          <p:nvPr/>
        </p:nvSpPr>
        <p:spPr>
          <a:xfrm>
            <a:off x="524272" y="6477719"/>
            <a:ext cx="2895600" cy="178611"/>
          </a:xfrm>
          <a:prstGeom prst="rect">
            <a:avLst/>
          </a:prstGeom>
        </p:spPr>
        <p:txBody>
          <a:bodyPr vert="horz" lIns="91440" tIns="45720" rIns="91440" bIns="45720" rtlCol="0" anchor="ctr"/>
          <a:lstStyle>
            <a:defPPr>
              <a:defRPr lang="ru-RU"/>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b="1">
                <a:solidFill>
                  <a:schemeClr val="accent1">
                    <a:lumMod val="75000"/>
                  </a:schemeClr>
                </a:solidFill>
              </a:rPr>
              <a:t>Рекомендовано Гильдией маркетологов</a:t>
            </a:r>
            <a:endParaRPr lang="ru-RU" b="1" dirty="0">
              <a:solidFill>
                <a:schemeClr val="accent1">
                  <a:lumMod val="75000"/>
                </a:schemeClr>
              </a:solidFill>
            </a:endParaRPr>
          </a:p>
        </p:txBody>
      </p:sp>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3" y="6381328"/>
            <a:ext cx="360040" cy="357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Объект 5"/>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1013460" y="1792065"/>
            <a:ext cx="2926080" cy="4142232"/>
          </a:xfrm>
          <a:ln w="3175">
            <a:solidFill>
              <a:schemeClr val="tx1"/>
            </a:solidFill>
          </a:ln>
        </p:spPr>
      </p:pic>
    </p:spTree>
    <p:extLst>
      <p:ext uri="{BB962C8B-B14F-4D97-AF65-F5344CB8AC3E}">
        <p14:creationId xmlns:p14="http://schemas.microsoft.com/office/powerpoint/2010/main" val="31620664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a:t>Герои и красавицы в рекламе</a:t>
            </a:r>
          </a:p>
        </p:txBody>
      </p:sp>
      <p:sp>
        <p:nvSpPr>
          <p:cNvPr id="4" name="Объект 3"/>
          <p:cNvSpPr>
            <a:spLocks noGrp="1"/>
          </p:cNvSpPr>
          <p:nvPr>
            <p:ph sz="half" idx="2"/>
          </p:nvPr>
        </p:nvSpPr>
        <p:spPr>
          <a:xfrm>
            <a:off x="4648200" y="1600201"/>
            <a:ext cx="4038600" cy="4565103"/>
          </a:xfrm>
        </p:spPr>
        <p:txBody>
          <a:bodyPr vert="horz" lIns="91440" tIns="45720" rIns="91440" bIns="45720" rtlCol="0">
            <a:normAutofit fontScale="55000" lnSpcReduction="20000"/>
          </a:bodyPr>
          <a:lstStyle/>
          <a:p>
            <a:pPr marL="0" indent="0">
              <a:buNone/>
            </a:pPr>
            <a:r>
              <a:rPr lang="ru-RU" b="1" dirty="0" err="1"/>
              <a:t>Кафтанджиев</a:t>
            </a:r>
            <a:r>
              <a:rPr lang="ru-RU" b="1" dirty="0"/>
              <a:t> Х. Герои и красавицы в рекламе, СПб, Питер, 2008 – 223 с.</a:t>
            </a:r>
            <a:endParaRPr lang="ru-RU" dirty="0"/>
          </a:p>
          <a:p>
            <a:pPr marL="0" indent="0">
              <a:buNone/>
            </a:pPr>
            <a:r>
              <a:rPr lang="ru-RU" dirty="0"/>
              <a:t>В ваших руках — цветной блокбастер, наполненный героями, красавицами и злодеями, волшебными снадобьями, погонями, битвами, любовью и ненавистью. В книге собрана блестящая коллекция из более чем 200 цветных иллюстраций самой удачной рекламы в мире, полной ярких, неповторимых образов. Все изображения снабжены авторскими комментариями, раскрывающими механизмы рекламного воздействия, и художественно интерпретированы отрывками произведений Майн Рида, Джека Лондона, Яна Флеминга и других авторов. Издание не оставит равнодушными специалистов по рекламе, дизайну, </a:t>
            </a:r>
            <a:r>
              <a:rPr lang="ru-RU" dirty="0" err="1"/>
              <a:t>брендингу</a:t>
            </a:r>
            <a:r>
              <a:rPr lang="ru-RU" dirty="0"/>
              <a:t>, PR и маркетингу, художников, фотографов, психологов и социологов, а также всех, кому интересны яркие, неординарные идеи. </a:t>
            </a:r>
          </a:p>
        </p:txBody>
      </p:sp>
      <p:sp>
        <p:nvSpPr>
          <p:cNvPr id="8" name="Нижний колонтитул 2"/>
          <p:cNvSpPr txBox="1">
            <a:spLocks/>
          </p:cNvSpPr>
          <p:nvPr/>
        </p:nvSpPr>
        <p:spPr>
          <a:xfrm>
            <a:off x="524272" y="6477719"/>
            <a:ext cx="2895600" cy="178611"/>
          </a:xfrm>
          <a:prstGeom prst="rect">
            <a:avLst/>
          </a:prstGeom>
        </p:spPr>
        <p:txBody>
          <a:bodyPr vert="horz" lIns="91440" tIns="45720" rIns="91440" bIns="45720" rtlCol="0" anchor="ctr"/>
          <a:lstStyle>
            <a:defPPr>
              <a:defRPr lang="ru-RU"/>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b="1">
                <a:solidFill>
                  <a:schemeClr val="accent1">
                    <a:lumMod val="75000"/>
                  </a:schemeClr>
                </a:solidFill>
              </a:rPr>
              <a:t>Рекомендовано Гильдией маркетологов</a:t>
            </a:r>
            <a:endParaRPr lang="ru-RU" b="1" dirty="0">
              <a:solidFill>
                <a:schemeClr val="accent1">
                  <a:lumMod val="75000"/>
                </a:schemeClr>
              </a:solidFill>
            </a:endParaRPr>
          </a:p>
        </p:txBody>
      </p:sp>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3" y="6381328"/>
            <a:ext cx="360040" cy="357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Объект 5"/>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837332" y="1600200"/>
            <a:ext cx="3278336" cy="4525963"/>
          </a:xfrm>
        </p:spPr>
      </p:pic>
    </p:spTree>
    <p:extLst>
      <p:ext uri="{BB962C8B-B14F-4D97-AF65-F5344CB8AC3E}">
        <p14:creationId xmlns:p14="http://schemas.microsoft.com/office/powerpoint/2010/main" val="12553883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a:t>Успешный стиль ведения бизнеса</a:t>
            </a:r>
          </a:p>
        </p:txBody>
      </p:sp>
      <p:sp>
        <p:nvSpPr>
          <p:cNvPr id="4" name="Объект 3"/>
          <p:cNvSpPr>
            <a:spLocks noGrp="1"/>
          </p:cNvSpPr>
          <p:nvPr>
            <p:ph sz="half" idx="2"/>
          </p:nvPr>
        </p:nvSpPr>
        <p:spPr>
          <a:xfrm>
            <a:off x="4648200" y="1600200"/>
            <a:ext cx="4038600" cy="4709120"/>
          </a:xfrm>
        </p:spPr>
        <p:txBody>
          <a:bodyPr>
            <a:normAutofit fontScale="55000" lnSpcReduction="20000"/>
          </a:bodyPr>
          <a:lstStyle/>
          <a:p>
            <a:pPr marL="0" indent="0">
              <a:buNone/>
            </a:pPr>
            <a:r>
              <a:rPr lang="ru-RU" b="1" dirty="0"/>
              <a:t>Коро Н., </a:t>
            </a:r>
            <a:r>
              <a:rPr lang="ru-RU" b="1" dirty="0" err="1"/>
              <a:t>Каракос</a:t>
            </a:r>
            <a:r>
              <a:rPr lang="ru-RU" b="1" dirty="0"/>
              <a:t> Э. Успешный стиль ведения бизнеса. – Санкт-Петербург: ИД «Питер», 2009 - 208 с.</a:t>
            </a:r>
          </a:p>
          <a:p>
            <a:pPr marL="0" indent="0">
              <a:buNone/>
            </a:pPr>
            <a:endParaRPr lang="ru-RU" dirty="0"/>
          </a:p>
          <a:p>
            <a:pPr marL="0" indent="0">
              <a:buNone/>
            </a:pPr>
            <a:r>
              <a:rPr lang="ru-RU" dirty="0"/>
              <a:t>Два именитых автора, которых разделяют границы и сорокалетняя дистанция, написали эту книгу, в которой умно, но не заумно, эмоционально, но прагматично, непринужденно, а порой смешно рассказывают о деловой этике как о средстве оптимизации прибыли и деловом этикете как бизнес-инструменте.</a:t>
            </a:r>
          </a:p>
          <a:p>
            <a:pPr marL="0" indent="0">
              <a:buNone/>
            </a:pPr>
            <a:r>
              <a:rPr lang="ru-RU" dirty="0"/>
              <a:t>Обилие примеров, упорядоченных выводов-шпаргалок и открытая дискуссия авторов делают эту книгу не просто полезной, но и очень увлекательной.</a:t>
            </a:r>
          </a:p>
          <a:p>
            <a:pPr marL="0" indent="0">
              <a:buNone/>
            </a:pPr>
            <a:r>
              <a:rPr lang="ru-RU" dirty="0"/>
              <a:t>Издание будет интересно как спасательный плот для тех, кто начинает серьезный бизнес, и как честное зеркало для тех, кто давно завоевал себе место под солнцем.</a:t>
            </a:r>
          </a:p>
        </p:txBody>
      </p:sp>
      <p:pic>
        <p:nvPicPr>
          <p:cNvPr id="6" name="Объект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47750" y="1767681"/>
            <a:ext cx="2857500" cy="4191000"/>
          </a:xfrm>
        </p:spPr>
      </p:pic>
      <p:sp>
        <p:nvSpPr>
          <p:cNvPr id="7" name="Нижний колонтитул 2"/>
          <p:cNvSpPr txBox="1">
            <a:spLocks/>
          </p:cNvSpPr>
          <p:nvPr/>
        </p:nvSpPr>
        <p:spPr>
          <a:xfrm>
            <a:off x="524272" y="6477719"/>
            <a:ext cx="2895600" cy="178611"/>
          </a:xfrm>
          <a:prstGeom prst="rect">
            <a:avLst/>
          </a:prstGeom>
        </p:spPr>
        <p:txBody>
          <a:bodyPr vert="horz" lIns="91440" tIns="45720" rIns="91440" bIns="45720" rtlCol="0" anchor="ctr"/>
          <a:lstStyle>
            <a:defPPr>
              <a:defRPr lang="ru-RU"/>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b="1">
                <a:solidFill>
                  <a:schemeClr val="accent1">
                    <a:lumMod val="75000"/>
                  </a:schemeClr>
                </a:solidFill>
              </a:rPr>
              <a:t>Рекомендовано Гильдией маркетологов</a:t>
            </a:r>
            <a:endParaRPr lang="ru-RU" b="1" dirty="0">
              <a:solidFill>
                <a:schemeClr val="accent1">
                  <a:lumMod val="75000"/>
                </a:schemeClr>
              </a:solidFill>
            </a:endParaRPr>
          </a:p>
        </p:txBody>
      </p:sp>
      <p:pic>
        <p:nvPicPr>
          <p:cNvPr id="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3" y="6381328"/>
            <a:ext cx="360040" cy="357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13265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a:extLst>
              <a:ext uri="{FF2B5EF4-FFF2-40B4-BE49-F238E27FC236}">
                <a16:creationId xmlns:a16="http://schemas.microsoft.com/office/drawing/2014/main" id="{C13C6CDA-CECB-487C-A43D-267FF3DC29F9}"/>
              </a:ext>
            </a:extLst>
          </p:cNvPr>
          <p:cNvSpPr>
            <a:spLocks noGrp="1"/>
          </p:cNvSpPr>
          <p:nvPr>
            <p:ph type="ftr" sz="quarter" idx="11"/>
          </p:nvPr>
        </p:nvSpPr>
        <p:spPr/>
        <p:txBody>
          <a:bodyPr/>
          <a:lstStyle/>
          <a:p>
            <a:r>
              <a:rPr lang="ru-RU"/>
              <a:t>Рекомендовано Гильдией маркетологов</a:t>
            </a:r>
          </a:p>
        </p:txBody>
      </p:sp>
      <p:pic>
        <p:nvPicPr>
          <p:cNvPr id="4" name="Рисунок 3">
            <a:extLst>
              <a:ext uri="{FF2B5EF4-FFF2-40B4-BE49-F238E27FC236}">
                <a16:creationId xmlns:a16="http://schemas.microsoft.com/office/drawing/2014/main" id="{4F5975EA-62E5-4D5E-B0DF-EE73770A51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345" y="1340768"/>
            <a:ext cx="3379500" cy="4849582"/>
          </a:xfrm>
          <a:prstGeom prst="rect">
            <a:avLst/>
          </a:prstGeom>
        </p:spPr>
      </p:pic>
      <p:sp>
        <p:nvSpPr>
          <p:cNvPr id="5" name="TextBox 4">
            <a:extLst>
              <a:ext uri="{FF2B5EF4-FFF2-40B4-BE49-F238E27FC236}">
                <a16:creationId xmlns:a16="http://schemas.microsoft.com/office/drawing/2014/main" id="{408907B7-146E-416C-B4FA-D4267215475C}"/>
              </a:ext>
            </a:extLst>
          </p:cNvPr>
          <p:cNvSpPr txBox="1"/>
          <p:nvPr/>
        </p:nvSpPr>
        <p:spPr>
          <a:xfrm>
            <a:off x="233772" y="136525"/>
            <a:ext cx="8658708" cy="999697"/>
          </a:xfrm>
          <a:prstGeom prst="rect">
            <a:avLst/>
          </a:prstGeom>
        </p:spPr>
        <p:txBody>
          <a:bodyPr vert="horz" lIns="91440" tIns="45720" rIns="91440" bIns="45720" rtlCol="0" anchor="ctr">
            <a:normAutofit fontScale="85000" lnSpcReduction="20000"/>
          </a:bodyPr>
          <a:lstStyle>
            <a:lvl1pPr algn="ctr">
              <a:spcBef>
                <a:spcPct val="0"/>
              </a:spcBef>
              <a:buNone/>
              <a:defRPr sz="4400">
                <a:latin typeface="+mj-lt"/>
                <a:ea typeface="+mj-ea"/>
                <a:cs typeface="+mj-cs"/>
              </a:defRPr>
            </a:lvl1pPr>
          </a:lstStyle>
          <a:p>
            <a:r>
              <a:rPr lang="ru-RU" dirty="0"/>
              <a:t>Маркетинг Дракулы. </a:t>
            </a:r>
            <a:r>
              <a:rPr lang="ru-RU" sz="4000" dirty="0"/>
              <a:t>Искусство зарабатывать на человеческих страхах</a:t>
            </a:r>
            <a:endParaRPr lang="en-US" dirty="0"/>
          </a:p>
        </p:txBody>
      </p:sp>
      <p:sp>
        <p:nvSpPr>
          <p:cNvPr id="6" name="TextBox 5">
            <a:extLst>
              <a:ext uri="{FF2B5EF4-FFF2-40B4-BE49-F238E27FC236}">
                <a16:creationId xmlns:a16="http://schemas.microsoft.com/office/drawing/2014/main" id="{980A7DDB-BACC-432A-BF27-5C82B0BF4539}"/>
              </a:ext>
            </a:extLst>
          </p:cNvPr>
          <p:cNvSpPr txBox="1"/>
          <p:nvPr/>
        </p:nvSpPr>
        <p:spPr>
          <a:xfrm>
            <a:off x="3867827" y="1340768"/>
            <a:ext cx="5024653" cy="4601260"/>
          </a:xfrm>
          <a:prstGeom prst="rect">
            <a:avLst/>
          </a:prstGeom>
          <a:noFill/>
        </p:spPr>
        <p:txBody>
          <a:bodyPr wrap="square" rtlCol="0">
            <a:spAutoFit/>
          </a:bodyPr>
          <a:lstStyle/>
          <a:p>
            <a:pPr>
              <a:lnSpc>
                <a:spcPts val="1500"/>
              </a:lnSpc>
            </a:pPr>
            <a:r>
              <a:rPr lang="ru-RU" sz="1500" b="1" dirty="0" err="1"/>
              <a:t>Коро</a:t>
            </a:r>
            <a:r>
              <a:rPr lang="ru-RU" sz="1500" b="1" dirty="0"/>
              <a:t> Н., Павлов С., </a:t>
            </a:r>
            <a:r>
              <a:rPr lang="ru-RU" sz="1500" b="1" dirty="0" err="1"/>
              <a:t>Козуля</a:t>
            </a:r>
            <a:r>
              <a:rPr lang="ru-RU" sz="1500" b="1" dirty="0"/>
              <a:t> И. Маркетинг Дракулы. </a:t>
            </a:r>
            <a:br>
              <a:rPr lang="ru-RU" sz="1500" b="1" dirty="0"/>
            </a:br>
            <a:r>
              <a:rPr lang="ru-RU" sz="1500" b="1" dirty="0"/>
              <a:t>Искусство зарабатывать на человеческих страхах. –</a:t>
            </a:r>
            <a:br>
              <a:rPr lang="ru-RU" sz="1500" b="1" dirty="0"/>
            </a:br>
            <a:r>
              <a:rPr lang="ru-RU" sz="1500" b="1" dirty="0"/>
              <a:t>М.: Эксмо, 2017. – 224 с</a:t>
            </a:r>
            <a:r>
              <a:rPr lang="ru-RU" dirty="0"/>
              <a:t>.</a:t>
            </a:r>
            <a:br>
              <a:rPr lang="ru-RU" dirty="0"/>
            </a:br>
            <a:br>
              <a:rPr lang="ru-RU" dirty="0"/>
            </a:br>
            <a:r>
              <a:rPr lang="ru-RU" sz="1500" dirty="0"/>
              <a:t>Вы никогда не задумывались о том, что вся наша современная цивилизация, со всеми её величайшими технологическими прорывами и товарно-</a:t>
            </a:r>
            <a:r>
              <a:rPr lang="ru-RU" sz="1500" dirty="0" err="1"/>
              <a:t>услуговыми</a:t>
            </a:r>
            <a:r>
              <a:rPr lang="ru-RU" sz="1500" dirty="0"/>
              <a:t> благами основана на... лени? С помощью обещания что-либо сделать за нас можно продать практически все, что угодно, если бы не одно НО. И это НО - обычный страх, единственный, способный победить лень и побудить нас сделать что-то, чего совсем не хочется и даже если ооооооочень лень! А это значит, что продать все и всем можно с помощью основных человеческих пороков - лени и страха?</a:t>
            </a:r>
          </a:p>
          <a:p>
            <a:pPr>
              <a:lnSpc>
                <a:spcPts val="1500"/>
              </a:lnSpc>
            </a:pPr>
            <a:r>
              <a:rPr lang="ru-RU" sz="1500" dirty="0"/>
              <a:t> Книга в первую очередь рекомендована маркетологам, специалистам по продажам, руководителям компаний и всем тем, у кого есть хоть одна фобия! Здесь вы найдёте массу интересных и креативных примеров, взятых из жизни. Где-то от души посмеётесь, быть может до корней волос похолодеете, но равнодушными, верим, точно не останетесь!</a:t>
            </a:r>
          </a:p>
          <a:p>
            <a:endParaRPr lang="en-US" dirty="0"/>
          </a:p>
        </p:txBody>
      </p:sp>
    </p:spTree>
    <p:extLst>
      <p:ext uri="{BB962C8B-B14F-4D97-AF65-F5344CB8AC3E}">
        <p14:creationId xmlns:p14="http://schemas.microsoft.com/office/powerpoint/2010/main" val="26216753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216E50C2-72FA-42BE-8129-52467C16BA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584" y="802153"/>
            <a:ext cx="3725672" cy="5489157"/>
          </a:xfrm>
          <a:prstGeom prst="rect">
            <a:avLst/>
          </a:prstGeom>
        </p:spPr>
      </p:pic>
      <p:sp>
        <p:nvSpPr>
          <p:cNvPr id="2" name="Нижний колонтитул 1">
            <a:extLst>
              <a:ext uri="{FF2B5EF4-FFF2-40B4-BE49-F238E27FC236}">
                <a16:creationId xmlns:a16="http://schemas.microsoft.com/office/drawing/2014/main" id="{C13C6CDA-CECB-487C-A43D-267FF3DC29F9}"/>
              </a:ext>
            </a:extLst>
          </p:cNvPr>
          <p:cNvSpPr>
            <a:spLocks noGrp="1"/>
          </p:cNvSpPr>
          <p:nvPr>
            <p:ph type="ftr" sz="quarter" idx="11"/>
          </p:nvPr>
        </p:nvSpPr>
        <p:spPr/>
        <p:txBody>
          <a:bodyPr/>
          <a:lstStyle/>
          <a:p>
            <a:r>
              <a:rPr lang="ru-RU"/>
              <a:t>Рекомендовано Гильдией маркетологов</a:t>
            </a:r>
          </a:p>
        </p:txBody>
      </p:sp>
      <p:sp>
        <p:nvSpPr>
          <p:cNvPr id="7" name="TextBox 6">
            <a:extLst>
              <a:ext uri="{FF2B5EF4-FFF2-40B4-BE49-F238E27FC236}">
                <a16:creationId xmlns:a16="http://schemas.microsoft.com/office/drawing/2014/main" id="{70347114-288E-4077-BCDB-58D2DE283BB0}"/>
              </a:ext>
            </a:extLst>
          </p:cNvPr>
          <p:cNvSpPr txBox="1"/>
          <p:nvPr/>
        </p:nvSpPr>
        <p:spPr>
          <a:xfrm>
            <a:off x="647564" y="327220"/>
            <a:ext cx="7848872" cy="769441"/>
          </a:xfrm>
          <a:prstGeom prst="rect">
            <a:avLst/>
          </a:prstGeom>
        </p:spPr>
        <p:txBody>
          <a:bodyPr vert="horz" lIns="91440" tIns="45720" rIns="91440" bIns="45720" rtlCol="0" anchor="ctr">
            <a:normAutofit/>
          </a:bodyPr>
          <a:lstStyle>
            <a:lvl1pPr algn="ctr">
              <a:spcBef>
                <a:spcPct val="0"/>
              </a:spcBef>
              <a:buNone/>
              <a:defRPr sz="4400">
                <a:latin typeface="+mj-lt"/>
                <a:ea typeface="+mj-ea"/>
                <a:cs typeface="+mj-cs"/>
              </a:defRPr>
            </a:lvl1pPr>
          </a:lstStyle>
          <a:p>
            <a:r>
              <a:rPr lang="ru-RU" dirty="0"/>
              <a:t>Социальные медиа – это бред!</a:t>
            </a:r>
            <a:endParaRPr lang="en-US" dirty="0"/>
          </a:p>
        </p:txBody>
      </p:sp>
      <p:sp>
        <p:nvSpPr>
          <p:cNvPr id="8" name="TextBox 7">
            <a:extLst>
              <a:ext uri="{FF2B5EF4-FFF2-40B4-BE49-F238E27FC236}">
                <a16:creationId xmlns:a16="http://schemas.microsoft.com/office/drawing/2014/main" id="{D7EC49A9-78AB-422B-AFE9-61F1D330CC98}"/>
              </a:ext>
            </a:extLst>
          </p:cNvPr>
          <p:cNvSpPr txBox="1"/>
          <p:nvPr/>
        </p:nvSpPr>
        <p:spPr>
          <a:xfrm>
            <a:off x="3851920" y="982579"/>
            <a:ext cx="5112568" cy="5602944"/>
          </a:xfrm>
          <a:prstGeom prst="rect">
            <a:avLst/>
          </a:prstGeom>
          <a:noFill/>
        </p:spPr>
        <p:txBody>
          <a:bodyPr wrap="square" rtlCol="0">
            <a:spAutoFit/>
          </a:bodyPr>
          <a:lstStyle/>
          <a:p>
            <a:pPr algn="just">
              <a:lnSpc>
                <a:spcPts val="1300"/>
              </a:lnSpc>
            </a:pPr>
            <a:r>
              <a:rPr lang="ru-RU" sz="1500" b="1" dirty="0"/>
              <a:t>Мендельсон Б. Социальные медиа – это бред! / М.: Манн, Иванов и Фербер, 2016</a:t>
            </a:r>
          </a:p>
          <a:p>
            <a:pPr algn="just">
              <a:lnSpc>
                <a:spcPts val="1300"/>
              </a:lnSpc>
            </a:pPr>
            <a:br>
              <a:rPr lang="ru-RU" sz="1500" b="1" dirty="0"/>
            </a:br>
            <a:r>
              <a:rPr lang="ru-RU" sz="1500" dirty="0"/>
              <a:t>Эта книга на фоне других многочисленных трудов маркетологов про социальные медиа стоит особняком. Она не превозносит социальные сети, а, наоборот, развенчивает миф об их всемогуществе. Как говорит сам автор, "эта книга - экскурсия по фабрике вздора". </a:t>
            </a:r>
          </a:p>
          <a:p>
            <a:pPr algn="just">
              <a:lnSpc>
                <a:spcPts val="1300"/>
              </a:lnSpc>
            </a:pPr>
            <a:r>
              <a:rPr lang="ru-RU" sz="1500" dirty="0"/>
              <a:t>Если верить новоявленным экспертам, интернет-гуру, маркетологам и СМИ, то можно подумать, что социальные медиа - второе пришествие мессии. Они способны вывести ваши методы продвижения продукта и взаимодействия с клиентами на новый уровень и дать мощный толчок вашему бизнесу. Социальные медиа - это все для роста бизнеса, утверждают маркетологи. </a:t>
            </a:r>
          </a:p>
          <a:p>
            <a:pPr algn="just">
              <a:lnSpc>
                <a:spcPts val="1300"/>
              </a:lnSpc>
            </a:pPr>
            <a:r>
              <a:rPr lang="ru-RU" sz="1500" dirty="0"/>
              <a:t>Журналист и общественный критик Брэндон Мендельсон умело разрушает этот миф. Он показывает, почему социальные медиа стали столь популярны среди маркетологов, и кто на самом деле выигрывает от распространения и укоренения этого мифа. Автор также объясняет, почему многочисленные друзья в Facebook и подписчики в Twitter ничего не значат для вас и вашего бизнеса без старомодных связей и контактов в реальном мире. Социальные медиа - это бред. Эта книга поможет вам не попасться на их удочку, сэкономить ваши деньги, избежать ошибок и даст вам практичные знания для развития вашего бизнеса. Критический взгляд на шумиху вокруг социальных сетей, проницательные наблюдения и остроумные комментарии автора, подкрепленные фактами, цифрами и цитатами. Для владельцев малых и средних бизнесов, желающих знать всю правду о потенциале социальных медиа для расширения бизнеса.</a:t>
            </a:r>
            <a:endParaRPr lang="en-US" sz="1500" dirty="0"/>
          </a:p>
        </p:txBody>
      </p:sp>
    </p:spTree>
    <p:extLst>
      <p:ext uri="{BB962C8B-B14F-4D97-AF65-F5344CB8AC3E}">
        <p14:creationId xmlns:p14="http://schemas.microsoft.com/office/powerpoint/2010/main" val="3143331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3" y="274638"/>
            <a:ext cx="8712967" cy="1143000"/>
          </a:xfrm>
        </p:spPr>
        <p:txBody>
          <a:bodyPr>
            <a:normAutofit fontScale="90000"/>
          </a:bodyPr>
          <a:lstStyle/>
          <a:p>
            <a:r>
              <a:rPr lang="ru-RU" spc="-100" dirty="0"/>
              <a:t>Крупнейшие потребительские рынки России: объем, динамика, перспективы</a:t>
            </a:r>
          </a:p>
        </p:txBody>
      </p:sp>
      <p:sp>
        <p:nvSpPr>
          <p:cNvPr id="4" name="Объект 3"/>
          <p:cNvSpPr>
            <a:spLocks noGrp="1"/>
          </p:cNvSpPr>
          <p:nvPr>
            <p:ph sz="half" idx="2"/>
          </p:nvPr>
        </p:nvSpPr>
        <p:spPr/>
        <p:txBody>
          <a:bodyPr>
            <a:normAutofit fontScale="77500" lnSpcReduction="20000"/>
          </a:bodyPr>
          <a:lstStyle/>
          <a:p>
            <a:pPr marL="0" indent="0">
              <a:buNone/>
            </a:pPr>
            <a:r>
              <a:rPr lang="ru-RU" sz="1800" b="1" dirty="0"/>
              <a:t>Березин, Игорь Станиславович. Крупнейшие потребительские рынки России: объем, динамика, перспективы : доклад российскому бизнесу / Игорь Березин. - Москва : </a:t>
            </a:r>
            <a:r>
              <a:rPr lang="ru-RU" sz="1800" b="1" dirty="0" err="1"/>
              <a:t>Беловодье</a:t>
            </a:r>
            <a:r>
              <a:rPr lang="ru-RU" sz="1800" b="1" dirty="0"/>
              <a:t>, 2010. - 272 с. : ил.; 25</a:t>
            </a:r>
          </a:p>
          <a:p>
            <a:pPr marL="0" indent="0">
              <a:buNone/>
            </a:pPr>
            <a:endParaRPr lang="ru-RU" sz="1800" dirty="0"/>
          </a:p>
          <a:p>
            <a:pPr marL="0" indent="0">
              <a:buNone/>
            </a:pPr>
            <a:r>
              <a:rPr lang="ru-RU" sz="1800" dirty="0"/>
              <a:t>Книга президента Гильдии Маркетологов Игоря Березина "Крупнейшие потребительские рынки в России" - это авторизированный справочник, в котором содержится обзор развития 15 рынков: автомобилей, продуктов питания, напитков, бытовой техники и т.д. за 2001-2009 гг. По каждому рынку дается оценка объема рынка в стоимостном выражении и прогноз развития в 2010-2011 гг. Рыночные обзоры предваряются главами, посвященными статистическим данным по социально-демографическому и экономико-географическому развитию России в первом десятилетии XXI века. Книга адресована руководителям и топ-менеджерам компаний среднего бизнеса, работающим на потребительских рынках. Она также будет полезна студентам, обучающимся по экономическим и управленческим специальностям, слушателям МВА-программ.</a:t>
            </a:r>
          </a:p>
        </p:txBody>
      </p:sp>
      <p:sp>
        <p:nvSpPr>
          <p:cNvPr id="6" name="Нижний колонтитул 2"/>
          <p:cNvSpPr txBox="1">
            <a:spLocks/>
          </p:cNvSpPr>
          <p:nvPr/>
        </p:nvSpPr>
        <p:spPr>
          <a:xfrm>
            <a:off x="524272" y="6477719"/>
            <a:ext cx="2895600" cy="178611"/>
          </a:xfrm>
          <a:prstGeom prst="rect">
            <a:avLst/>
          </a:prstGeom>
        </p:spPr>
        <p:txBody>
          <a:bodyPr vert="horz" lIns="91440" tIns="45720" rIns="91440" bIns="45720" rtlCol="0" anchor="ctr"/>
          <a:lstStyle>
            <a:defPPr>
              <a:defRPr lang="ru-RU"/>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b="1">
                <a:solidFill>
                  <a:schemeClr val="accent1">
                    <a:lumMod val="75000"/>
                  </a:schemeClr>
                </a:solidFill>
              </a:rPr>
              <a:t>Рекомендовано Гильдией маркетологов</a:t>
            </a:r>
            <a:endParaRPr lang="ru-RU" b="1" dirty="0">
              <a:solidFill>
                <a:schemeClr val="accent1">
                  <a:lumMod val="75000"/>
                </a:schemeClr>
              </a:solidFill>
            </a:endParaRPr>
          </a:p>
        </p:txBody>
      </p:sp>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3" y="6381328"/>
            <a:ext cx="360040" cy="357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Объект 11">
            <a:extLst>
              <a:ext uri="{FF2B5EF4-FFF2-40B4-BE49-F238E27FC236}">
                <a16:creationId xmlns:a16="http://schemas.microsoft.com/office/drawing/2014/main" id="{8655C866-9B81-47CE-A9C9-0DD18E8BF0BC}"/>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961453" y="1600200"/>
            <a:ext cx="3030093" cy="4525963"/>
          </a:xfrm>
        </p:spPr>
      </p:pic>
    </p:spTree>
    <p:extLst>
      <p:ext uri="{BB962C8B-B14F-4D97-AF65-F5344CB8AC3E}">
        <p14:creationId xmlns:p14="http://schemas.microsoft.com/office/powerpoint/2010/main" val="18018356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a:t>СПИН-продажи</a:t>
            </a:r>
          </a:p>
        </p:txBody>
      </p:sp>
      <p:sp>
        <p:nvSpPr>
          <p:cNvPr id="4" name="Объект 3"/>
          <p:cNvSpPr>
            <a:spLocks noGrp="1"/>
          </p:cNvSpPr>
          <p:nvPr>
            <p:ph sz="half" idx="2"/>
          </p:nvPr>
        </p:nvSpPr>
        <p:spPr>
          <a:xfrm>
            <a:off x="4648200" y="1600200"/>
            <a:ext cx="4038600" cy="4709120"/>
          </a:xfrm>
        </p:spPr>
        <p:txBody>
          <a:bodyPr>
            <a:normAutofit fontScale="55000" lnSpcReduction="20000"/>
          </a:bodyPr>
          <a:lstStyle/>
          <a:p>
            <a:pPr marL="0" indent="0">
              <a:buNone/>
            </a:pPr>
            <a:r>
              <a:rPr lang="ru-RU" b="1" dirty="0" err="1"/>
              <a:t>Рекхэм</a:t>
            </a:r>
            <a:r>
              <a:rPr lang="ru-RU" b="1" dirty="0"/>
              <a:t> Н. «СПИН-продажи». – М.: Манн, Иванов и Фербер, 2011. – 366 с.</a:t>
            </a:r>
          </a:p>
          <a:p>
            <a:pPr marL="0" indent="0">
              <a:buNone/>
            </a:pPr>
            <a:r>
              <a:rPr lang="ru-RU" dirty="0"/>
              <a:t>Технология СПИН-продаж не нуждается в рекламе, ибо тот, кто продает (особенно B2B), безусловно признает труд Нила </a:t>
            </a:r>
            <a:r>
              <a:rPr lang="ru-RU" dirty="0" err="1"/>
              <a:t>Рекхэма</a:t>
            </a:r>
            <a:r>
              <a:rPr lang="ru-RU" dirty="0"/>
              <a:t> СПИН-продажи" краеугольным камнем больших продаж. Нил </a:t>
            </a:r>
            <a:r>
              <a:rPr lang="ru-RU" dirty="0" err="1"/>
              <a:t>Рекхэм</a:t>
            </a:r>
            <a:r>
              <a:rPr lang="ru-RU" dirty="0"/>
              <a:t> развеял "вечную истину" (проповедуемую тренерами в области продаж) о том, что продажа есть продажа - вне зависимости от того, продается ли пылесос на дому у клиента или компьютерная система стоимостью несколько миллионов долларов. В книге ""СПИН-продажи. Стратегия работы с клиентами в больших продажах" автор рассматривает стратегию продаж с точки зрения покупателя. </a:t>
            </a:r>
          </a:p>
          <a:p>
            <a:pPr marL="0" indent="0">
              <a:buNone/>
            </a:pPr>
            <a:r>
              <a:rPr lang="ru-RU" dirty="0"/>
              <a:t>Автор провел большое экспериментальное исследование поведения покупателей. Он определил ключевые этапы процесса торговой сделки и показал, каким образом разработать эффективную стратегию продаж, чтобы добиться максимального воздействия на принятие решения клиентом о покупке на каждом этапе.  </a:t>
            </a:r>
          </a:p>
        </p:txBody>
      </p:sp>
      <p:sp>
        <p:nvSpPr>
          <p:cNvPr id="7" name="Нижний колонтитул 2"/>
          <p:cNvSpPr txBox="1">
            <a:spLocks/>
          </p:cNvSpPr>
          <p:nvPr/>
        </p:nvSpPr>
        <p:spPr>
          <a:xfrm>
            <a:off x="524272" y="6477719"/>
            <a:ext cx="2895600" cy="178611"/>
          </a:xfrm>
          <a:prstGeom prst="rect">
            <a:avLst/>
          </a:prstGeom>
        </p:spPr>
        <p:txBody>
          <a:bodyPr vert="horz" lIns="91440" tIns="45720" rIns="91440" bIns="45720" rtlCol="0" anchor="ctr"/>
          <a:lstStyle>
            <a:defPPr>
              <a:defRPr lang="ru-RU"/>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b="1">
                <a:solidFill>
                  <a:schemeClr val="accent1">
                    <a:lumMod val="75000"/>
                  </a:schemeClr>
                </a:solidFill>
              </a:rPr>
              <a:t>Рекомендовано Гильдией маркетологов</a:t>
            </a:r>
            <a:endParaRPr lang="ru-RU" b="1" dirty="0">
              <a:solidFill>
                <a:schemeClr val="accent1">
                  <a:lumMod val="75000"/>
                </a:schemeClr>
              </a:solidFill>
            </a:endParaRPr>
          </a:p>
        </p:txBody>
      </p:sp>
      <p:pic>
        <p:nvPicPr>
          <p:cNvPr id="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3" y="6381328"/>
            <a:ext cx="360040" cy="357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Объект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756499" y="1600200"/>
            <a:ext cx="3440001" cy="4525963"/>
          </a:xfrm>
        </p:spPr>
      </p:pic>
    </p:spTree>
    <p:extLst>
      <p:ext uri="{BB962C8B-B14F-4D97-AF65-F5344CB8AC3E}">
        <p14:creationId xmlns:p14="http://schemas.microsoft.com/office/powerpoint/2010/main" val="30646848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a:t>Контент-маркетинг</a:t>
            </a:r>
          </a:p>
        </p:txBody>
      </p:sp>
      <p:sp>
        <p:nvSpPr>
          <p:cNvPr id="4" name="Объект 3"/>
          <p:cNvSpPr>
            <a:spLocks noGrp="1"/>
          </p:cNvSpPr>
          <p:nvPr>
            <p:ph sz="half" idx="2"/>
          </p:nvPr>
        </p:nvSpPr>
        <p:spPr>
          <a:xfrm>
            <a:off x="4648200" y="1600200"/>
            <a:ext cx="4038600" cy="4966824"/>
          </a:xfrm>
        </p:spPr>
        <p:txBody>
          <a:bodyPr vert="horz" lIns="91440" tIns="45720" rIns="91440" bIns="45720" rtlCol="0">
            <a:normAutofit fontScale="62500" lnSpcReduction="20000"/>
          </a:bodyPr>
          <a:lstStyle/>
          <a:p>
            <a:pPr marL="0" indent="0">
              <a:buNone/>
            </a:pPr>
            <a:r>
              <a:rPr lang="ru-RU" b="1" dirty="0" err="1"/>
              <a:t>Стелзнер</a:t>
            </a:r>
            <a:r>
              <a:rPr lang="ru-RU" b="1" dirty="0"/>
              <a:t> М., Контент-маркетинг. – Москва: МИФ, 2012. – 288 с.</a:t>
            </a:r>
          </a:p>
          <a:p>
            <a:pPr marL="0" indent="0">
              <a:buNone/>
            </a:pPr>
            <a:r>
              <a:rPr lang="ru-RU" dirty="0"/>
              <a:t>В книге </a:t>
            </a:r>
            <a:r>
              <a:rPr lang="ru-RU" dirty="0" err="1"/>
              <a:t>Стелзнер</a:t>
            </a:r>
            <a:r>
              <a:rPr lang="ru-RU" dirty="0"/>
              <a:t> рассказывает о разных видах контента, которые вы можете публиковать на своем сайте, в блоге, на странице в социальной сети и которые помогут вам привлечь внимание потенциальных клиентов. </a:t>
            </a:r>
          </a:p>
          <a:p>
            <a:pPr marL="0" indent="0">
              <a:buNone/>
            </a:pPr>
            <a:r>
              <a:rPr lang="ru-RU" dirty="0"/>
              <a:t>Автор объясняет, как спланировать работу по подготовке контента, как задействовать в его создании известных экспертов и как использовать социальные медиа для его продвижения. Он также дает ценные советы по работе с текстами, видеосюжетами, по организации мероприятий и обращает внимание на тонкости, которые повысят привлекательность вашего контента для пользователей. </a:t>
            </a:r>
          </a:p>
        </p:txBody>
      </p:sp>
      <p:sp>
        <p:nvSpPr>
          <p:cNvPr id="8" name="Нижний колонтитул 2"/>
          <p:cNvSpPr txBox="1">
            <a:spLocks/>
          </p:cNvSpPr>
          <p:nvPr/>
        </p:nvSpPr>
        <p:spPr>
          <a:xfrm>
            <a:off x="524272" y="6477719"/>
            <a:ext cx="2895600" cy="178611"/>
          </a:xfrm>
          <a:prstGeom prst="rect">
            <a:avLst/>
          </a:prstGeom>
        </p:spPr>
        <p:txBody>
          <a:bodyPr vert="horz" lIns="91440" tIns="45720" rIns="91440" bIns="45720" rtlCol="0" anchor="ctr"/>
          <a:lstStyle>
            <a:defPPr>
              <a:defRPr lang="ru-RU"/>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b="1">
                <a:solidFill>
                  <a:schemeClr val="accent1">
                    <a:lumMod val="75000"/>
                  </a:schemeClr>
                </a:solidFill>
              </a:rPr>
              <a:t>Рекомендовано Гильдией маркетологов</a:t>
            </a:r>
            <a:endParaRPr lang="ru-RU" b="1" dirty="0">
              <a:solidFill>
                <a:schemeClr val="accent1">
                  <a:lumMod val="75000"/>
                </a:schemeClr>
              </a:solidFill>
            </a:endParaRPr>
          </a:p>
        </p:txBody>
      </p:sp>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3" y="6381328"/>
            <a:ext cx="360040" cy="357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Объект 4"/>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727539" y="1600200"/>
            <a:ext cx="3497922" cy="4525963"/>
          </a:xfrm>
        </p:spPr>
      </p:pic>
    </p:spTree>
    <p:extLst>
      <p:ext uri="{BB962C8B-B14F-4D97-AF65-F5344CB8AC3E}">
        <p14:creationId xmlns:p14="http://schemas.microsoft.com/office/powerpoint/2010/main" val="18475713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a:t>Клиенты на всю жизнь</a:t>
            </a:r>
          </a:p>
        </p:txBody>
      </p:sp>
      <p:sp>
        <p:nvSpPr>
          <p:cNvPr id="4" name="Объект 3"/>
          <p:cNvSpPr>
            <a:spLocks noGrp="1"/>
          </p:cNvSpPr>
          <p:nvPr>
            <p:ph sz="half" idx="2"/>
          </p:nvPr>
        </p:nvSpPr>
        <p:spPr>
          <a:xfrm>
            <a:off x="4648200" y="1600200"/>
            <a:ext cx="4038600" cy="4966824"/>
          </a:xfrm>
        </p:spPr>
        <p:txBody>
          <a:bodyPr vert="horz" lIns="91440" tIns="45720" rIns="91440" bIns="45720" rtlCol="0">
            <a:normAutofit fontScale="55000" lnSpcReduction="20000"/>
          </a:bodyPr>
          <a:lstStyle/>
          <a:p>
            <a:pPr marL="0" indent="0">
              <a:buNone/>
            </a:pPr>
            <a:r>
              <a:rPr lang="ru-RU" b="1" dirty="0" err="1"/>
              <a:t>Сьюэлл</a:t>
            </a:r>
            <a:r>
              <a:rPr lang="ru-RU" b="1" dirty="0"/>
              <a:t> К., Браун П. Клиенты на всю жизнь/ пер. с англ.  – М.: Манн, Иванов и Фербер, 2015.</a:t>
            </a:r>
          </a:p>
          <a:p>
            <a:pPr marL="0" indent="0">
              <a:buNone/>
            </a:pPr>
            <a:endParaRPr lang="ru-RU" b="1" dirty="0"/>
          </a:p>
          <a:p>
            <a:pPr marL="0" indent="0">
              <a:buNone/>
            </a:pPr>
            <a:r>
              <a:rPr lang="ru-RU" dirty="0"/>
              <a:t>Карл </a:t>
            </a:r>
            <a:r>
              <a:rPr lang="ru-RU" dirty="0" err="1"/>
              <a:t>Сьюэлл</a:t>
            </a:r>
            <a:r>
              <a:rPr lang="ru-RU" dirty="0"/>
              <a:t> - успешный бизнесмен, которому удалось поднять продажи до невиданных высот благодаря привлечению и удержанию покупателей.</a:t>
            </a:r>
          </a:p>
          <a:p>
            <a:pPr marL="0" indent="0">
              <a:buNone/>
            </a:pPr>
            <a:r>
              <a:rPr lang="ru-RU" dirty="0"/>
              <a:t>Его книга являет собой практическое руководство по работе с клиентами (а попутно и по организации работы предприятия, маркетингу и </a:t>
            </a:r>
            <a:r>
              <a:rPr lang="ru-RU" dirty="0" err="1"/>
              <a:t>мерчендайзингу</a:t>
            </a:r>
            <a:r>
              <a:rPr lang="ru-RU" dirty="0"/>
              <a:t>). </a:t>
            </a:r>
            <a:r>
              <a:rPr lang="ru-RU" dirty="0" err="1"/>
              <a:t>Сьюэлл</a:t>
            </a:r>
            <a:r>
              <a:rPr lang="ru-RU" dirty="0"/>
              <a:t> рекомендует всем делать ставку на постоянных клиентов, поскольку настрой на разовые продажи делает бизнес неустойчивым. И убедительно доказывает: чтобы удержать клиента, необходимо пересмотреть свои взгляды не только на обслуживание как таковое, но и на организацию работы, оплату труда, чистоту помещений, дизайн ландшафта и многие другие мелочи.</a:t>
            </a:r>
          </a:p>
          <a:p>
            <a:pPr marL="0" indent="0">
              <a:buNone/>
            </a:pPr>
            <a:r>
              <a:rPr lang="ru-RU" dirty="0"/>
              <a:t>Книга будет полезна как тем, кто только начинает свой бизнес, так и тем, кто ищет пути его дальнейшего расширения. </a:t>
            </a:r>
          </a:p>
        </p:txBody>
      </p:sp>
      <p:sp>
        <p:nvSpPr>
          <p:cNvPr id="8" name="Нижний колонтитул 2"/>
          <p:cNvSpPr txBox="1">
            <a:spLocks/>
          </p:cNvSpPr>
          <p:nvPr/>
        </p:nvSpPr>
        <p:spPr>
          <a:xfrm>
            <a:off x="524272" y="6477719"/>
            <a:ext cx="2895600" cy="178611"/>
          </a:xfrm>
          <a:prstGeom prst="rect">
            <a:avLst/>
          </a:prstGeom>
        </p:spPr>
        <p:txBody>
          <a:bodyPr vert="horz" lIns="91440" tIns="45720" rIns="91440" bIns="45720" rtlCol="0" anchor="ctr"/>
          <a:lstStyle>
            <a:defPPr>
              <a:defRPr lang="ru-RU"/>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b="1">
                <a:solidFill>
                  <a:schemeClr val="accent1">
                    <a:lumMod val="75000"/>
                  </a:schemeClr>
                </a:solidFill>
              </a:rPr>
              <a:t>Рекомендовано Гильдией маркетологов</a:t>
            </a:r>
            <a:endParaRPr lang="ru-RU" b="1" dirty="0">
              <a:solidFill>
                <a:schemeClr val="accent1">
                  <a:lumMod val="75000"/>
                </a:schemeClr>
              </a:solidFill>
            </a:endParaRPr>
          </a:p>
        </p:txBody>
      </p:sp>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3" y="6381328"/>
            <a:ext cx="360040" cy="357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Объект 9">
            <a:extLst>
              <a:ext uri="{FF2B5EF4-FFF2-40B4-BE49-F238E27FC236}">
                <a16:creationId xmlns:a16="http://schemas.microsoft.com/office/drawing/2014/main" id="{3AACCF65-B04D-4E17-ADC4-28DD35C2A6E9}"/>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953837" y="1600200"/>
            <a:ext cx="3045326" cy="4525963"/>
          </a:xfrm>
        </p:spPr>
      </p:pic>
    </p:spTree>
    <p:extLst>
      <p:ext uri="{BB962C8B-B14F-4D97-AF65-F5344CB8AC3E}">
        <p14:creationId xmlns:p14="http://schemas.microsoft.com/office/powerpoint/2010/main" val="25829216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a:t>Маркетинг в социальных сетях</a:t>
            </a:r>
          </a:p>
        </p:txBody>
      </p:sp>
      <p:sp>
        <p:nvSpPr>
          <p:cNvPr id="4" name="Объект 3"/>
          <p:cNvSpPr>
            <a:spLocks noGrp="1"/>
          </p:cNvSpPr>
          <p:nvPr>
            <p:ph sz="half" idx="2"/>
          </p:nvPr>
        </p:nvSpPr>
        <p:spPr>
          <a:xfrm>
            <a:off x="4648200" y="1600200"/>
            <a:ext cx="4038600" cy="4781128"/>
          </a:xfrm>
        </p:spPr>
        <p:txBody>
          <a:bodyPr vert="horz" lIns="91440" tIns="45720" rIns="91440" bIns="45720" rtlCol="0">
            <a:normAutofit fontScale="70000" lnSpcReduction="20000"/>
          </a:bodyPr>
          <a:lstStyle/>
          <a:p>
            <a:pPr marL="0" indent="0">
              <a:buNone/>
            </a:pPr>
            <a:r>
              <a:rPr lang="ru-RU" b="1" dirty="0"/>
              <a:t>Халилов, Д. Маркетинг в социальных сетях. – М.: Манн, Иванов и Фербер, 2014.</a:t>
            </a:r>
          </a:p>
          <a:p>
            <a:pPr marL="0" indent="0">
              <a:buNone/>
            </a:pPr>
            <a:endParaRPr lang="ru-RU" b="1" dirty="0"/>
          </a:p>
          <a:p>
            <a:pPr marL="0" indent="0">
              <a:buNone/>
            </a:pPr>
            <a:r>
              <a:rPr lang="ru-RU" dirty="0"/>
              <a:t>Книга Дамира Халилова написана просто и по делу. Автор честно пишет о том, что работает в социальных сетях, используемых в России, а что нет и почему, а также дает конкретные примеры из собственной практики, делится цифрами и рекомендациями. Пожалуй, это первая книга о продвижении в социальных сетях, которую стоит прочитать всем, кто имеет хоть какое-то отношение к маркетингу.</a:t>
            </a:r>
          </a:p>
        </p:txBody>
      </p:sp>
      <p:sp>
        <p:nvSpPr>
          <p:cNvPr id="8" name="Нижний колонтитул 2"/>
          <p:cNvSpPr txBox="1">
            <a:spLocks/>
          </p:cNvSpPr>
          <p:nvPr/>
        </p:nvSpPr>
        <p:spPr>
          <a:xfrm>
            <a:off x="524272" y="6477719"/>
            <a:ext cx="2895600" cy="178611"/>
          </a:xfrm>
          <a:prstGeom prst="rect">
            <a:avLst/>
          </a:prstGeom>
        </p:spPr>
        <p:txBody>
          <a:bodyPr vert="horz" lIns="91440" tIns="45720" rIns="91440" bIns="45720" rtlCol="0" anchor="ctr"/>
          <a:lstStyle>
            <a:defPPr>
              <a:defRPr lang="ru-RU"/>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b="1">
                <a:solidFill>
                  <a:schemeClr val="accent1">
                    <a:lumMod val="75000"/>
                  </a:schemeClr>
                </a:solidFill>
              </a:rPr>
              <a:t>Рекомендовано Гильдией маркетологов</a:t>
            </a:r>
            <a:endParaRPr lang="ru-RU" b="1" dirty="0">
              <a:solidFill>
                <a:schemeClr val="accent1">
                  <a:lumMod val="75000"/>
                </a:schemeClr>
              </a:solidFill>
            </a:endParaRPr>
          </a:p>
        </p:txBody>
      </p:sp>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3" y="6381328"/>
            <a:ext cx="360040" cy="357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Объект 13">
            <a:extLst>
              <a:ext uri="{FF2B5EF4-FFF2-40B4-BE49-F238E27FC236}">
                <a16:creationId xmlns:a16="http://schemas.microsoft.com/office/drawing/2014/main" id="{A29EEED3-50B8-48BA-9456-EC46E0CD9912}"/>
              </a:ext>
            </a:extLst>
          </p:cNvPr>
          <p:cNvPicPr>
            <a:picLocks noGrp="1" noChangeAspect="1"/>
          </p:cNvPicPr>
          <p:nvPr>
            <p:ph sz="half" idx="1"/>
          </p:nvPr>
        </p:nvPicPr>
        <p:blipFill>
          <a:blip r:embed="rId4" cstate="print">
            <a:extLst>
              <a:ext uri="{28A0092B-C50C-407E-A947-70E740481C1C}">
                <a14:useLocalDpi xmlns:a14="http://schemas.microsoft.com/office/drawing/2010/main" val="0"/>
              </a:ext>
            </a:extLst>
          </a:blip>
          <a:stretch>
            <a:fillRect/>
          </a:stretch>
        </p:blipFill>
        <p:spPr>
          <a:xfrm>
            <a:off x="728347" y="1600200"/>
            <a:ext cx="3496306" cy="4525963"/>
          </a:xfrm>
        </p:spPr>
      </p:pic>
    </p:spTree>
    <p:extLst>
      <p:ext uri="{BB962C8B-B14F-4D97-AF65-F5344CB8AC3E}">
        <p14:creationId xmlns:p14="http://schemas.microsoft.com/office/powerpoint/2010/main" val="27158683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a:t>Ваш интернет-магазин от А до Я</a:t>
            </a:r>
          </a:p>
        </p:txBody>
      </p:sp>
      <p:sp>
        <p:nvSpPr>
          <p:cNvPr id="4" name="Объект 3"/>
          <p:cNvSpPr>
            <a:spLocks noGrp="1"/>
          </p:cNvSpPr>
          <p:nvPr>
            <p:ph sz="half" idx="2"/>
          </p:nvPr>
        </p:nvSpPr>
        <p:spPr>
          <a:xfrm>
            <a:off x="4631040" y="1604849"/>
            <a:ext cx="4038600" cy="4525963"/>
          </a:xfrm>
        </p:spPr>
        <p:txBody>
          <a:bodyPr vert="horz" lIns="91440" tIns="45720" rIns="91440" bIns="45720" rtlCol="0">
            <a:normAutofit fontScale="55000" lnSpcReduction="20000"/>
          </a:bodyPr>
          <a:lstStyle/>
          <a:p>
            <a:pPr marL="0" indent="0">
              <a:buNone/>
            </a:pPr>
            <a:r>
              <a:rPr lang="ru-RU" b="1" dirty="0"/>
              <a:t>Шиколенков, Т. Ваш интернет-магазин от А до Я. – М.: АСТ, 2018 .</a:t>
            </a:r>
          </a:p>
          <a:p>
            <a:pPr marL="0" indent="0">
              <a:buNone/>
            </a:pPr>
            <a:endParaRPr lang="ru-RU" b="1" dirty="0"/>
          </a:p>
          <a:p>
            <a:pPr marL="0" indent="0">
              <a:buNone/>
            </a:pPr>
            <a:r>
              <a:rPr lang="ru-RU" dirty="0"/>
              <a:t>Первая и на текущий момент единственная большая книга о создании, ведении и развитии бизнеса интернет-магазина в России, написанная практикующим магазинщиком с непрерывным 20-летним опытом в электронной коммерции. </a:t>
            </a:r>
          </a:p>
          <a:p>
            <a:pPr marL="0" indent="0">
              <a:buNone/>
            </a:pPr>
            <a:r>
              <a:rPr lang="ru-RU" dirty="0"/>
              <a:t>Книга описывает не только теоретические аспекты поиска ниши, планирования ассортимента и создания сайта, в ней автор рассказывает о своём многолетнем практическом опыте создания, раскрутки и реорганизации интернет-магазинов. Речь пойдёт о логистике и складе, работе с поставщиками и партнёрами, сравнении передачи процессов на аутсорсинг или выполнении своими силами, о нюансах локальной и региональной доставки, самовывоза и многом другом </a:t>
            </a:r>
          </a:p>
        </p:txBody>
      </p:sp>
      <p:sp>
        <p:nvSpPr>
          <p:cNvPr id="8" name="Нижний колонтитул 2"/>
          <p:cNvSpPr txBox="1">
            <a:spLocks/>
          </p:cNvSpPr>
          <p:nvPr/>
        </p:nvSpPr>
        <p:spPr>
          <a:xfrm>
            <a:off x="524272" y="6477719"/>
            <a:ext cx="2895600" cy="178611"/>
          </a:xfrm>
          <a:prstGeom prst="rect">
            <a:avLst/>
          </a:prstGeom>
        </p:spPr>
        <p:txBody>
          <a:bodyPr vert="horz" lIns="91440" tIns="45720" rIns="91440" bIns="45720" rtlCol="0" anchor="ctr"/>
          <a:lstStyle>
            <a:defPPr>
              <a:defRPr lang="ru-RU"/>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b="1">
                <a:solidFill>
                  <a:schemeClr val="accent1">
                    <a:lumMod val="75000"/>
                  </a:schemeClr>
                </a:solidFill>
              </a:rPr>
              <a:t>Рекомендовано Гильдией маркетологов</a:t>
            </a:r>
            <a:endParaRPr lang="ru-RU" b="1" dirty="0">
              <a:solidFill>
                <a:schemeClr val="accent1">
                  <a:lumMod val="75000"/>
                </a:schemeClr>
              </a:solidFill>
            </a:endParaRPr>
          </a:p>
        </p:txBody>
      </p:sp>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3" y="6381328"/>
            <a:ext cx="360040" cy="357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Объект 6">
            <a:extLst>
              <a:ext uri="{FF2B5EF4-FFF2-40B4-BE49-F238E27FC236}">
                <a16:creationId xmlns:a16="http://schemas.microsoft.com/office/drawing/2014/main" id="{221E98AC-9FA1-4516-B00B-787B83044BE2}"/>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717840" y="1600200"/>
            <a:ext cx="3517319" cy="4525963"/>
          </a:xfrm>
        </p:spPr>
      </p:pic>
    </p:spTree>
    <p:extLst>
      <p:ext uri="{BB962C8B-B14F-4D97-AF65-F5344CB8AC3E}">
        <p14:creationId xmlns:p14="http://schemas.microsoft.com/office/powerpoint/2010/main" val="1030682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a:t>Маркетинг от потребителя</a:t>
            </a:r>
          </a:p>
        </p:txBody>
      </p:sp>
      <p:sp>
        <p:nvSpPr>
          <p:cNvPr id="4" name="Объект 3"/>
          <p:cNvSpPr>
            <a:spLocks noGrp="1"/>
          </p:cNvSpPr>
          <p:nvPr>
            <p:ph sz="half" idx="2"/>
          </p:nvPr>
        </p:nvSpPr>
        <p:spPr>
          <a:xfrm>
            <a:off x="4648200" y="1600201"/>
            <a:ext cx="4038600" cy="4997151"/>
          </a:xfrm>
        </p:spPr>
        <p:txBody>
          <a:bodyPr vert="horz" lIns="91440" tIns="45720" rIns="91440" bIns="45720" rtlCol="0">
            <a:normAutofit fontScale="70000" lnSpcReduction="20000"/>
          </a:bodyPr>
          <a:lstStyle/>
          <a:p>
            <a:pPr marL="0" indent="0">
              <a:buNone/>
            </a:pPr>
            <a:r>
              <a:rPr lang="ru-RU" b="1" dirty="0"/>
              <a:t>Бест Р. Маркетинг от потребителя. 4-е издание. – М.: - МИФ, 2015 – 760 с.</a:t>
            </a:r>
          </a:p>
          <a:p>
            <a:pPr marL="0" indent="0">
              <a:buNone/>
            </a:pPr>
            <a:r>
              <a:rPr lang="ru-RU" dirty="0"/>
              <a:t>Работа Роджера Беста является прекрасной альтернативой многочисленным концептуальным публикациям и теоретическим изысканиям в области маркетинга, так как уделяет серьезное внимание результатам работы компании. Книга наводит мосты между теорией и практикой, дает понятные инструменты для реализации рыночных стратегий в условиях современного бизнеса.</a:t>
            </a:r>
          </a:p>
          <a:p>
            <a:pPr marL="0" indent="0">
              <a:buNone/>
            </a:pPr>
            <a:r>
              <a:rPr lang="ru-RU" dirty="0"/>
              <a:t>Учиться маркетингу нужно именно по таким книгам.</a:t>
            </a:r>
          </a:p>
        </p:txBody>
      </p:sp>
      <p:sp>
        <p:nvSpPr>
          <p:cNvPr id="8" name="Нижний колонтитул 2"/>
          <p:cNvSpPr txBox="1">
            <a:spLocks/>
          </p:cNvSpPr>
          <p:nvPr/>
        </p:nvSpPr>
        <p:spPr>
          <a:xfrm>
            <a:off x="524272" y="6477719"/>
            <a:ext cx="2895600" cy="178611"/>
          </a:xfrm>
          <a:prstGeom prst="rect">
            <a:avLst/>
          </a:prstGeom>
        </p:spPr>
        <p:txBody>
          <a:bodyPr vert="horz" lIns="91440" tIns="45720" rIns="91440" bIns="45720" rtlCol="0" anchor="ctr"/>
          <a:lstStyle>
            <a:defPPr>
              <a:defRPr lang="ru-RU"/>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b="1">
                <a:solidFill>
                  <a:schemeClr val="accent1">
                    <a:lumMod val="75000"/>
                  </a:schemeClr>
                </a:solidFill>
              </a:rPr>
              <a:t>Рекомендовано Гильдией маркетологов</a:t>
            </a:r>
            <a:endParaRPr lang="ru-RU" b="1" dirty="0">
              <a:solidFill>
                <a:schemeClr val="accent1">
                  <a:lumMod val="75000"/>
                </a:schemeClr>
              </a:solidFill>
            </a:endParaRPr>
          </a:p>
        </p:txBody>
      </p:sp>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3" y="6381328"/>
            <a:ext cx="360040" cy="357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Объект 9"/>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646718" y="1600200"/>
            <a:ext cx="3659564" cy="4525963"/>
          </a:xfrm>
        </p:spPr>
      </p:pic>
    </p:spTree>
    <p:extLst>
      <p:ext uri="{BB962C8B-B14F-4D97-AF65-F5344CB8AC3E}">
        <p14:creationId xmlns:p14="http://schemas.microsoft.com/office/powerpoint/2010/main" val="3041190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a:t>Продавая незримое</a:t>
            </a:r>
          </a:p>
        </p:txBody>
      </p:sp>
      <p:sp>
        <p:nvSpPr>
          <p:cNvPr id="4" name="Объект 3"/>
          <p:cNvSpPr>
            <a:spLocks noGrp="1"/>
          </p:cNvSpPr>
          <p:nvPr>
            <p:ph sz="half" idx="2"/>
          </p:nvPr>
        </p:nvSpPr>
        <p:spPr>
          <a:xfrm>
            <a:off x="4648200" y="1600201"/>
            <a:ext cx="4038600" cy="4565103"/>
          </a:xfrm>
        </p:spPr>
        <p:txBody>
          <a:bodyPr vert="horz" lIns="91440" tIns="45720" rIns="91440" bIns="45720" rtlCol="0">
            <a:normAutofit fontScale="55000" lnSpcReduction="20000"/>
          </a:bodyPr>
          <a:lstStyle/>
          <a:p>
            <a:pPr marL="0" indent="0">
              <a:buNone/>
            </a:pPr>
            <a:r>
              <a:rPr lang="ru-RU" b="1" dirty="0" err="1"/>
              <a:t>Бэквит</a:t>
            </a:r>
            <a:r>
              <a:rPr lang="ru-RU" b="1" dirty="0"/>
              <a:t> Г. Продавая незримое: Руководство по современному маркетингу услуг . – М.:  Альпина </a:t>
            </a:r>
            <a:r>
              <a:rPr lang="ru-RU" b="1" dirty="0" err="1"/>
              <a:t>Паблишер</a:t>
            </a:r>
            <a:r>
              <a:rPr lang="ru-RU" b="1" dirty="0"/>
              <a:t>, 2015 – 220 	с.</a:t>
            </a:r>
          </a:p>
          <a:p>
            <a:pPr marL="0" indent="0">
              <a:buNone/>
            </a:pPr>
            <a:endParaRPr lang="ru-RU" dirty="0"/>
          </a:p>
          <a:p>
            <a:pPr marL="0" indent="0">
              <a:buNone/>
            </a:pPr>
            <a:r>
              <a:rPr lang="ru-RU" dirty="0"/>
              <a:t>Маркетинг услуг - одна из наиболее сложных сфер профессиональной деятельности. Вы не можете дотронуться до основного продукта своей компании, услышать его или увидеть: Тогда как же организовывать продажи и стимулировать сбыт? Книга Гарри </a:t>
            </a:r>
            <a:r>
              <a:rPr lang="ru-RU" dirty="0" err="1"/>
              <a:t>Беквита</a:t>
            </a:r>
            <a:r>
              <a:rPr lang="ru-RU" dirty="0"/>
              <a:t>, основанная на двадцатипятилетнем опыте работы автора с тысячами профессиональных бизнесменов, доносит до читателей маркетинговые знания через рассмотрение практических примеров работы как крупных компаний, таких как </a:t>
            </a:r>
            <a:r>
              <a:rPr lang="ru-RU" dirty="0" err="1"/>
              <a:t>Federal</a:t>
            </a:r>
            <a:r>
              <a:rPr lang="ru-RU" dirty="0"/>
              <a:t> </a:t>
            </a:r>
            <a:r>
              <a:rPr lang="ru-RU" dirty="0" err="1"/>
              <a:t>Express</a:t>
            </a:r>
            <a:r>
              <a:rPr lang="ru-RU" dirty="0"/>
              <a:t> и </a:t>
            </a:r>
            <a:r>
              <a:rPr lang="ru-RU" dirty="0" err="1"/>
              <a:t>Citicorp</a:t>
            </a:r>
            <a:r>
              <a:rPr lang="ru-RU" dirty="0"/>
              <a:t>, так и небольших частных предприятий. Книга лаконична, увлекательна и содержит сотни практичных и легких для реализации приемов и стратегий, которые используются в сфере маркетинга услуг.</a:t>
            </a:r>
          </a:p>
        </p:txBody>
      </p:sp>
      <p:sp>
        <p:nvSpPr>
          <p:cNvPr id="8" name="Нижний колонтитул 2"/>
          <p:cNvSpPr txBox="1">
            <a:spLocks/>
          </p:cNvSpPr>
          <p:nvPr/>
        </p:nvSpPr>
        <p:spPr>
          <a:xfrm>
            <a:off x="524272" y="6477719"/>
            <a:ext cx="2895600" cy="178611"/>
          </a:xfrm>
          <a:prstGeom prst="rect">
            <a:avLst/>
          </a:prstGeom>
        </p:spPr>
        <p:txBody>
          <a:bodyPr vert="horz" lIns="91440" tIns="45720" rIns="91440" bIns="45720" rtlCol="0" anchor="ctr"/>
          <a:lstStyle>
            <a:defPPr>
              <a:defRPr lang="ru-RU"/>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b="1">
                <a:solidFill>
                  <a:schemeClr val="accent1">
                    <a:lumMod val="75000"/>
                  </a:schemeClr>
                </a:solidFill>
              </a:rPr>
              <a:t>Рекомендовано Гильдией маркетологов</a:t>
            </a:r>
            <a:endParaRPr lang="ru-RU" b="1" dirty="0">
              <a:solidFill>
                <a:schemeClr val="accent1">
                  <a:lumMod val="75000"/>
                </a:schemeClr>
              </a:solidFill>
            </a:endParaRPr>
          </a:p>
        </p:txBody>
      </p:sp>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3" y="6381328"/>
            <a:ext cx="360040" cy="357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Объект 6"/>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801894" y="1600200"/>
            <a:ext cx="3349212" cy="4525963"/>
          </a:xfrm>
        </p:spPr>
      </p:pic>
    </p:spTree>
    <p:extLst>
      <p:ext uri="{BB962C8B-B14F-4D97-AF65-F5344CB8AC3E}">
        <p14:creationId xmlns:p14="http://schemas.microsoft.com/office/powerpoint/2010/main" val="4241408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Маркетинг, основанный на данных</a:t>
            </a:r>
          </a:p>
        </p:txBody>
      </p:sp>
      <p:sp>
        <p:nvSpPr>
          <p:cNvPr id="4" name="Объект 3"/>
          <p:cNvSpPr>
            <a:spLocks noGrp="1"/>
          </p:cNvSpPr>
          <p:nvPr>
            <p:ph sz="half" idx="2"/>
          </p:nvPr>
        </p:nvSpPr>
        <p:spPr>
          <a:xfrm>
            <a:off x="4648200" y="1600201"/>
            <a:ext cx="4038600" cy="4565103"/>
          </a:xfrm>
        </p:spPr>
        <p:txBody>
          <a:bodyPr vert="horz" lIns="91440" tIns="45720" rIns="91440" bIns="45720" rtlCol="0">
            <a:normAutofit fontScale="55000" lnSpcReduction="20000"/>
          </a:bodyPr>
          <a:lstStyle/>
          <a:p>
            <a:pPr marL="0" indent="0">
              <a:buNone/>
            </a:pPr>
            <a:r>
              <a:rPr lang="ru-RU" b="1" dirty="0"/>
              <a:t>Джеффри М.  Маркетинг, основанный на данных. 15 ключевых показателей, которые должен знать каждый. – М.: - МИФ, 2013 – 384 с.</a:t>
            </a:r>
          </a:p>
          <a:p>
            <a:pPr marL="0" indent="0">
              <a:buNone/>
            </a:pPr>
            <a:endParaRPr lang="ru-RU" dirty="0"/>
          </a:p>
          <a:p>
            <a:pPr marL="0" indent="0">
              <a:buNone/>
            </a:pPr>
            <a:r>
              <a:rPr lang="ru-RU" dirty="0"/>
              <a:t>Маркетинг услуг - одна из наиболее сложных сфер профессиональной деятельности. Вы не можете дотронуться до основного продукта своей компании, услышать его или увидеть: Тогда как же организовывать продажи и стимулировать сбыт? Книга Гарри </a:t>
            </a:r>
            <a:r>
              <a:rPr lang="ru-RU" dirty="0" err="1"/>
              <a:t>Беквита</a:t>
            </a:r>
            <a:r>
              <a:rPr lang="ru-RU" dirty="0"/>
              <a:t>, основанная на двадцатипятилетнем опыте работы автора с тысячами профессиональных бизнесменов, доносит до читателей маркетинговые знания через рассмотрение практических примеров работы как крупных компаний, таких как </a:t>
            </a:r>
            <a:r>
              <a:rPr lang="ru-RU" dirty="0" err="1"/>
              <a:t>Federal</a:t>
            </a:r>
            <a:r>
              <a:rPr lang="ru-RU" dirty="0"/>
              <a:t> </a:t>
            </a:r>
            <a:r>
              <a:rPr lang="ru-RU" dirty="0" err="1"/>
              <a:t>Express</a:t>
            </a:r>
            <a:r>
              <a:rPr lang="ru-RU" dirty="0"/>
              <a:t> и </a:t>
            </a:r>
            <a:r>
              <a:rPr lang="ru-RU" dirty="0" err="1"/>
              <a:t>Citicorp</a:t>
            </a:r>
            <a:r>
              <a:rPr lang="ru-RU" dirty="0"/>
              <a:t>, так и небольших частных предприятий. Книга лаконична, увлекательна и содержит сотни практичных и легких для реализации приемов и стратегий, которые используются в сфере маркетинга услуг.</a:t>
            </a:r>
          </a:p>
        </p:txBody>
      </p:sp>
      <p:sp>
        <p:nvSpPr>
          <p:cNvPr id="8" name="Нижний колонтитул 2"/>
          <p:cNvSpPr txBox="1">
            <a:spLocks/>
          </p:cNvSpPr>
          <p:nvPr/>
        </p:nvSpPr>
        <p:spPr>
          <a:xfrm>
            <a:off x="524272" y="6477719"/>
            <a:ext cx="2895600" cy="178611"/>
          </a:xfrm>
          <a:prstGeom prst="rect">
            <a:avLst/>
          </a:prstGeom>
        </p:spPr>
        <p:txBody>
          <a:bodyPr vert="horz" lIns="91440" tIns="45720" rIns="91440" bIns="45720" rtlCol="0" anchor="ctr"/>
          <a:lstStyle>
            <a:defPPr>
              <a:defRPr lang="ru-RU"/>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b="1">
                <a:solidFill>
                  <a:schemeClr val="accent1">
                    <a:lumMod val="75000"/>
                  </a:schemeClr>
                </a:solidFill>
              </a:rPr>
              <a:t>Рекомендовано Гильдией маркетологов</a:t>
            </a:r>
            <a:endParaRPr lang="ru-RU" b="1" dirty="0">
              <a:solidFill>
                <a:schemeClr val="accent1">
                  <a:lumMod val="75000"/>
                </a:schemeClr>
              </a:solidFill>
            </a:endParaRPr>
          </a:p>
        </p:txBody>
      </p:sp>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3" y="6381328"/>
            <a:ext cx="360040" cy="357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Объект 4"/>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714607" y="1600200"/>
            <a:ext cx="3523785" cy="4525963"/>
          </a:xfrm>
        </p:spPr>
      </p:pic>
    </p:spTree>
    <p:extLst>
      <p:ext uri="{BB962C8B-B14F-4D97-AF65-F5344CB8AC3E}">
        <p14:creationId xmlns:p14="http://schemas.microsoft.com/office/powerpoint/2010/main" val="2127720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Партизанские маркетинговые исследования</a:t>
            </a:r>
          </a:p>
        </p:txBody>
      </p:sp>
      <p:sp>
        <p:nvSpPr>
          <p:cNvPr id="4" name="Объект 3"/>
          <p:cNvSpPr>
            <a:spLocks noGrp="1"/>
          </p:cNvSpPr>
          <p:nvPr>
            <p:ph sz="half" idx="2"/>
          </p:nvPr>
        </p:nvSpPr>
        <p:spPr>
          <a:xfrm>
            <a:off x="4648200" y="1600201"/>
            <a:ext cx="4038600" cy="4565103"/>
          </a:xfrm>
        </p:spPr>
        <p:txBody>
          <a:bodyPr vert="horz" lIns="91440" tIns="45720" rIns="91440" bIns="45720" rtlCol="0">
            <a:normAutofit fontScale="47500" lnSpcReduction="20000"/>
          </a:bodyPr>
          <a:lstStyle/>
          <a:p>
            <a:pPr marL="0" indent="0">
              <a:buNone/>
            </a:pPr>
            <a:r>
              <a:rPr lang="ru-RU" b="1" dirty="0" err="1"/>
              <a:t>Каден</a:t>
            </a:r>
            <a:r>
              <a:rPr lang="ru-RU" b="1" dirty="0"/>
              <a:t> Р. Партизанские маркетинговые исследования. / пер. с англ. – М.: Манн, Иванов и Фербер, </a:t>
            </a:r>
            <a:r>
              <a:rPr lang="ru-RU" b="1" dirty="0" err="1"/>
              <a:t>Эксмо</a:t>
            </a:r>
            <a:r>
              <a:rPr lang="ru-RU" b="1" dirty="0"/>
              <a:t>, 2013.</a:t>
            </a:r>
          </a:p>
          <a:p>
            <a:pPr marL="0" indent="0">
              <a:buNone/>
            </a:pPr>
            <a:endParaRPr lang="ru-RU" dirty="0"/>
          </a:p>
          <a:p>
            <a:pPr marL="0" indent="0">
              <a:buNone/>
            </a:pPr>
            <a:r>
              <a:rPr lang="ru-RU" dirty="0"/>
              <a:t>Если ваша компания не может позволить себе большие затраты на маркетинговые исследования, а задача развития бизнеса все равно стоит, то эта книга для вас незаменима! Перед вами уникальное практическое руководство по применению подходов партизанского маркетинга в маркетинговых исследованиях. Автор книги на примерах показывает, как маркетологу и любому другому специалисту, использующему партизанские методы, рационально расходовать свое время, силы и ограниченные финансовые ресурсы для получения профессиональных результатов, способных обеспечить существенное увеличение прибыли.</a:t>
            </a:r>
          </a:p>
          <a:p>
            <a:pPr marL="0" indent="0">
              <a:buNone/>
            </a:pPr>
            <a:r>
              <a:rPr lang="ru-RU" dirty="0"/>
              <a:t>Без привлечения дорогостоящих специалистов вы сможете самостоятельно понять потребности своих клиентов и перспективы, которые можно использовать для развития бизнеса. Вы убедитесь в том, что не только крупные, но и малые, и средние компании могут проводить полноценные маркетинговые исследования с гораздо меньшими затратами, чем вы думали.</a:t>
            </a:r>
          </a:p>
          <a:p>
            <a:pPr marL="0" indent="0">
              <a:buNone/>
            </a:pPr>
            <a:r>
              <a:rPr lang="ru-RU" dirty="0"/>
              <a:t>Для специалистов по маркетингу, а также всех, кто занимается развитием бизнеса.</a:t>
            </a:r>
          </a:p>
        </p:txBody>
      </p:sp>
      <p:sp>
        <p:nvSpPr>
          <p:cNvPr id="8" name="Нижний колонтитул 2"/>
          <p:cNvSpPr txBox="1">
            <a:spLocks/>
          </p:cNvSpPr>
          <p:nvPr/>
        </p:nvSpPr>
        <p:spPr>
          <a:xfrm>
            <a:off x="524272" y="6477719"/>
            <a:ext cx="2895600" cy="178611"/>
          </a:xfrm>
          <a:prstGeom prst="rect">
            <a:avLst/>
          </a:prstGeom>
        </p:spPr>
        <p:txBody>
          <a:bodyPr vert="horz" lIns="91440" tIns="45720" rIns="91440" bIns="45720" rtlCol="0" anchor="ctr"/>
          <a:lstStyle>
            <a:defPPr>
              <a:defRPr lang="ru-RU"/>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b="1">
                <a:solidFill>
                  <a:schemeClr val="accent1">
                    <a:lumMod val="75000"/>
                  </a:schemeClr>
                </a:solidFill>
              </a:rPr>
              <a:t>Рекомендовано Гильдией маркетологов</a:t>
            </a:r>
            <a:endParaRPr lang="ru-RU" b="1" dirty="0">
              <a:solidFill>
                <a:schemeClr val="accent1">
                  <a:lumMod val="75000"/>
                </a:schemeClr>
              </a:solidFill>
            </a:endParaRPr>
          </a:p>
        </p:txBody>
      </p:sp>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3" y="6381328"/>
            <a:ext cx="360040" cy="357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Объект 9">
            <a:extLst>
              <a:ext uri="{FF2B5EF4-FFF2-40B4-BE49-F238E27FC236}">
                <a16:creationId xmlns:a16="http://schemas.microsoft.com/office/drawing/2014/main" id="{60469726-B92D-4843-BF00-E831F16FEFAD}"/>
              </a:ext>
            </a:extLst>
          </p:cNvPr>
          <p:cNvPicPr>
            <a:picLocks noGrp="1" noChangeAspect="1"/>
          </p:cNvPicPr>
          <p:nvPr>
            <p:ph sz="half" idx="1"/>
          </p:nvPr>
        </p:nvPicPr>
        <p:blipFill>
          <a:blip r:embed="rId4" cstate="print">
            <a:extLst>
              <a:ext uri="{28A0092B-C50C-407E-A947-70E740481C1C}">
                <a14:useLocalDpi xmlns:a14="http://schemas.microsoft.com/office/drawing/2010/main" val="0"/>
              </a:ext>
            </a:extLst>
          </a:blip>
          <a:stretch>
            <a:fillRect/>
          </a:stretch>
        </p:blipFill>
        <p:spPr>
          <a:xfrm>
            <a:off x="779264" y="1600200"/>
            <a:ext cx="3394472" cy="4525963"/>
          </a:xfrm>
        </p:spPr>
      </p:pic>
    </p:spTree>
    <p:extLst>
      <p:ext uri="{BB962C8B-B14F-4D97-AF65-F5344CB8AC3E}">
        <p14:creationId xmlns:p14="http://schemas.microsoft.com/office/powerpoint/2010/main" val="361430736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935</TotalTime>
  <Words>6844</Words>
  <Application>Microsoft Office PowerPoint</Application>
  <PresentationFormat>Экран (4:3)</PresentationFormat>
  <Paragraphs>326</Paragraphs>
  <Slides>54</Slides>
  <Notes>34</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54</vt:i4>
      </vt:variant>
    </vt:vector>
  </HeadingPairs>
  <TitlesOfParts>
    <vt:vector size="57" baseType="lpstr">
      <vt:lpstr>Arial</vt:lpstr>
      <vt:lpstr>Calibri</vt:lpstr>
      <vt:lpstr>Тема Office</vt:lpstr>
      <vt:lpstr>Лучшие 50 книг по маркетингу по версии НП «Гильдия Маркетологов»</vt:lpstr>
      <vt:lpstr>1. Маркетинговый анализ и исследования рынка</vt:lpstr>
      <vt:lpstr>Взлом Маркетинга. Наука о том, почему мы покупаем</vt:lpstr>
      <vt:lpstr>Маркетинговые исследования: инструкция по применению</vt:lpstr>
      <vt:lpstr>Крупнейшие потребительские рынки России: объем, динамика, перспективы</vt:lpstr>
      <vt:lpstr>Маркетинг от потребителя</vt:lpstr>
      <vt:lpstr>Продавая незримое</vt:lpstr>
      <vt:lpstr>Маркетинг, основанный на данных</vt:lpstr>
      <vt:lpstr>Партизанские маркетинговые исследования</vt:lpstr>
      <vt:lpstr>Моделирование рынка: как спрогнозировать успех нового продукта</vt:lpstr>
      <vt:lpstr>Маркетинговые исследования в сфере В2В</vt:lpstr>
      <vt:lpstr>Фидбэк</vt:lpstr>
      <vt:lpstr>Buy-ology</vt:lpstr>
      <vt:lpstr>Признания мастера ценообразования</vt:lpstr>
      <vt:lpstr>Революция в аналитике: Как в эпоху Big Data улучшить ваш бизнес с помощью операционной аналитики</vt:lpstr>
      <vt:lpstr>2. Стратегический маркетинг и стратегическое планирование</vt:lpstr>
      <vt:lpstr>Как обойти конкурентов.  Создаем сильный бренд</vt:lpstr>
      <vt:lpstr>Презентация PowerPoint</vt:lpstr>
      <vt:lpstr>Длинный хвост: новая модель ведения бизнеса</vt:lpstr>
      <vt:lpstr>Презентация PowerPoint</vt:lpstr>
      <vt:lpstr>Презентация PowerPoint</vt:lpstr>
      <vt:lpstr>Бренд 2.0. От философии к практике</vt:lpstr>
      <vt:lpstr>Одностраничный маркетинговый план</vt:lpstr>
      <vt:lpstr>Планирование продаж с точностью до 90% и выше</vt:lpstr>
      <vt:lpstr>Стратегия голубого океана</vt:lpstr>
      <vt:lpstr>Корпорация гениев</vt:lpstr>
      <vt:lpstr>Маркетинг на 100%</vt:lpstr>
      <vt:lpstr>Маркетинг без бюджета</vt:lpstr>
      <vt:lpstr>Презентация PowerPoint</vt:lpstr>
      <vt:lpstr>Партизанский маркетинг</vt:lpstr>
      <vt:lpstr>Конкурентная стратегия</vt:lpstr>
      <vt:lpstr>Стратегия фокусирования</vt:lpstr>
      <vt:lpstr>Хорошая стратегия, плохая стратегия</vt:lpstr>
      <vt:lpstr>Бренд-терапия</vt:lpstr>
      <vt:lpstr>Мастер больших продаж</vt:lpstr>
      <vt:lpstr>Скрытые чемпионы – прорыв в Глобалию</vt:lpstr>
      <vt:lpstr>Управление спросом</vt:lpstr>
      <vt:lpstr>Маркетинговые войны </vt:lpstr>
      <vt:lpstr>Дифференцируйся или умирай</vt:lpstr>
      <vt:lpstr>Как растут бренды</vt:lpstr>
      <vt:lpstr>Маркетинг профессиональных услуг </vt:lpstr>
      <vt:lpstr>3. Маркетинговые коммуникации</vt:lpstr>
      <vt:lpstr>Интернет – маркетинг</vt:lpstr>
      <vt:lpstr>Контент, маркетинг и рок-н-ролл.</vt:lpstr>
      <vt:lpstr>Секс и насилие в рекламе</vt:lpstr>
      <vt:lpstr>Герои и красавицы в рекламе</vt:lpstr>
      <vt:lpstr>Успешный стиль ведения бизнеса</vt:lpstr>
      <vt:lpstr>Презентация PowerPoint</vt:lpstr>
      <vt:lpstr>Презентация PowerPoint</vt:lpstr>
      <vt:lpstr>СПИН-продажи</vt:lpstr>
      <vt:lpstr>Контент-маркетинг</vt:lpstr>
      <vt:lpstr>Клиенты на всю жизнь</vt:lpstr>
      <vt:lpstr>Маркетинг в социальных сетях</vt:lpstr>
      <vt:lpstr>Ваш интернет-магазин от А до Я</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Лучшие 50 книг по маркетингу</dc:title>
  <dc:creator>Зверев Дмитрий</dc:creator>
  <cp:lastModifiedBy>Дмитрий Зверев</cp:lastModifiedBy>
  <cp:revision>140</cp:revision>
  <dcterms:created xsi:type="dcterms:W3CDTF">2015-05-14T15:09:54Z</dcterms:created>
  <dcterms:modified xsi:type="dcterms:W3CDTF">2020-07-31T14:39:20Z</dcterms:modified>
</cp:coreProperties>
</file>