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61" r:id="rId3"/>
    <p:sldId id="267" r:id="rId4"/>
    <p:sldId id="269" r:id="rId5"/>
    <p:sldId id="270" r:id="rId6"/>
    <p:sldId id="271" r:id="rId7"/>
    <p:sldId id="268" r:id="rId8"/>
    <p:sldId id="274" r:id="rId9"/>
    <p:sldId id="272" r:id="rId10"/>
    <p:sldId id="273" r:id="rId11"/>
    <p:sldId id="27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 autoAdjust="0"/>
  </p:normalViewPr>
  <p:slideViewPr>
    <p:cSldViewPr snapToGrid="0" showGuides="1">
      <p:cViewPr varScale="1">
        <p:scale>
          <a:sx n="81" d="100"/>
          <a:sy n="81" d="100"/>
        </p:scale>
        <p:origin x="81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2025\09%202025\&#1053;&#1077;&#1086;&#1101;&#1082;&#1086;&#1085;&#1086;&#1084;&#1080;&#1082;&#1072;%2009%202025\&#1057;%20&#1082;&#1072;&#1082;&#1086;&#1075;&#1086;%20&#1084;&#1086;&#1084;&#1077;&#1085;&#1090;&#1072;%20&#1084;&#1099;%20&#1084;&#1086;&#1078;&#1077;&#1084;%20&#1089;&#1095;&#1080;&#1090;&#1072;&#1090;&#1100;%20&#1084;&#1080;&#1088;%20&#1086;&#1076;&#1085;&#1080;&#1084;%20&#1076;&#1077;&#1103;&#1090;&#1077;&#1083;%20&#1082;&#1086;&#1085;&#1090;&#1091;&#1088;&#1086;&#1084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7.9027155243453565E-2"/>
          <c:y val="2.72665776167656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2958380057070285E-2"/>
          <c:y val="1.6884303831920293E-2"/>
          <c:w val="0.90957839300506604"/>
          <c:h val="0.8915508621589448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Экспорт товаров и услуг всех стран мира в мировом ВВП в %</c:v>
                </c:pt>
              </c:strCache>
            </c:strRef>
          </c:tx>
          <c:spPr>
            <a:ln w="34925" cap="rnd" cmpd="sng" algn="ctr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marker>
          <c:cat>
            <c:numRef>
              <c:f>Лист1!$B$2:$BD$2</c:f>
              <c:numCache>
                <c:formatCode>General</c:formatCode>
                <c:ptCount val="55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  <c:pt idx="53">
                  <c:v>2023</c:v>
                </c:pt>
                <c:pt idx="54">
                  <c:v>2024</c:v>
                </c:pt>
              </c:numCache>
            </c:numRef>
          </c:cat>
          <c:val>
            <c:numRef>
              <c:f>Лист1!$B$3:$BD$3</c:f>
              <c:numCache>
                <c:formatCode>#,##0.00</c:formatCode>
                <c:ptCount val="55"/>
                <c:pt idx="0">
                  <c:v>12.819884699371183</c:v>
                </c:pt>
                <c:pt idx="1">
                  <c:v>13.013886694588992</c:v>
                </c:pt>
                <c:pt idx="2">
                  <c:v>13.368888002321555</c:v>
                </c:pt>
                <c:pt idx="3">
                  <c:v>14.969180331999871</c:v>
                </c:pt>
                <c:pt idx="4">
                  <c:v>17.903091804454697</c:v>
                </c:pt>
                <c:pt idx="5">
                  <c:v>17.102889173568588</c:v>
                </c:pt>
                <c:pt idx="6">
                  <c:v>17.539558049626404</c:v>
                </c:pt>
                <c:pt idx="7">
                  <c:v>17.595510044134425</c:v>
                </c:pt>
                <c:pt idx="8">
                  <c:v>17.389142887008781</c:v>
                </c:pt>
                <c:pt idx="9">
                  <c:v>18.850894406052518</c:v>
                </c:pt>
                <c:pt idx="10">
                  <c:v>20.203815204621403</c:v>
                </c:pt>
                <c:pt idx="11">
                  <c:v>19.562736810388177</c:v>
                </c:pt>
                <c:pt idx="12">
                  <c:v>18.558194022145479</c:v>
                </c:pt>
                <c:pt idx="13">
                  <c:v>17.918572834379738</c:v>
                </c:pt>
                <c:pt idx="14">
                  <c:v>18.25258257014525</c:v>
                </c:pt>
                <c:pt idx="15">
                  <c:v>17.655359602008591</c:v>
                </c:pt>
                <c:pt idx="16">
                  <c:v>16.74343615781471</c:v>
                </c:pt>
                <c:pt idx="17">
                  <c:v>17.417742577776231</c:v>
                </c:pt>
                <c:pt idx="18">
                  <c:v>17.92747857624116</c:v>
                </c:pt>
                <c:pt idx="19">
                  <c:v>18.546764996326022</c:v>
                </c:pt>
                <c:pt idx="20">
                  <c:v>18.883977003187926</c:v>
                </c:pt>
                <c:pt idx="21">
                  <c:v>18.755971641788445</c:v>
                </c:pt>
                <c:pt idx="22">
                  <c:v>19.85434590870419</c:v>
                </c:pt>
                <c:pt idx="23">
                  <c:v>18.94397838456327</c:v>
                </c:pt>
                <c:pt idx="24">
                  <c:v>19.499438872937567</c:v>
                </c:pt>
                <c:pt idx="25">
                  <c:v>20.684573489346651</c:v>
                </c:pt>
                <c:pt idx="26">
                  <c:v>21.126038683126698</c:v>
                </c:pt>
                <c:pt idx="27">
                  <c:v>21.99919335219181</c:v>
                </c:pt>
                <c:pt idx="28">
                  <c:v>21.813606010080957</c:v>
                </c:pt>
                <c:pt idx="29">
                  <c:v>21.904759983540345</c:v>
                </c:pt>
                <c:pt idx="30">
                  <c:v>23.494031595421525</c:v>
                </c:pt>
                <c:pt idx="31">
                  <c:v>22.895856227509917</c:v>
                </c:pt>
                <c:pt idx="32">
                  <c:v>23.144228043897382</c:v>
                </c:pt>
                <c:pt idx="33">
                  <c:v>23.890019254263397</c:v>
                </c:pt>
                <c:pt idx="34">
                  <c:v>25.750435634359757</c:v>
                </c:pt>
                <c:pt idx="35">
                  <c:v>27.025097867999175</c:v>
                </c:pt>
                <c:pt idx="36">
                  <c:v>28.676117583546969</c:v>
                </c:pt>
                <c:pt idx="37">
                  <c:v>29.60710041769503</c:v>
                </c:pt>
                <c:pt idx="38">
                  <c:v>30.769119324411324</c:v>
                </c:pt>
                <c:pt idx="39">
                  <c:v>26.195256643088271</c:v>
                </c:pt>
                <c:pt idx="40">
                  <c:v>28.501276828538963</c:v>
                </c:pt>
                <c:pt idx="41">
                  <c:v>30.287724388308106</c:v>
                </c:pt>
                <c:pt idx="42">
                  <c:v>30.063330534089026</c:v>
                </c:pt>
                <c:pt idx="43">
                  <c:v>30.039783670018394</c:v>
                </c:pt>
                <c:pt idx="44">
                  <c:v>29.683126558140128</c:v>
                </c:pt>
                <c:pt idx="45">
                  <c:v>28.057066840960619</c:v>
                </c:pt>
                <c:pt idx="46">
                  <c:v>27.105780003745316</c:v>
                </c:pt>
                <c:pt idx="47">
                  <c:v>28.046411313678334</c:v>
                </c:pt>
                <c:pt idx="48">
                  <c:v>28.903404962848217</c:v>
                </c:pt>
                <c:pt idx="49">
                  <c:v>28.014158714759436</c:v>
                </c:pt>
                <c:pt idx="50">
                  <c:v>26.088537019952057</c:v>
                </c:pt>
                <c:pt idx="51">
                  <c:v>28.601134574956689</c:v>
                </c:pt>
                <c:pt idx="52">
                  <c:v>30.828336394390998</c:v>
                </c:pt>
                <c:pt idx="53">
                  <c:v>29.120046043049459</c:v>
                </c:pt>
                <c:pt idx="54">
                  <c:v>29.018575488322064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dropLines>
        <c:marker val="1"/>
        <c:smooth val="0"/>
        <c:axId val="481934416"/>
        <c:axId val="481936656"/>
      </c:lineChart>
      <c:catAx>
        <c:axId val="48193441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400" b="0" i="0" u="none" strike="noStrike" kern="1200" spc="2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1936656"/>
        <c:crossesAt val="0"/>
        <c:auto val="1"/>
        <c:lblAlgn val="ctr"/>
        <c:lblOffset val="100"/>
        <c:noMultiLvlLbl val="0"/>
      </c:catAx>
      <c:valAx>
        <c:axId val="481936656"/>
        <c:scaling>
          <c:orientation val="minMax"/>
          <c:max val="32"/>
          <c:min val="10"/>
        </c:scaling>
        <c:delete val="0"/>
        <c:axPos val="l"/>
        <c:numFmt formatCode="#,##0.0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81934416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0.56487</cdr:x>
      <cdr:y>0.31935</cdr:y>
    </cdr:from>
    <cdr:to>
      <cdr:x>0.60989</cdr:x>
      <cdr:y>0.35453</cdr:y>
    </cdr:to>
    <cdr:sp macro="" textlink="">
      <cdr:nvSpPr>
        <cdr:cNvPr id="2" name="Выноска 1 (с границей) 1"/>
        <cdr:cNvSpPr/>
      </cdr:nvSpPr>
      <cdr:spPr>
        <a:xfrm xmlns:a="http://schemas.openxmlformats.org/drawingml/2006/main">
          <a:off x="5243871" y="1933677"/>
          <a:ext cx="417871" cy="213033"/>
        </a:xfrm>
        <a:prstGeom xmlns:a="http://schemas.openxmlformats.org/drawingml/2006/main" prst="accentCallout1">
          <a:avLst>
            <a:gd name="adj1" fmla="val 18750"/>
            <a:gd name="adj2" fmla="val -8333"/>
            <a:gd name="adj3" fmla="val 208654"/>
            <a:gd name="adj4" fmla="val -3039"/>
          </a:avLst>
        </a:prstGeom>
        <a:noFill xmlns:a="http://schemas.openxmlformats.org/drawingml/2006/main"/>
        <a:ln xmlns:a="http://schemas.openxmlformats.org/drawingml/2006/main" w="3175">
          <a:headEnd type="none"/>
          <a:tailEnd type="arrow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0" tIns="0" rIns="0" bIns="0" anchor="ctr" anchorCtr="0"/>
        <a:lstStyle xmlns:a="http://schemas.openxmlformats.org/drawingml/2006/main"/>
        <a:p xmlns:a="http://schemas.openxmlformats.org/drawingml/2006/main">
          <a:r>
            <a:rPr lang="ru-RU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23,5%</a:t>
          </a:r>
        </a:p>
      </cdr:txBody>
    </cdr:sp>
  </cdr:relSizeAnchor>
  <cdr:relSizeAnchor xmlns:cdr="http://schemas.openxmlformats.org/drawingml/2006/chartDrawing">
    <cdr:from>
      <cdr:x>0.05914</cdr:x>
      <cdr:y>0.40866</cdr:y>
    </cdr:from>
    <cdr:to>
      <cdr:x>1</cdr:x>
      <cdr:y>0.40866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>
          <a:off x="549014" y="2474449"/>
          <a:ext cx="8734276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16AD6-819D-475D-8D39-F170EA7225C1}" type="datetimeFigureOut">
              <a:rPr lang="ru-RU" smtClean="0"/>
              <a:t>10.10.2025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A942F-83A7-4C44-B0C6-4150D5B22B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673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76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Розы Люксембург в её двухтомнике «Накопление капитала» (1913 г.) читаем на страницах 309 – 310 обсуждение среднегодовых темпов прироста населения европейских капиталистических стран. Германия в среднем 1816 – 1864 гг. – 0,96%, 1864 – 1910 – 1,09%.. «Или если мы обратимся лишь к периоду крупнокапиталистического развития Германии, то окажется, что ежегодный прирост населения составлял с 1871 г. по 1888 г. 1,08%, с 1880 г. по 1890 г. — 0,89%, с 1890 г. по 1900 г. — 1,31% и с 1900 г. по 1910 г. — 1,41%.».. «страны. По последним демографическим переписям ежегодный прирост населения составляет (в%). Австро-Венгрия — 0,87 Бельгия — 1,03 Европейская Россия — 1,37 Нидерланды — 1,38 Италия — 0,63 Англия с Шотландией и Ирландией — 0,87». «Уругвай — 3,77 Британские малайские государства — 4,18 Южная Нигерия — 5,55 Северное Борнео — 6,36 Гонконг — 7,84»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A942F-83A7-4C44-B0C6-4150D5B22B83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822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A942F-83A7-4C44-B0C6-4150D5B22B83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66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B817-302C-47C0-8D6E-AC1B42171DE2}" type="datetime1">
              <a:rPr lang="ru-RU" smtClean="0"/>
              <a:t>10.10.2025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AE82-82D3-4AE8-9B6B-C4E44BCBE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5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94755-B33B-46A0-B1A2-F27895F0763A}" type="datetime1">
              <a:rPr lang="ru-RU" smtClean="0"/>
              <a:t>10.10.2025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AE82-82D3-4AE8-9B6B-C4E44BCBE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309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0E11-9B68-4832-B4F5-4FF0393868B9}" type="datetime1">
              <a:rPr lang="ru-RU" smtClean="0"/>
              <a:t>10.10.2025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AE82-82D3-4AE8-9B6B-C4E44BCBE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38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67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EBA5F-8222-42DC-B98F-8570A3F65929}" type="datetime1">
              <a:rPr lang="ru-RU" smtClean="0"/>
              <a:t>10.10.2025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AE82-82D3-4AE8-9B6B-C4E44BCBE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26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8CAE-74A9-491E-AD81-C66C953E7F7C}" type="datetime1">
              <a:rPr lang="ru-RU" smtClean="0"/>
              <a:t>10.10.2025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AE82-82D3-4AE8-9B6B-C4E44BCBE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00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D122-8D80-4108-88F8-629AD78FB337}" type="datetime1">
              <a:rPr lang="ru-RU" smtClean="0"/>
              <a:t>10.10.2025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AE82-82D3-4AE8-9B6B-C4E44BCBE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79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BAA5-C2C2-4194-B596-12F4BDB4B515}" type="datetime1">
              <a:rPr lang="ru-RU" smtClean="0"/>
              <a:t>10.10.2025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AE82-82D3-4AE8-9B6B-C4E44BCBE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038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6FFD-32D2-48B0-BB5E-F169C5276835}" type="datetime1">
              <a:rPr lang="ru-RU" smtClean="0"/>
              <a:t>10.10.2025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AE82-82D3-4AE8-9B6B-C4E44BCBE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04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6CE55-A3DE-4764-9505-FC3B37D3EE3F}" type="datetime1">
              <a:rPr lang="ru-RU" smtClean="0"/>
              <a:t>10.10.2025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AE82-82D3-4AE8-9B6B-C4E44BCBE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70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ED53-CE4E-40EA-B6CA-C8FAAA8AD892}" type="datetime1">
              <a:rPr lang="ru-RU" smtClean="0"/>
              <a:t>10.10.2025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AE82-82D3-4AE8-9B6B-C4E44BCBE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75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A407-AB15-411B-AB77-084E14E01C25}" type="datetime1">
              <a:rPr lang="ru-RU" smtClean="0"/>
              <a:t>10.10.2025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AE82-82D3-4AE8-9B6B-C4E44BCBE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84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CE3E4-4020-4B45-A598-0016BCF73E96}" type="datetime1">
              <a:rPr lang="ru-RU" smtClean="0"/>
              <a:t>10.10.2025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AE82-82D3-4AE8-9B6B-C4E44BCBE7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40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hyperlink" Target="https://rosstat.gov.ru/dbscripts/muns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333952"/>
            <a:ext cx="11672455" cy="871393"/>
          </a:xfrm>
        </p:spPr>
        <p:txBody>
          <a:bodyPr vert="horz" lIns="0" tIns="0" rIns="0" bIns="0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Вероятность наступления общемирового системного кризиса, исходя из анализа демографической и экономической статистики 18 стран с наибольшим в мире населением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78730" y="5561814"/>
            <a:ext cx="1092566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55802" y="5373278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76771" y="5376662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97740" y="5376400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18709" y="5379784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944319" y="5379784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65288" y="5383168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386257" y="5382906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07226" y="5386290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822539" y="5373278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543508" y="5376662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264477" y="5376400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985446" y="5379784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702208" y="5372371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423177" y="5375755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1144146" y="5375493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774700" y="1333500"/>
            <a:ext cx="5930" cy="45499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94878" y="1767054"/>
            <a:ext cx="10925666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Выноска 1 (с границей) 44"/>
          <p:cNvSpPr/>
          <p:nvPr/>
        </p:nvSpPr>
        <p:spPr>
          <a:xfrm>
            <a:off x="360725" y="5344940"/>
            <a:ext cx="379453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0 %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Выноска 1 (с границей) 45"/>
          <p:cNvSpPr/>
          <p:nvPr/>
        </p:nvSpPr>
        <p:spPr>
          <a:xfrm>
            <a:off x="342899" y="2185269"/>
            <a:ext cx="413879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Выноска 1 (с границей) 46"/>
          <p:cNvSpPr/>
          <p:nvPr/>
        </p:nvSpPr>
        <p:spPr>
          <a:xfrm>
            <a:off x="317499" y="1636254"/>
            <a:ext cx="413879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Выноска 1 (с границей) 47"/>
          <p:cNvSpPr/>
          <p:nvPr/>
        </p:nvSpPr>
        <p:spPr>
          <a:xfrm>
            <a:off x="823952" y="5633883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2041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Выноска 1 (с границей) 48"/>
          <p:cNvSpPr/>
          <p:nvPr/>
        </p:nvSpPr>
        <p:spPr>
          <a:xfrm>
            <a:off x="1398239" y="5635905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2042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Выноска 1 (с границей) 29"/>
          <p:cNvSpPr/>
          <p:nvPr/>
        </p:nvSpPr>
        <p:spPr>
          <a:xfrm>
            <a:off x="10843431" y="5680822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2065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Выноска 1 (с границей) 30"/>
          <p:cNvSpPr/>
          <p:nvPr/>
        </p:nvSpPr>
        <p:spPr>
          <a:xfrm>
            <a:off x="2173209" y="5627377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2043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Выноска 1 (с границей) 32"/>
          <p:cNvSpPr/>
          <p:nvPr/>
        </p:nvSpPr>
        <p:spPr>
          <a:xfrm>
            <a:off x="2921036" y="5633883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2044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Выноска 1 (с границей) 33"/>
          <p:cNvSpPr/>
          <p:nvPr/>
        </p:nvSpPr>
        <p:spPr>
          <a:xfrm>
            <a:off x="3647812" y="5633883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2045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Выноска 1 (с границей) 35"/>
          <p:cNvSpPr/>
          <p:nvPr/>
        </p:nvSpPr>
        <p:spPr>
          <a:xfrm>
            <a:off x="4432538" y="5633883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2046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Выноска 1 (с границей) 36"/>
          <p:cNvSpPr/>
          <p:nvPr/>
        </p:nvSpPr>
        <p:spPr>
          <a:xfrm>
            <a:off x="5100468" y="5627376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2047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Выноска 1 (с границей) 37"/>
          <p:cNvSpPr/>
          <p:nvPr/>
        </p:nvSpPr>
        <p:spPr>
          <a:xfrm>
            <a:off x="5792517" y="5619551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2048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Выноска 1 (с границей) 38"/>
          <p:cNvSpPr/>
          <p:nvPr/>
        </p:nvSpPr>
        <p:spPr>
          <a:xfrm>
            <a:off x="6506922" y="5619550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2049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Выноска 1 (с границей) 39"/>
          <p:cNvSpPr/>
          <p:nvPr/>
        </p:nvSpPr>
        <p:spPr>
          <a:xfrm>
            <a:off x="7259241" y="5606539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2050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Выноска 1 (с границей) 40"/>
          <p:cNvSpPr/>
          <p:nvPr/>
        </p:nvSpPr>
        <p:spPr>
          <a:xfrm>
            <a:off x="7914888" y="5627375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2051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Выноска 1 (с границей) 41"/>
          <p:cNvSpPr/>
          <p:nvPr/>
        </p:nvSpPr>
        <p:spPr>
          <a:xfrm>
            <a:off x="8643507" y="5627375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2052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Выноска 1 (с границей) 50"/>
          <p:cNvSpPr/>
          <p:nvPr/>
        </p:nvSpPr>
        <p:spPr>
          <a:xfrm>
            <a:off x="297058" y="4627289"/>
            <a:ext cx="432695" cy="261778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10 %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834319" y="4758178"/>
            <a:ext cx="3830969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834319" y="1754042"/>
            <a:ext cx="10610541" cy="3696442"/>
          </a:xfrm>
          <a:custGeom>
            <a:avLst/>
            <a:gdLst>
              <a:gd name="connsiteX0" fmla="*/ 0 w 10210800"/>
              <a:gd name="connsiteY0" fmla="*/ 3665220 h 3665220"/>
              <a:gd name="connsiteX1" fmla="*/ 10210800 w 10210800"/>
              <a:gd name="connsiteY1" fmla="*/ 0 h 3665220"/>
              <a:gd name="connsiteX2" fmla="*/ 10210800 w 10210800"/>
              <a:gd name="connsiteY2" fmla="*/ 0 h 3665220"/>
              <a:gd name="connsiteX0" fmla="*/ 0 w 10210800"/>
              <a:gd name="connsiteY0" fmla="*/ 3665220 h 3665220"/>
              <a:gd name="connsiteX1" fmla="*/ 3813879 w 10210800"/>
              <a:gd name="connsiteY1" fmla="*/ 2299055 h 3665220"/>
              <a:gd name="connsiteX2" fmla="*/ 10210800 w 10210800"/>
              <a:gd name="connsiteY2" fmla="*/ 0 h 3665220"/>
              <a:gd name="connsiteX3" fmla="*/ 10210800 w 10210800"/>
              <a:gd name="connsiteY3" fmla="*/ 0 h 3665220"/>
              <a:gd name="connsiteX0" fmla="*/ 0 w 10210800"/>
              <a:gd name="connsiteY0" fmla="*/ 3665220 h 3665220"/>
              <a:gd name="connsiteX1" fmla="*/ 3813879 w 10210800"/>
              <a:gd name="connsiteY1" fmla="*/ 2299055 h 3665220"/>
              <a:gd name="connsiteX2" fmla="*/ 10210800 w 10210800"/>
              <a:gd name="connsiteY2" fmla="*/ 0 h 3665220"/>
              <a:gd name="connsiteX3" fmla="*/ 10210800 w 10210800"/>
              <a:gd name="connsiteY3" fmla="*/ 0 h 3665220"/>
              <a:gd name="connsiteX0" fmla="*/ 0 w 10210800"/>
              <a:gd name="connsiteY0" fmla="*/ 3665220 h 3665220"/>
              <a:gd name="connsiteX1" fmla="*/ 4149159 w 10210800"/>
              <a:gd name="connsiteY1" fmla="*/ 3076295 h 3665220"/>
              <a:gd name="connsiteX2" fmla="*/ 10210800 w 10210800"/>
              <a:gd name="connsiteY2" fmla="*/ 0 h 3665220"/>
              <a:gd name="connsiteX3" fmla="*/ 10210800 w 10210800"/>
              <a:gd name="connsiteY3" fmla="*/ 0 h 3665220"/>
              <a:gd name="connsiteX0" fmla="*/ 0 w 10210800"/>
              <a:gd name="connsiteY0" fmla="*/ 3665220 h 3665220"/>
              <a:gd name="connsiteX1" fmla="*/ 4149159 w 10210800"/>
              <a:gd name="connsiteY1" fmla="*/ 3076295 h 3665220"/>
              <a:gd name="connsiteX2" fmla="*/ 10210800 w 10210800"/>
              <a:gd name="connsiteY2" fmla="*/ 0 h 3665220"/>
              <a:gd name="connsiteX3" fmla="*/ 10210800 w 10210800"/>
              <a:gd name="connsiteY3" fmla="*/ 0 h 3665220"/>
              <a:gd name="connsiteX0" fmla="*/ 0 w 10210800"/>
              <a:gd name="connsiteY0" fmla="*/ 3665220 h 3665220"/>
              <a:gd name="connsiteX1" fmla="*/ 4065339 w 10210800"/>
              <a:gd name="connsiteY1" fmla="*/ 2840075 h 3665220"/>
              <a:gd name="connsiteX2" fmla="*/ 10210800 w 10210800"/>
              <a:gd name="connsiteY2" fmla="*/ 0 h 3665220"/>
              <a:gd name="connsiteX3" fmla="*/ 10210800 w 10210800"/>
              <a:gd name="connsiteY3" fmla="*/ 0 h 3665220"/>
              <a:gd name="connsiteX0" fmla="*/ 0 w 10210800"/>
              <a:gd name="connsiteY0" fmla="*/ 3665220 h 3665220"/>
              <a:gd name="connsiteX1" fmla="*/ 4065339 w 10210800"/>
              <a:gd name="connsiteY1" fmla="*/ 2840075 h 3665220"/>
              <a:gd name="connsiteX2" fmla="*/ 10210800 w 10210800"/>
              <a:gd name="connsiteY2" fmla="*/ 0 h 3665220"/>
              <a:gd name="connsiteX3" fmla="*/ 10210800 w 10210800"/>
              <a:gd name="connsiteY3" fmla="*/ 0 h 3665220"/>
              <a:gd name="connsiteX0" fmla="*/ 0 w 10210800"/>
              <a:gd name="connsiteY0" fmla="*/ 3665220 h 3665220"/>
              <a:gd name="connsiteX1" fmla="*/ 4065339 w 10210800"/>
              <a:gd name="connsiteY1" fmla="*/ 2840075 h 3665220"/>
              <a:gd name="connsiteX2" fmla="*/ 7585779 w 10210800"/>
              <a:gd name="connsiteY2" fmla="*/ 896975 h 3665220"/>
              <a:gd name="connsiteX3" fmla="*/ 10210800 w 10210800"/>
              <a:gd name="connsiteY3" fmla="*/ 0 h 3665220"/>
              <a:gd name="connsiteX4" fmla="*/ 10210800 w 10210800"/>
              <a:gd name="connsiteY4" fmla="*/ 0 h 3665220"/>
              <a:gd name="connsiteX0" fmla="*/ 0 w 10210800"/>
              <a:gd name="connsiteY0" fmla="*/ 3665220 h 3665220"/>
              <a:gd name="connsiteX1" fmla="*/ 4065339 w 10210800"/>
              <a:gd name="connsiteY1" fmla="*/ 2840075 h 3665220"/>
              <a:gd name="connsiteX2" fmla="*/ 6450399 w 10210800"/>
              <a:gd name="connsiteY2" fmla="*/ 1125575 h 3665220"/>
              <a:gd name="connsiteX3" fmla="*/ 10210800 w 10210800"/>
              <a:gd name="connsiteY3" fmla="*/ 0 h 3665220"/>
              <a:gd name="connsiteX4" fmla="*/ 10210800 w 10210800"/>
              <a:gd name="connsiteY4" fmla="*/ 0 h 366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800" h="3665220">
                <a:moveTo>
                  <a:pt x="0" y="3665220"/>
                </a:moveTo>
                <a:cubicBezTo>
                  <a:pt x="1383053" y="3468912"/>
                  <a:pt x="2659426" y="3181163"/>
                  <a:pt x="4065339" y="2840075"/>
                </a:cubicBezTo>
                <a:cubicBezTo>
                  <a:pt x="5339796" y="2404101"/>
                  <a:pt x="5426156" y="1598921"/>
                  <a:pt x="6450399" y="1125575"/>
                </a:cubicBezTo>
                <a:cubicBezTo>
                  <a:pt x="7474642" y="652229"/>
                  <a:pt x="9584067" y="187596"/>
                  <a:pt x="10210800" y="0"/>
                </a:cubicBezTo>
                <a:lnTo>
                  <a:pt x="10210800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Скругленная соединительная линия 11"/>
          <p:cNvCxnSpPr/>
          <p:nvPr/>
        </p:nvCxnSpPr>
        <p:spPr>
          <a:xfrm rot="16200000" flipH="1">
            <a:off x="9040974" y="5465099"/>
            <a:ext cx="366075" cy="193430"/>
          </a:xfrm>
          <a:prstGeom prst="curvedConnector3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2"/>
          <p:cNvCxnSpPr/>
          <p:nvPr/>
        </p:nvCxnSpPr>
        <p:spPr>
          <a:xfrm rot="16200000" flipH="1">
            <a:off x="9393019" y="5451756"/>
            <a:ext cx="366075" cy="193430"/>
          </a:xfrm>
          <a:prstGeom prst="curvedConnector3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327387" y="5473656"/>
            <a:ext cx="202694" cy="1430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823952" y="2305796"/>
            <a:ext cx="8752104" cy="0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78730" y="1989056"/>
            <a:ext cx="155589" cy="1602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олилиния 54"/>
          <p:cNvSpPr/>
          <p:nvPr/>
        </p:nvSpPr>
        <p:spPr>
          <a:xfrm>
            <a:off x="631930" y="1966034"/>
            <a:ext cx="152431" cy="72972"/>
          </a:xfrm>
          <a:custGeom>
            <a:avLst/>
            <a:gdLst>
              <a:gd name="connsiteX0" fmla="*/ 0 w 323850"/>
              <a:gd name="connsiteY0" fmla="*/ 0 h 133350"/>
              <a:gd name="connsiteX1" fmla="*/ 177800 w 323850"/>
              <a:gd name="connsiteY1" fmla="*/ 38100 h 133350"/>
              <a:gd name="connsiteX2" fmla="*/ 285750 w 323850"/>
              <a:gd name="connsiteY2" fmla="*/ 101600 h 133350"/>
              <a:gd name="connsiteX3" fmla="*/ 323850 w 323850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" h="133350">
                <a:moveTo>
                  <a:pt x="0" y="0"/>
                </a:moveTo>
                <a:cubicBezTo>
                  <a:pt x="65087" y="10583"/>
                  <a:pt x="130175" y="21167"/>
                  <a:pt x="177800" y="38100"/>
                </a:cubicBezTo>
                <a:cubicBezTo>
                  <a:pt x="225425" y="55033"/>
                  <a:pt x="261408" y="85725"/>
                  <a:pt x="285750" y="101600"/>
                </a:cubicBezTo>
                <a:cubicBezTo>
                  <a:pt x="310092" y="117475"/>
                  <a:pt x="316971" y="125412"/>
                  <a:pt x="323850" y="13335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Полилиния 55"/>
          <p:cNvSpPr/>
          <p:nvPr/>
        </p:nvSpPr>
        <p:spPr>
          <a:xfrm>
            <a:off x="627627" y="2068082"/>
            <a:ext cx="152431" cy="72972"/>
          </a:xfrm>
          <a:custGeom>
            <a:avLst/>
            <a:gdLst>
              <a:gd name="connsiteX0" fmla="*/ 0 w 323850"/>
              <a:gd name="connsiteY0" fmla="*/ 0 h 133350"/>
              <a:gd name="connsiteX1" fmla="*/ 177800 w 323850"/>
              <a:gd name="connsiteY1" fmla="*/ 38100 h 133350"/>
              <a:gd name="connsiteX2" fmla="*/ 285750 w 323850"/>
              <a:gd name="connsiteY2" fmla="*/ 101600 h 133350"/>
              <a:gd name="connsiteX3" fmla="*/ 323850 w 323850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" h="133350">
                <a:moveTo>
                  <a:pt x="0" y="0"/>
                </a:moveTo>
                <a:cubicBezTo>
                  <a:pt x="65087" y="10583"/>
                  <a:pt x="130175" y="21167"/>
                  <a:pt x="177800" y="38100"/>
                </a:cubicBezTo>
                <a:cubicBezTo>
                  <a:pt x="225425" y="55033"/>
                  <a:pt x="261408" y="85725"/>
                  <a:pt x="285750" y="101600"/>
                </a:cubicBezTo>
                <a:cubicBezTo>
                  <a:pt x="310092" y="117475"/>
                  <a:pt x="316971" y="125412"/>
                  <a:pt x="323850" y="13335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олилиния 57"/>
          <p:cNvSpPr/>
          <p:nvPr/>
        </p:nvSpPr>
        <p:spPr>
          <a:xfrm>
            <a:off x="769620" y="2032635"/>
            <a:ext cx="112475" cy="46524"/>
          </a:xfrm>
          <a:custGeom>
            <a:avLst/>
            <a:gdLst>
              <a:gd name="connsiteX0" fmla="*/ 0 w 112475"/>
              <a:gd name="connsiteY0" fmla="*/ 0 h 46524"/>
              <a:gd name="connsiteX1" fmla="*/ 5715 w 112475"/>
              <a:gd name="connsiteY1" fmla="*/ 20955 h 46524"/>
              <a:gd name="connsiteX2" fmla="*/ 7620 w 112475"/>
              <a:gd name="connsiteY2" fmla="*/ 32385 h 46524"/>
              <a:gd name="connsiteX3" fmla="*/ 9525 w 112475"/>
              <a:gd name="connsiteY3" fmla="*/ 41910 h 46524"/>
              <a:gd name="connsiteX4" fmla="*/ 53340 w 112475"/>
              <a:gd name="connsiteY4" fmla="*/ 43815 h 46524"/>
              <a:gd name="connsiteX5" fmla="*/ 80010 w 112475"/>
              <a:gd name="connsiteY5" fmla="*/ 43815 h 46524"/>
              <a:gd name="connsiteX6" fmla="*/ 97155 w 112475"/>
              <a:gd name="connsiteY6" fmla="*/ 36195 h 46524"/>
              <a:gd name="connsiteX7" fmla="*/ 108585 w 112475"/>
              <a:gd name="connsiteY7" fmla="*/ 34290 h 46524"/>
              <a:gd name="connsiteX8" fmla="*/ 112395 w 112475"/>
              <a:gd name="connsiteY8" fmla="*/ 19050 h 46524"/>
              <a:gd name="connsiteX9" fmla="*/ 112395 w 112475"/>
              <a:gd name="connsiteY9" fmla="*/ 15240 h 46524"/>
              <a:gd name="connsiteX0" fmla="*/ 0 w 112475"/>
              <a:gd name="connsiteY0" fmla="*/ 0 h 46524"/>
              <a:gd name="connsiteX1" fmla="*/ 5715 w 112475"/>
              <a:gd name="connsiteY1" fmla="*/ 20955 h 46524"/>
              <a:gd name="connsiteX2" fmla="*/ 7620 w 112475"/>
              <a:gd name="connsiteY2" fmla="*/ 32385 h 46524"/>
              <a:gd name="connsiteX3" fmla="*/ 26670 w 112475"/>
              <a:gd name="connsiteY3" fmla="*/ 41910 h 46524"/>
              <a:gd name="connsiteX4" fmla="*/ 53340 w 112475"/>
              <a:gd name="connsiteY4" fmla="*/ 43815 h 46524"/>
              <a:gd name="connsiteX5" fmla="*/ 80010 w 112475"/>
              <a:gd name="connsiteY5" fmla="*/ 43815 h 46524"/>
              <a:gd name="connsiteX6" fmla="*/ 97155 w 112475"/>
              <a:gd name="connsiteY6" fmla="*/ 36195 h 46524"/>
              <a:gd name="connsiteX7" fmla="*/ 108585 w 112475"/>
              <a:gd name="connsiteY7" fmla="*/ 34290 h 46524"/>
              <a:gd name="connsiteX8" fmla="*/ 112395 w 112475"/>
              <a:gd name="connsiteY8" fmla="*/ 19050 h 46524"/>
              <a:gd name="connsiteX9" fmla="*/ 112395 w 112475"/>
              <a:gd name="connsiteY9" fmla="*/ 15240 h 4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75" h="46524">
                <a:moveTo>
                  <a:pt x="0" y="0"/>
                </a:moveTo>
                <a:cubicBezTo>
                  <a:pt x="6590" y="32949"/>
                  <a:pt x="-3953" y="-17716"/>
                  <a:pt x="5715" y="20955"/>
                </a:cubicBezTo>
                <a:cubicBezTo>
                  <a:pt x="6652" y="24702"/>
                  <a:pt x="4128" y="28893"/>
                  <a:pt x="7620" y="32385"/>
                </a:cubicBezTo>
                <a:cubicBezTo>
                  <a:pt x="11112" y="35877"/>
                  <a:pt x="23529" y="41125"/>
                  <a:pt x="26670" y="41910"/>
                </a:cubicBezTo>
                <a:cubicBezTo>
                  <a:pt x="40852" y="45456"/>
                  <a:pt x="38735" y="43180"/>
                  <a:pt x="53340" y="43815"/>
                </a:cubicBezTo>
                <a:cubicBezTo>
                  <a:pt x="64490" y="47532"/>
                  <a:pt x="61312" y="47321"/>
                  <a:pt x="80010" y="43815"/>
                </a:cubicBezTo>
                <a:cubicBezTo>
                  <a:pt x="92060" y="41556"/>
                  <a:pt x="86570" y="39371"/>
                  <a:pt x="97155" y="36195"/>
                </a:cubicBezTo>
                <a:cubicBezTo>
                  <a:pt x="100855" y="35085"/>
                  <a:pt x="104775" y="34925"/>
                  <a:pt x="108585" y="34290"/>
                </a:cubicBezTo>
                <a:cubicBezTo>
                  <a:pt x="110801" y="27642"/>
                  <a:pt x="111246" y="27096"/>
                  <a:pt x="112395" y="19050"/>
                </a:cubicBezTo>
                <a:cubicBezTo>
                  <a:pt x="112575" y="17793"/>
                  <a:pt x="112395" y="16510"/>
                  <a:pt x="112395" y="1524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 58"/>
          <p:cNvSpPr/>
          <p:nvPr/>
        </p:nvSpPr>
        <p:spPr>
          <a:xfrm>
            <a:off x="761285" y="2127926"/>
            <a:ext cx="112475" cy="46524"/>
          </a:xfrm>
          <a:custGeom>
            <a:avLst/>
            <a:gdLst>
              <a:gd name="connsiteX0" fmla="*/ 0 w 112475"/>
              <a:gd name="connsiteY0" fmla="*/ 0 h 46524"/>
              <a:gd name="connsiteX1" fmla="*/ 5715 w 112475"/>
              <a:gd name="connsiteY1" fmla="*/ 20955 h 46524"/>
              <a:gd name="connsiteX2" fmla="*/ 7620 w 112475"/>
              <a:gd name="connsiteY2" fmla="*/ 32385 h 46524"/>
              <a:gd name="connsiteX3" fmla="*/ 9525 w 112475"/>
              <a:gd name="connsiteY3" fmla="*/ 41910 h 46524"/>
              <a:gd name="connsiteX4" fmla="*/ 53340 w 112475"/>
              <a:gd name="connsiteY4" fmla="*/ 43815 h 46524"/>
              <a:gd name="connsiteX5" fmla="*/ 80010 w 112475"/>
              <a:gd name="connsiteY5" fmla="*/ 43815 h 46524"/>
              <a:gd name="connsiteX6" fmla="*/ 97155 w 112475"/>
              <a:gd name="connsiteY6" fmla="*/ 36195 h 46524"/>
              <a:gd name="connsiteX7" fmla="*/ 108585 w 112475"/>
              <a:gd name="connsiteY7" fmla="*/ 34290 h 46524"/>
              <a:gd name="connsiteX8" fmla="*/ 112395 w 112475"/>
              <a:gd name="connsiteY8" fmla="*/ 19050 h 46524"/>
              <a:gd name="connsiteX9" fmla="*/ 112395 w 112475"/>
              <a:gd name="connsiteY9" fmla="*/ 15240 h 46524"/>
              <a:gd name="connsiteX0" fmla="*/ 0 w 112475"/>
              <a:gd name="connsiteY0" fmla="*/ 0 h 46524"/>
              <a:gd name="connsiteX1" fmla="*/ 5715 w 112475"/>
              <a:gd name="connsiteY1" fmla="*/ 20955 h 46524"/>
              <a:gd name="connsiteX2" fmla="*/ 7620 w 112475"/>
              <a:gd name="connsiteY2" fmla="*/ 32385 h 46524"/>
              <a:gd name="connsiteX3" fmla="*/ 26670 w 112475"/>
              <a:gd name="connsiteY3" fmla="*/ 41910 h 46524"/>
              <a:gd name="connsiteX4" fmla="*/ 53340 w 112475"/>
              <a:gd name="connsiteY4" fmla="*/ 43815 h 46524"/>
              <a:gd name="connsiteX5" fmla="*/ 80010 w 112475"/>
              <a:gd name="connsiteY5" fmla="*/ 43815 h 46524"/>
              <a:gd name="connsiteX6" fmla="*/ 97155 w 112475"/>
              <a:gd name="connsiteY6" fmla="*/ 36195 h 46524"/>
              <a:gd name="connsiteX7" fmla="*/ 108585 w 112475"/>
              <a:gd name="connsiteY7" fmla="*/ 34290 h 46524"/>
              <a:gd name="connsiteX8" fmla="*/ 112395 w 112475"/>
              <a:gd name="connsiteY8" fmla="*/ 19050 h 46524"/>
              <a:gd name="connsiteX9" fmla="*/ 112395 w 112475"/>
              <a:gd name="connsiteY9" fmla="*/ 15240 h 4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75" h="46524">
                <a:moveTo>
                  <a:pt x="0" y="0"/>
                </a:moveTo>
                <a:cubicBezTo>
                  <a:pt x="6590" y="32949"/>
                  <a:pt x="-3953" y="-17716"/>
                  <a:pt x="5715" y="20955"/>
                </a:cubicBezTo>
                <a:cubicBezTo>
                  <a:pt x="6652" y="24702"/>
                  <a:pt x="4128" y="28893"/>
                  <a:pt x="7620" y="32385"/>
                </a:cubicBezTo>
                <a:cubicBezTo>
                  <a:pt x="11112" y="35877"/>
                  <a:pt x="23529" y="41125"/>
                  <a:pt x="26670" y="41910"/>
                </a:cubicBezTo>
                <a:cubicBezTo>
                  <a:pt x="40852" y="45456"/>
                  <a:pt x="38735" y="43180"/>
                  <a:pt x="53340" y="43815"/>
                </a:cubicBezTo>
                <a:cubicBezTo>
                  <a:pt x="64490" y="47532"/>
                  <a:pt x="61312" y="47321"/>
                  <a:pt x="80010" y="43815"/>
                </a:cubicBezTo>
                <a:cubicBezTo>
                  <a:pt x="92060" y="41556"/>
                  <a:pt x="86570" y="39371"/>
                  <a:pt x="97155" y="36195"/>
                </a:cubicBezTo>
                <a:cubicBezTo>
                  <a:pt x="100855" y="35085"/>
                  <a:pt x="104775" y="34925"/>
                  <a:pt x="108585" y="34290"/>
                </a:cubicBezTo>
                <a:cubicBezTo>
                  <a:pt x="110801" y="27642"/>
                  <a:pt x="111246" y="27096"/>
                  <a:pt x="112395" y="19050"/>
                </a:cubicBezTo>
                <a:cubicBezTo>
                  <a:pt x="112575" y="17793"/>
                  <a:pt x="112395" y="16510"/>
                  <a:pt x="112395" y="1524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49211" y="6365450"/>
            <a:ext cx="510369" cy="365125"/>
          </a:xfrm>
        </p:spPr>
        <p:txBody>
          <a:bodyPr/>
          <a:lstStyle/>
          <a:p>
            <a:pPr algn="ctr"/>
            <a:fld id="{C5A0BE0D-94ED-405D-8B4C-B36BE7603611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с одним скругленным углом 17"/>
          <p:cNvSpPr/>
          <p:nvPr/>
        </p:nvSpPr>
        <p:spPr>
          <a:xfrm flipH="1">
            <a:off x="8215599" y="1824792"/>
            <a:ext cx="3504941" cy="3589808"/>
          </a:xfrm>
          <a:custGeom>
            <a:avLst/>
            <a:gdLst>
              <a:gd name="connsiteX0" fmla="*/ 0 w 3504941"/>
              <a:gd name="connsiteY0" fmla="*/ 0 h 2774250"/>
              <a:gd name="connsiteX1" fmla="*/ 3042557 w 3504941"/>
              <a:gd name="connsiteY1" fmla="*/ 0 h 2774250"/>
              <a:gd name="connsiteX2" fmla="*/ 3504941 w 3504941"/>
              <a:gd name="connsiteY2" fmla="*/ 462384 h 2774250"/>
              <a:gd name="connsiteX3" fmla="*/ 3504941 w 3504941"/>
              <a:gd name="connsiteY3" fmla="*/ 2774250 h 2774250"/>
              <a:gd name="connsiteX4" fmla="*/ 0 w 3504941"/>
              <a:gd name="connsiteY4" fmla="*/ 2774250 h 2774250"/>
              <a:gd name="connsiteX5" fmla="*/ 0 w 3504941"/>
              <a:gd name="connsiteY5" fmla="*/ 0 h 2774250"/>
              <a:gd name="connsiteX0" fmla="*/ 47625 w 3504941"/>
              <a:gd name="connsiteY0" fmla="*/ 0 h 3450525"/>
              <a:gd name="connsiteX1" fmla="*/ 3042557 w 3504941"/>
              <a:gd name="connsiteY1" fmla="*/ 676275 h 3450525"/>
              <a:gd name="connsiteX2" fmla="*/ 3504941 w 3504941"/>
              <a:gd name="connsiteY2" fmla="*/ 1138659 h 3450525"/>
              <a:gd name="connsiteX3" fmla="*/ 3504941 w 3504941"/>
              <a:gd name="connsiteY3" fmla="*/ 3450525 h 3450525"/>
              <a:gd name="connsiteX4" fmla="*/ 0 w 3504941"/>
              <a:gd name="connsiteY4" fmla="*/ 3450525 h 3450525"/>
              <a:gd name="connsiteX5" fmla="*/ 47625 w 3504941"/>
              <a:gd name="connsiteY5" fmla="*/ 0 h 3450525"/>
              <a:gd name="connsiteX0" fmla="*/ 47625 w 3504941"/>
              <a:gd name="connsiteY0" fmla="*/ 0 h 3450525"/>
              <a:gd name="connsiteX1" fmla="*/ 2994932 w 3504941"/>
              <a:gd name="connsiteY1" fmla="*/ 838200 h 3450525"/>
              <a:gd name="connsiteX2" fmla="*/ 3504941 w 3504941"/>
              <a:gd name="connsiteY2" fmla="*/ 1138659 h 3450525"/>
              <a:gd name="connsiteX3" fmla="*/ 3504941 w 3504941"/>
              <a:gd name="connsiteY3" fmla="*/ 3450525 h 3450525"/>
              <a:gd name="connsiteX4" fmla="*/ 0 w 3504941"/>
              <a:gd name="connsiteY4" fmla="*/ 3450525 h 3450525"/>
              <a:gd name="connsiteX5" fmla="*/ 47625 w 3504941"/>
              <a:gd name="connsiteY5" fmla="*/ 0 h 345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4941" h="3450525">
                <a:moveTo>
                  <a:pt x="47625" y="0"/>
                </a:moveTo>
                <a:cubicBezTo>
                  <a:pt x="1061811" y="0"/>
                  <a:pt x="1980746" y="838200"/>
                  <a:pt x="2994932" y="838200"/>
                </a:cubicBezTo>
                <a:cubicBezTo>
                  <a:pt x="3250300" y="838200"/>
                  <a:pt x="3504941" y="883291"/>
                  <a:pt x="3504941" y="1138659"/>
                </a:cubicBezTo>
                <a:lnTo>
                  <a:pt x="3504941" y="3450525"/>
                </a:lnTo>
                <a:lnTo>
                  <a:pt x="0" y="3450525"/>
                </a:lnTo>
                <a:lnTo>
                  <a:pt x="4762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405396" y="2980426"/>
            <a:ext cx="3204140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Зона высокой хрупкости системы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l="4262" t="34250" r="4262" b="6951"/>
          <a:stretch/>
        </p:blipFill>
        <p:spPr>
          <a:xfrm>
            <a:off x="8869661" y="3337809"/>
            <a:ext cx="1906859" cy="2010430"/>
          </a:xfrm>
          <a:prstGeom prst="rect">
            <a:avLst/>
          </a:prstGeom>
        </p:spPr>
      </p:pic>
      <p:sp>
        <p:nvSpPr>
          <p:cNvPr id="61" name="Полилиния 60"/>
          <p:cNvSpPr/>
          <p:nvPr/>
        </p:nvSpPr>
        <p:spPr>
          <a:xfrm>
            <a:off x="1549400" y="3765461"/>
            <a:ext cx="7155585" cy="1684590"/>
          </a:xfrm>
          <a:custGeom>
            <a:avLst/>
            <a:gdLst>
              <a:gd name="connsiteX0" fmla="*/ 0 w 6802169"/>
              <a:gd name="connsiteY0" fmla="*/ 1670139 h 1684590"/>
              <a:gd name="connsiteX1" fmla="*/ 5067300 w 6802169"/>
              <a:gd name="connsiteY1" fmla="*/ 1466939 h 1684590"/>
              <a:gd name="connsiteX2" fmla="*/ 6642100 w 6802169"/>
              <a:gd name="connsiteY2" fmla="*/ 158839 h 1684590"/>
              <a:gd name="connsiteX3" fmla="*/ 6667500 w 6802169"/>
              <a:gd name="connsiteY3" fmla="*/ 69939 h 168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2169" h="1684590">
                <a:moveTo>
                  <a:pt x="0" y="1670139"/>
                </a:moveTo>
                <a:cubicBezTo>
                  <a:pt x="1980141" y="1694480"/>
                  <a:pt x="3960283" y="1718822"/>
                  <a:pt x="5067300" y="1466939"/>
                </a:cubicBezTo>
                <a:cubicBezTo>
                  <a:pt x="6174317" y="1215056"/>
                  <a:pt x="6375400" y="391672"/>
                  <a:pt x="6642100" y="158839"/>
                </a:cubicBezTo>
                <a:cubicBezTo>
                  <a:pt x="6908800" y="-73994"/>
                  <a:pt x="6788150" y="-2028"/>
                  <a:pt x="6667500" y="69939"/>
                </a:cubicBezTo>
              </a:path>
            </a:pathLst>
          </a:cu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4432538" y="4863739"/>
            <a:ext cx="3009999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Усилия по роботизации деторождения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296146"/>
              </p:ext>
            </p:extLst>
          </p:nvPr>
        </p:nvGraphicFramePr>
        <p:xfrm>
          <a:off x="214313" y="389997"/>
          <a:ext cx="9250362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r:id="rId4" imgW="9249915" imgH="6264144" progId="Word.Document.12">
                  <p:embed/>
                </p:oleObj>
              </mc:Choice>
              <mc:Fallback>
                <p:oleObj name="Document" r:id="rId4" imgW="9249915" imgH="62641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4313" y="389997"/>
                        <a:ext cx="9250362" cy="626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Номер слайда 15"/>
          <p:cNvSpPr txBox="1">
            <a:spLocks/>
          </p:cNvSpPr>
          <p:nvPr/>
        </p:nvSpPr>
        <p:spPr>
          <a:xfrm>
            <a:off x="11386993" y="6395783"/>
            <a:ext cx="261257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572625" y="389997"/>
            <a:ext cx="2415310" cy="485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Приток населения в  крупные городские агломерацияи России </a:t>
            </a:r>
            <a:br>
              <a:rPr lang="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провоцирует в них малодоступные цены на жилье. Малодоступные цены на жилье провоцируют паденияе в агламерациях рождаемости.</a:t>
            </a:r>
            <a:br>
              <a:rPr lang="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Этот з</a:t>
            </a:r>
            <a:r>
              <a:rPr lang="ru" sz="14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амкнутый круг, как в агламерации Сеул (там сегодня живет 50% населения Южной Кореи) спровоцировал саму низкую на планете рождаемость.</a:t>
            </a:r>
            <a:endParaRPr lang="ru" sz="1400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2281488" y="354129"/>
            <a:ext cx="7812225" cy="1285875"/>
            <a:chOff x="2281488" y="354129"/>
            <a:chExt cx="7812225" cy="128587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2"/>
            <a:srcRect l="3070" t="4861" r="4042"/>
            <a:stretch/>
          </p:blipFill>
          <p:spPr>
            <a:xfrm>
              <a:off x="8659540" y="354129"/>
              <a:ext cx="1434173" cy="1285875"/>
            </a:xfrm>
            <a:prstGeom prst="rect">
              <a:avLst/>
            </a:prstGeom>
          </p:spPr>
        </p:pic>
        <p:sp>
          <p:nvSpPr>
            <p:cNvPr id="15" name="Заголовок 1"/>
            <p:cNvSpPr txBox="1">
              <a:spLocks/>
            </p:cNvSpPr>
            <p:nvPr/>
          </p:nvSpPr>
          <p:spPr>
            <a:xfrm>
              <a:off x="2281488" y="1112784"/>
              <a:ext cx="6018710" cy="443198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lnSpc>
                  <a:spcPct val="120000"/>
                </a:lnSpc>
                <a:spcBef>
                  <a:spcPct val="0"/>
                </a:spcBef>
                <a:buNone/>
                <a:defRPr sz="1400"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ru-RU" sz="2400" dirty="0" smtClean="0"/>
                <a:t>Спасибо за внимание</a:t>
              </a:r>
              <a:r>
                <a:rPr lang="ru-RU" dirty="0" smtClean="0"/>
                <a:t>.</a:t>
              </a:r>
              <a:endParaRPr lang="ru-RU" dirty="0"/>
            </a:p>
          </p:txBody>
        </p:sp>
      </p:grpSp>
      <p:sp>
        <p:nvSpPr>
          <p:cNvPr id="23" name="Номер слайда 15"/>
          <p:cNvSpPr txBox="1">
            <a:spLocks/>
          </p:cNvSpPr>
          <p:nvPr/>
        </p:nvSpPr>
        <p:spPr>
          <a:xfrm>
            <a:off x="11709397" y="6448425"/>
            <a:ext cx="339728" cy="349848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1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86" y="350837"/>
            <a:ext cx="11525250" cy="6172200"/>
          </a:xfrm>
          <a:prstGeom prst="rect">
            <a:avLst/>
          </a:prstGeom>
        </p:spPr>
      </p:pic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49211" y="6365450"/>
            <a:ext cx="510369" cy="365125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9056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68935" y="300037"/>
            <a:ext cx="11689982" cy="6244198"/>
            <a:chOff x="268935" y="300037"/>
            <a:chExt cx="11689982" cy="624419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935" y="300037"/>
              <a:ext cx="5307107" cy="6244198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9125" y="493059"/>
              <a:ext cx="6149792" cy="5710517"/>
            </a:xfrm>
            <a:prstGeom prst="rect">
              <a:avLst/>
            </a:prstGeom>
          </p:spPr>
        </p:pic>
      </p:grp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82793" y="6324600"/>
            <a:ext cx="457986" cy="396874"/>
          </a:xfrm>
          <a:solidFill>
            <a:schemeClr val="bg1"/>
          </a:solidFill>
        </p:spPr>
        <p:txBody>
          <a:bodyPr vert="horz" lIns="0" tIns="0" rIns="0" bIns="0"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9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968" r="4723" b="6667"/>
          <a:stretch/>
        </p:blipFill>
        <p:spPr>
          <a:xfrm>
            <a:off x="533401" y="272143"/>
            <a:ext cx="11353800" cy="612865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AE82-82D3-4AE8-9B6B-C4E44BCBE71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60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255828" y="6356350"/>
            <a:ext cx="478971" cy="365125"/>
          </a:xfrm>
        </p:spPr>
        <p:txBody>
          <a:bodyPr/>
          <a:lstStyle/>
          <a:p>
            <a:pPr algn="ctr"/>
            <a:fld id="{64FAAE82-82D3-4AE8-9B6B-C4E44BCBE71D}" type="slidenum">
              <a:rPr lang="ru-RU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88407"/>
              </p:ext>
            </p:extLst>
          </p:nvPr>
        </p:nvGraphicFramePr>
        <p:xfrm>
          <a:off x="698910" y="301318"/>
          <a:ext cx="9283290" cy="605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олилиния 9"/>
          <p:cNvSpPr/>
          <p:nvPr/>
        </p:nvSpPr>
        <p:spPr>
          <a:xfrm>
            <a:off x="9723120" y="1188720"/>
            <a:ext cx="2011680" cy="1257300"/>
          </a:xfrm>
          <a:custGeom>
            <a:avLst/>
            <a:gdLst>
              <a:gd name="connsiteX0" fmla="*/ 0 w 1927860"/>
              <a:gd name="connsiteY0" fmla="*/ 0 h 899160"/>
              <a:gd name="connsiteX1" fmla="*/ 15240 w 1927860"/>
              <a:gd name="connsiteY1" fmla="*/ 68580 h 899160"/>
              <a:gd name="connsiteX2" fmla="*/ 68580 w 1927860"/>
              <a:gd name="connsiteY2" fmla="*/ 167640 h 899160"/>
              <a:gd name="connsiteX3" fmla="*/ 91440 w 1927860"/>
              <a:gd name="connsiteY3" fmla="*/ 190500 h 899160"/>
              <a:gd name="connsiteX4" fmla="*/ 106680 w 1927860"/>
              <a:gd name="connsiteY4" fmla="*/ 236220 h 899160"/>
              <a:gd name="connsiteX5" fmla="*/ 121920 w 1927860"/>
              <a:gd name="connsiteY5" fmla="*/ 289560 h 899160"/>
              <a:gd name="connsiteX6" fmla="*/ 198120 w 1927860"/>
              <a:gd name="connsiteY6" fmla="*/ 396240 h 899160"/>
              <a:gd name="connsiteX7" fmla="*/ 236220 w 1927860"/>
              <a:gd name="connsiteY7" fmla="*/ 449580 h 899160"/>
              <a:gd name="connsiteX8" fmla="*/ 251460 w 1927860"/>
              <a:gd name="connsiteY8" fmla="*/ 617220 h 899160"/>
              <a:gd name="connsiteX9" fmla="*/ 259080 w 1927860"/>
              <a:gd name="connsiteY9" fmla="*/ 640080 h 899160"/>
              <a:gd name="connsiteX10" fmla="*/ 274320 w 1927860"/>
              <a:gd name="connsiteY10" fmla="*/ 662940 h 899160"/>
              <a:gd name="connsiteX11" fmla="*/ 388620 w 1927860"/>
              <a:gd name="connsiteY11" fmla="*/ 777240 h 899160"/>
              <a:gd name="connsiteX12" fmla="*/ 502920 w 1927860"/>
              <a:gd name="connsiteY12" fmla="*/ 876300 h 899160"/>
              <a:gd name="connsiteX13" fmla="*/ 518160 w 1927860"/>
              <a:gd name="connsiteY13" fmla="*/ 899160 h 899160"/>
              <a:gd name="connsiteX14" fmla="*/ 571500 w 1927860"/>
              <a:gd name="connsiteY14" fmla="*/ 883920 h 899160"/>
              <a:gd name="connsiteX15" fmla="*/ 640080 w 1927860"/>
              <a:gd name="connsiteY15" fmla="*/ 845820 h 899160"/>
              <a:gd name="connsiteX16" fmla="*/ 678180 w 1927860"/>
              <a:gd name="connsiteY16" fmla="*/ 807720 h 899160"/>
              <a:gd name="connsiteX17" fmla="*/ 693420 w 1927860"/>
              <a:gd name="connsiteY17" fmla="*/ 784860 h 899160"/>
              <a:gd name="connsiteX18" fmla="*/ 754380 w 1927860"/>
              <a:gd name="connsiteY18" fmla="*/ 731520 h 899160"/>
              <a:gd name="connsiteX19" fmla="*/ 769620 w 1927860"/>
              <a:gd name="connsiteY19" fmla="*/ 701040 h 899160"/>
              <a:gd name="connsiteX20" fmla="*/ 792480 w 1927860"/>
              <a:gd name="connsiteY20" fmla="*/ 685800 h 899160"/>
              <a:gd name="connsiteX21" fmla="*/ 807720 w 1927860"/>
              <a:gd name="connsiteY21" fmla="*/ 662940 h 899160"/>
              <a:gd name="connsiteX22" fmla="*/ 815340 w 1927860"/>
              <a:gd name="connsiteY22" fmla="*/ 632460 h 899160"/>
              <a:gd name="connsiteX23" fmla="*/ 830580 w 1927860"/>
              <a:gd name="connsiteY23" fmla="*/ 563880 h 899160"/>
              <a:gd name="connsiteX24" fmla="*/ 861060 w 1927860"/>
              <a:gd name="connsiteY24" fmla="*/ 518160 h 899160"/>
              <a:gd name="connsiteX25" fmla="*/ 876300 w 1927860"/>
              <a:gd name="connsiteY25" fmla="*/ 495300 h 899160"/>
              <a:gd name="connsiteX26" fmla="*/ 891540 w 1927860"/>
              <a:gd name="connsiteY26" fmla="*/ 472440 h 899160"/>
              <a:gd name="connsiteX27" fmla="*/ 899160 w 1927860"/>
              <a:gd name="connsiteY27" fmla="*/ 441960 h 899160"/>
              <a:gd name="connsiteX28" fmla="*/ 960120 w 1927860"/>
              <a:gd name="connsiteY28" fmla="*/ 403860 h 899160"/>
              <a:gd name="connsiteX29" fmla="*/ 998220 w 1927860"/>
              <a:gd name="connsiteY29" fmla="*/ 358140 h 899160"/>
              <a:gd name="connsiteX30" fmla="*/ 1036320 w 1927860"/>
              <a:gd name="connsiteY30" fmla="*/ 320040 h 899160"/>
              <a:gd name="connsiteX31" fmla="*/ 1051560 w 1927860"/>
              <a:gd name="connsiteY31" fmla="*/ 266700 h 899160"/>
              <a:gd name="connsiteX32" fmla="*/ 1120140 w 1927860"/>
              <a:gd name="connsiteY32" fmla="*/ 304800 h 899160"/>
              <a:gd name="connsiteX33" fmla="*/ 1188720 w 1927860"/>
              <a:gd name="connsiteY33" fmla="*/ 396240 h 899160"/>
              <a:gd name="connsiteX34" fmla="*/ 1219200 w 1927860"/>
              <a:gd name="connsiteY34" fmla="*/ 441960 h 899160"/>
              <a:gd name="connsiteX35" fmla="*/ 1257300 w 1927860"/>
              <a:gd name="connsiteY35" fmla="*/ 487680 h 899160"/>
              <a:gd name="connsiteX36" fmla="*/ 1272540 w 1927860"/>
              <a:gd name="connsiteY36" fmla="*/ 548640 h 899160"/>
              <a:gd name="connsiteX37" fmla="*/ 1280160 w 1927860"/>
              <a:gd name="connsiteY37" fmla="*/ 586740 h 899160"/>
              <a:gd name="connsiteX38" fmla="*/ 1310640 w 1927860"/>
              <a:gd name="connsiteY38" fmla="*/ 647700 h 899160"/>
              <a:gd name="connsiteX39" fmla="*/ 1333500 w 1927860"/>
              <a:gd name="connsiteY39" fmla="*/ 655320 h 899160"/>
              <a:gd name="connsiteX40" fmla="*/ 1371600 w 1927860"/>
              <a:gd name="connsiteY40" fmla="*/ 701040 h 899160"/>
              <a:gd name="connsiteX41" fmla="*/ 1409700 w 1927860"/>
              <a:gd name="connsiteY41" fmla="*/ 731520 h 899160"/>
              <a:gd name="connsiteX42" fmla="*/ 1440180 w 1927860"/>
              <a:gd name="connsiteY42" fmla="*/ 716280 h 899160"/>
              <a:gd name="connsiteX43" fmla="*/ 1463040 w 1927860"/>
              <a:gd name="connsiteY43" fmla="*/ 670560 h 899160"/>
              <a:gd name="connsiteX44" fmla="*/ 1501140 w 1927860"/>
              <a:gd name="connsiteY44" fmla="*/ 624840 h 899160"/>
              <a:gd name="connsiteX45" fmla="*/ 1531620 w 1927860"/>
              <a:gd name="connsiteY45" fmla="*/ 617220 h 899160"/>
              <a:gd name="connsiteX46" fmla="*/ 1562100 w 1927860"/>
              <a:gd name="connsiteY46" fmla="*/ 594360 h 899160"/>
              <a:gd name="connsiteX47" fmla="*/ 1569720 w 1927860"/>
              <a:gd name="connsiteY47" fmla="*/ 571500 h 899160"/>
              <a:gd name="connsiteX48" fmla="*/ 1592580 w 1927860"/>
              <a:gd name="connsiteY48" fmla="*/ 556260 h 899160"/>
              <a:gd name="connsiteX49" fmla="*/ 1615440 w 1927860"/>
              <a:gd name="connsiteY49" fmla="*/ 533400 h 899160"/>
              <a:gd name="connsiteX50" fmla="*/ 1645920 w 1927860"/>
              <a:gd name="connsiteY50" fmla="*/ 510540 h 899160"/>
              <a:gd name="connsiteX51" fmla="*/ 1653540 w 1927860"/>
              <a:gd name="connsiteY51" fmla="*/ 480060 h 899160"/>
              <a:gd name="connsiteX52" fmla="*/ 1684020 w 1927860"/>
              <a:gd name="connsiteY52" fmla="*/ 434340 h 899160"/>
              <a:gd name="connsiteX53" fmla="*/ 1729740 w 1927860"/>
              <a:gd name="connsiteY53" fmla="*/ 381000 h 899160"/>
              <a:gd name="connsiteX54" fmla="*/ 1760220 w 1927860"/>
              <a:gd name="connsiteY54" fmla="*/ 335280 h 899160"/>
              <a:gd name="connsiteX55" fmla="*/ 1821180 w 1927860"/>
              <a:gd name="connsiteY55" fmla="*/ 274320 h 899160"/>
              <a:gd name="connsiteX56" fmla="*/ 1844040 w 1927860"/>
              <a:gd name="connsiteY56" fmla="*/ 259080 h 899160"/>
              <a:gd name="connsiteX57" fmla="*/ 1927860 w 1927860"/>
              <a:gd name="connsiteY57" fmla="*/ 259080 h 8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927860" h="899160">
                <a:moveTo>
                  <a:pt x="0" y="0"/>
                </a:moveTo>
                <a:cubicBezTo>
                  <a:pt x="5080" y="22860"/>
                  <a:pt x="7144" y="46606"/>
                  <a:pt x="15240" y="68580"/>
                </a:cubicBezTo>
                <a:cubicBezTo>
                  <a:pt x="18493" y="77409"/>
                  <a:pt x="50146" y="145520"/>
                  <a:pt x="68580" y="167640"/>
                </a:cubicBezTo>
                <a:cubicBezTo>
                  <a:pt x="75479" y="175919"/>
                  <a:pt x="83820" y="182880"/>
                  <a:pt x="91440" y="190500"/>
                </a:cubicBezTo>
                <a:cubicBezTo>
                  <a:pt x="96520" y="205740"/>
                  <a:pt x="101956" y="220866"/>
                  <a:pt x="106680" y="236220"/>
                </a:cubicBezTo>
                <a:cubicBezTo>
                  <a:pt x="112118" y="253894"/>
                  <a:pt x="114100" y="272803"/>
                  <a:pt x="121920" y="289560"/>
                </a:cubicBezTo>
                <a:cubicBezTo>
                  <a:pt x="144592" y="338142"/>
                  <a:pt x="166157" y="356286"/>
                  <a:pt x="198120" y="396240"/>
                </a:cubicBezTo>
                <a:cubicBezTo>
                  <a:pt x="217023" y="419869"/>
                  <a:pt x="220751" y="426376"/>
                  <a:pt x="236220" y="449580"/>
                </a:cubicBezTo>
                <a:cubicBezTo>
                  <a:pt x="241300" y="505460"/>
                  <a:pt x="244775" y="561509"/>
                  <a:pt x="251460" y="617220"/>
                </a:cubicBezTo>
                <a:cubicBezTo>
                  <a:pt x="252417" y="625195"/>
                  <a:pt x="255488" y="632896"/>
                  <a:pt x="259080" y="640080"/>
                </a:cubicBezTo>
                <a:cubicBezTo>
                  <a:pt x="263176" y="648271"/>
                  <a:pt x="268032" y="656282"/>
                  <a:pt x="274320" y="662940"/>
                </a:cubicBezTo>
                <a:cubicBezTo>
                  <a:pt x="311316" y="702113"/>
                  <a:pt x="346918" y="743120"/>
                  <a:pt x="388620" y="777240"/>
                </a:cubicBezTo>
                <a:cubicBezTo>
                  <a:pt x="416262" y="799856"/>
                  <a:pt x="473699" y="842209"/>
                  <a:pt x="502920" y="876300"/>
                </a:cubicBezTo>
                <a:cubicBezTo>
                  <a:pt x="508880" y="883253"/>
                  <a:pt x="513080" y="891540"/>
                  <a:pt x="518160" y="899160"/>
                </a:cubicBezTo>
                <a:cubicBezTo>
                  <a:pt x="525334" y="897366"/>
                  <a:pt x="562556" y="888889"/>
                  <a:pt x="571500" y="883920"/>
                </a:cubicBezTo>
                <a:cubicBezTo>
                  <a:pt x="650105" y="840251"/>
                  <a:pt x="588354" y="863062"/>
                  <a:pt x="640080" y="845820"/>
                </a:cubicBezTo>
                <a:cubicBezTo>
                  <a:pt x="680720" y="784860"/>
                  <a:pt x="627380" y="858520"/>
                  <a:pt x="678180" y="807720"/>
                </a:cubicBezTo>
                <a:cubicBezTo>
                  <a:pt x="684656" y="801244"/>
                  <a:pt x="687460" y="791813"/>
                  <a:pt x="693420" y="784860"/>
                </a:cubicBezTo>
                <a:cubicBezTo>
                  <a:pt x="717096" y="757238"/>
                  <a:pt x="726357" y="752538"/>
                  <a:pt x="754380" y="731520"/>
                </a:cubicBezTo>
                <a:cubicBezTo>
                  <a:pt x="759460" y="721360"/>
                  <a:pt x="762348" y="709766"/>
                  <a:pt x="769620" y="701040"/>
                </a:cubicBezTo>
                <a:cubicBezTo>
                  <a:pt x="775483" y="694005"/>
                  <a:pt x="786004" y="692276"/>
                  <a:pt x="792480" y="685800"/>
                </a:cubicBezTo>
                <a:cubicBezTo>
                  <a:pt x="798956" y="679324"/>
                  <a:pt x="802640" y="670560"/>
                  <a:pt x="807720" y="662940"/>
                </a:cubicBezTo>
                <a:cubicBezTo>
                  <a:pt x="810260" y="652780"/>
                  <a:pt x="813286" y="642729"/>
                  <a:pt x="815340" y="632460"/>
                </a:cubicBezTo>
                <a:cubicBezTo>
                  <a:pt x="818054" y="618892"/>
                  <a:pt x="821311" y="580563"/>
                  <a:pt x="830580" y="563880"/>
                </a:cubicBezTo>
                <a:cubicBezTo>
                  <a:pt x="839475" y="547869"/>
                  <a:pt x="850900" y="533400"/>
                  <a:pt x="861060" y="518160"/>
                </a:cubicBezTo>
                <a:lnTo>
                  <a:pt x="876300" y="495300"/>
                </a:lnTo>
                <a:lnTo>
                  <a:pt x="891540" y="472440"/>
                </a:lnTo>
                <a:cubicBezTo>
                  <a:pt x="894080" y="462280"/>
                  <a:pt x="893073" y="450482"/>
                  <a:pt x="899160" y="441960"/>
                </a:cubicBezTo>
                <a:cubicBezTo>
                  <a:pt x="910151" y="426573"/>
                  <a:pt x="943840" y="412000"/>
                  <a:pt x="960120" y="403860"/>
                </a:cubicBezTo>
                <a:cubicBezTo>
                  <a:pt x="997958" y="347103"/>
                  <a:pt x="949327" y="416812"/>
                  <a:pt x="998220" y="358140"/>
                </a:cubicBezTo>
                <a:cubicBezTo>
                  <a:pt x="1029970" y="320040"/>
                  <a:pt x="994410" y="347980"/>
                  <a:pt x="1036320" y="320040"/>
                </a:cubicBezTo>
                <a:cubicBezTo>
                  <a:pt x="1041400" y="302260"/>
                  <a:pt x="1037520" y="278734"/>
                  <a:pt x="1051560" y="266700"/>
                </a:cubicBezTo>
                <a:cubicBezTo>
                  <a:pt x="1073376" y="248001"/>
                  <a:pt x="1114198" y="297487"/>
                  <a:pt x="1120140" y="304800"/>
                </a:cubicBezTo>
                <a:cubicBezTo>
                  <a:pt x="1144166" y="334370"/>
                  <a:pt x="1167586" y="364539"/>
                  <a:pt x="1188720" y="396240"/>
                </a:cubicBezTo>
                <a:cubicBezTo>
                  <a:pt x="1198880" y="411480"/>
                  <a:pt x="1206248" y="429008"/>
                  <a:pt x="1219200" y="441960"/>
                </a:cubicBezTo>
                <a:cubicBezTo>
                  <a:pt x="1248536" y="471296"/>
                  <a:pt x="1236082" y="455854"/>
                  <a:pt x="1257300" y="487680"/>
                </a:cubicBezTo>
                <a:cubicBezTo>
                  <a:pt x="1262380" y="508000"/>
                  <a:pt x="1268432" y="528101"/>
                  <a:pt x="1272540" y="548640"/>
                </a:cubicBezTo>
                <a:cubicBezTo>
                  <a:pt x="1275080" y="561340"/>
                  <a:pt x="1275511" y="574652"/>
                  <a:pt x="1280160" y="586740"/>
                </a:cubicBezTo>
                <a:cubicBezTo>
                  <a:pt x="1288315" y="607944"/>
                  <a:pt x="1289087" y="640516"/>
                  <a:pt x="1310640" y="647700"/>
                </a:cubicBezTo>
                <a:lnTo>
                  <a:pt x="1333500" y="655320"/>
                </a:lnTo>
                <a:cubicBezTo>
                  <a:pt x="1366195" y="720710"/>
                  <a:pt x="1328518" y="657958"/>
                  <a:pt x="1371600" y="701040"/>
                </a:cubicBezTo>
                <a:cubicBezTo>
                  <a:pt x="1406067" y="735507"/>
                  <a:pt x="1365196" y="716685"/>
                  <a:pt x="1409700" y="731520"/>
                </a:cubicBezTo>
                <a:cubicBezTo>
                  <a:pt x="1419860" y="726440"/>
                  <a:pt x="1431454" y="723552"/>
                  <a:pt x="1440180" y="716280"/>
                </a:cubicBezTo>
                <a:cubicBezTo>
                  <a:pt x="1458898" y="700682"/>
                  <a:pt x="1453381" y="689878"/>
                  <a:pt x="1463040" y="670560"/>
                </a:cubicBezTo>
                <a:cubicBezTo>
                  <a:pt x="1469352" y="657935"/>
                  <a:pt x="1489343" y="631581"/>
                  <a:pt x="1501140" y="624840"/>
                </a:cubicBezTo>
                <a:cubicBezTo>
                  <a:pt x="1510233" y="619644"/>
                  <a:pt x="1521460" y="619760"/>
                  <a:pt x="1531620" y="617220"/>
                </a:cubicBezTo>
                <a:cubicBezTo>
                  <a:pt x="1541780" y="609600"/>
                  <a:pt x="1553970" y="604116"/>
                  <a:pt x="1562100" y="594360"/>
                </a:cubicBezTo>
                <a:cubicBezTo>
                  <a:pt x="1567242" y="588190"/>
                  <a:pt x="1564702" y="577772"/>
                  <a:pt x="1569720" y="571500"/>
                </a:cubicBezTo>
                <a:cubicBezTo>
                  <a:pt x="1575441" y="564349"/>
                  <a:pt x="1585545" y="562123"/>
                  <a:pt x="1592580" y="556260"/>
                </a:cubicBezTo>
                <a:cubicBezTo>
                  <a:pt x="1600859" y="549361"/>
                  <a:pt x="1607258" y="540413"/>
                  <a:pt x="1615440" y="533400"/>
                </a:cubicBezTo>
                <a:cubicBezTo>
                  <a:pt x="1625083" y="525135"/>
                  <a:pt x="1635760" y="518160"/>
                  <a:pt x="1645920" y="510540"/>
                </a:cubicBezTo>
                <a:cubicBezTo>
                  <a:pt x="1648460" y="500380"/>
                  <a:pt x="1648856" y="489427"/>
                  <a:pt x="1653540" y="480060"/>
                </a:cubicBezTo>
                <a:cubicBezTo>
                  <a:pt x="1661731" y="463677"/>
                  <a:pt x="1673030" y="448993"/>
                  <a:pt x="1684020" y="434340"/>
                </a:cubicBezTo>
                <a:cubicBezTo>
                  <a:pt x="1713346" y="395239"/>
                  <a:pt x="1697900" y="412840"/>
                  <a:pt x="1729740" y="381000"/>
                </a:cubicBezTo>
                <a:cubicBezTo>
                  <a:pt x="1744313" y="337281"/>
                  <a:pt x="1726924" y="378089"/>
                  <a:pt x="1760220" y="335280"/>
                </a:cubicBezTo>
                <a:cubicBezTo>
                  <a:pt x="1815592" y="264088"/>
                  <a:pt x="1762788" y="307687"/>
                  <a:pt x="1821180" y="274320"/>
                </a:cubicBezTo>
                <a:cubicBezTo>
                  <a:pt x="1829131" y="269776"/>
                  <a:pt x="1834974" y="260375"/>
                  <a:pt x="1844040" y="259080"/>
                </a:cubicBezTo>
                <a:cubicBezTo>
                  <a:pt x="1871699" y="255129"/>
                  <a:pt x="1899920" y="259080"/>
                  <a:pt x="1927860" y="259080"/>
                </a:cubicBezTo>
              </a:path>
            </a:pathLst>
          </a:cu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63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36000" y="6372000"/>
            <a:ext cx="293914" cy="365125"/>
          </a:xfrm>
        </p:spPr>
        <p:txBody>
          <a:bodyPr wrap="none" lIns="0" tIns="0" rIns="0" bIns="0"/>
          <a:lstStyle/>
          <a:p>
            <a:pPr algn="ctr"/>
            <a:fld id="{64FAAE82-82D3-4AE8-9B6B-C4E44BCBE71D}" type="slidenum">
              <a:rPr lang="ru-RU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3181" y="289833"/>
            <a:ext cx="11121786" cy="2989574"/>
            <a:chOff x="623900" y="874855"/>
            <a:chExt cx="11121786" cy="298957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3900" y="874855"/>
              <a:ext cx="5276157" cy="2989574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3493" y="874855"/>
              <a:ext cx="5432193" cy="2989574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t="10159" r="2950"/>
          <a:stretch/>
        </p:blipFill>
        <p:spPr>
          <a:xfrm>
            <a:off x="280999" y="3945231"/>
            <a:ext cx="11455001" cy="2791894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935185" y="3945231"/>
            <a:ext cx="4321629" cy="381000"/>
          </a:xfrm>
        </p:spPr>
        <p:txBody>
          <a:bodyPr vert="horz" lIns="0" tIns="0" rIns="0" bIns="0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Прогноз роста мировых цен на продукты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5085" y="302610"/>
            <a:ext cx="4997995" cy="539848"/>
          </a:xfrm>
        </p:spPr>
        <p:txBody>
          <a:bodyPr wrap="non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Распределения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численности населения по территории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537655" y="842458"/>
            <a:ext cx="5654345" cy="5268686"/>
            <a:chOff x="304800" y="1110343"/>
            <a:chExt cx="5654345" cy="526868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226" y="1110343"/>
              <a:ext cx="5385522" cy="277585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4201888"/>
              <a:ext cx="5654345" cy="2177141"/>
            </a:xfrm>
            <a:prstGeom prst="rect">
              <a:avLst/>
            </a:prstGeom>
          </p:spPr>
        </p:pic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1623213" y="6356349"/>
            <a:ext cx="261257" cy="365125"/>
          </a:xfrm>
        </p:spPr>
        <p:txBody>
          <a:bodyPr vert="horz" wrap="none" lIns="0" tIns="0" rIns="0" bIns="0" rtlCol="0" anchor="ctr"/>
          <a:lstStyle/>
          <a:p>
            <a:pPr algn="ctr"/>
            <a:fld id="{64FAAE82-82D3-4AE8-9B6B-C4E44BCBE71D}" type="slidenum"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18319" y="978877"/>
            <a:ext cx="6007220" cy="168046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 середины 80-х годов прошлого века мировой рынок рос за счет трех факторов: 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вовлечение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в мировую торговлю новых стран и территорий;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роста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экономически активного населения земли, т. е. роста числа производителей, покупателей, клиентов, потребителей;</a:t>
            </a:r>
            <a:b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в) усложнения и оптимизация структуры мир-системы.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87392" y="2760390"/>
            <a:ext cx="6038147" cy="5170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2015 году вовлечение новых стран и территорий в международную торговлю, без сомнения, в основном закончилось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06829" y="3392983"/>
            <a:ext cx="6038147" cy="5170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20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1400" dirty="0"/>
              <a:t>К 2055 – 2065 году рост экономически активного населения земли также закончится. </a:t>
            </a:r>
            <a:r>
              <a:rPr lang="ru-RU" sz="1400" dirty="0" smtClean="0"/>
              <a:t>Привлечение мигрантов станет «дорогим удовольствием».</a:t>
            </a:r>
            <a:endParaRPr lang="ru-RU" sz="1400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06829" y="133310"/>
            <a:ext cx="6018710" cy="7755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ru-RU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Давно понято, что углубление технологического разделения труда (</a:t>
            </a:r>
            <a:r>
              <a:rPr lang="ru-RU" sz="1100" dirty="0"/>
              <a:t>называемое прогрессом</a:t>
            </a:r>
            <a:r>
              <a:rPr lang="ru-RU" dirty="0"/>
              <a:t>) в основном происходит в следствии расширения рынка, как по объему, так и по номенклатуре.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06829" y="5517845"/>
            <a:ext cx="6117771" cy="103412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Из этого всего следует, что экономика в мире через 30 – 40 лет по-старому развиваться уже не сможет, и после середины века должен наступить системный общемировой финансово-экономический кризис, после которого мировая экономика будет развиваться по-иному.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218319" y="3955069"/>
            <a:ext cx="6251061" cy="14003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Усложнение и оптимизация </a:t>
            </a:r>
            <a:r>
              <a:rPr lang="ru-RU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структуры </a:t>
            </a:r>
            <a:r>
              <a:rPr lang="ru-RU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мир-системы, чем дальше, тем больше провоцирует в мире конфликты: «на грани мировой ядерной войны». И видимо остается единственным фактором роста мирового рынка во второй половине 21 века. Но риски войны при этом немыслимо возрастут.</a:t>
            </a:r>
            <a:endParaRPr lang="ru-RU" sz="1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5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AE82-82D3-4AE8-9B6B-C4E44BCBE71D}" type="slidenum">
              <a:rPr lang="ru-RU" smtClean="0"/>
              <a:t>8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77" y="271463"/>
            <a:ext cx="10628224" cy="60486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3387" y="4559891"/>
            <a:ext cx="4912614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крупных городских агломерациях РФ </a:t>
            </a:r>
            <a:br>
              <a:rPr lang="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постоянный устойчивый прирост населения</a:t>
            </a:r>
            <a:br>
              <a:rPr lang="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постоянно падающей там рождаемости.</a:t>
            </a:r>
            <a:endParaRPr lang="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7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368" y="2272284"/>
            <a:ext cx="1594104" cy="18882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004" y="2179320"/>
            <a:ext cx="519684" cy="2895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0004" y="2743200"/>
            <a:ext cx="519684" cy="2926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2324" y="5012436"/>
            <a:ext cx="490728" cy="2926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4000" y="138684"/>
            <a:ext cx="11734800" cy="1397508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численность населения 17 крупнейших агломераций достигла на конец 2024 </a:t>
            </a:r>
            <a:r>
              <a:rPr lang="ru-RU" sz="1600" dirty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1600" dirty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млн чел., или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36 %</a:t>
            </a:r>
            <a:r>
              <a:rPr lang="ru-RU" sz="1600" dirty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населения </a:t>
            </a:r>
            <a:r>
              <a:rPr lang="ru-RU" sz="1600" dirty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1600" dirty="0">
              <a:solidFill>
                <a:srgbClr val="5C5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" sz="1600" dirty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" sz="1600" dirty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года </a:t>
            </a:r>
            <a:r>
              <a:rPr lang="ru" sz="1600" dirty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в них увеличилось более </a:t>
            </a:r>
            <a:r>
              <a:rPr lang="ru" sz="1600" dirty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на 5 </a:t>
            </a:r>
            <a:r>
              <a:rPr lang="ru" sz="1600" dirty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  </a:t>
            </a:r>
            <a:r>
              <a:rPr lang="ru" sz="1600" dirty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в 5 из них - более чем на 15 </a:t>
            </a:r>
            <a:r>
              <a:rPr lang="ru" sz="1600" dirty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br>
              <a:rPr lang="ru" sz="1600" dirty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суммарного ВГП 17 крупнейших агломераций в ВВП России по итогам 2024 года достигла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52 %</a:t>
            </a:r>
            <a:r>
              <a:rPr lang="ru-RU" sz="1600" dirty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1600" dirty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объему ВГП лидируют Московская и Санкт-Петербургская </a:t>
            </a:r>
            <a:r>
              <a:rPr lang="ru-RU" sz="1600" dirty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агломерации.</a:t>
            </a:r>
            <a:endParaRPr lang="ru" sz="1600" dirty="0">
              <a:solidFill>
                <a:srgbClr val="5C5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4444" y="1552956"/>
            <a:ext cx="2871216" cy="3383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1392"/>
              </a:lnSpc>
            </a:pPr>
            <a:r>
              <a:rPr lang="ru" sz="1000" b="1" dirty="0">
                <a:solidFill>
                  <a:srgbClr val="2B2B2B"/>
                </a:solidFill>
                <a:latin typeface="Trebuchet MS"/>
              </a:rPr>
              <a:t>Лидеры роста численности населения (прирост за 15 лет более 15 %), 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7972" y="2429256"/>
            <a:ext cx="890016" cy="1356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105"/>
              </a:lnSpc>
            </a:pPr>
            <a:r>
              <a:rPr lang="ru" sz="950" dirty="0">
                <a:solidFill>
                  <a:srgbClr val="2B2B2B"/>
                </a:solidFill>
                <a:latin typeface="Trebuchet MS"/>
              </a:rPr>
              <a:t>Краснодарская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124" y="3179064"/>
            <a:ext cx="816864" cy="1356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105"/>
              </a:lnSpc>
            </a:pPr>
            <a:r>
              <a:rPr lang="ru" sz="950">
                <a:solidFill>
                  <a:srgbClr val="2B2B2B"/>
                </a:solidFill>
                <a:latin typeface="Trebuchet MS"/>
              </a:rPr>
              <a:t>Красноярская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4568" y="3930396"/>
            <a:ext cx="693420" cy="1112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105"/>
              </a:lnSpc>
            </a:pPr>
            <a:r>
              <a:rPr lang="ru" sz="950">
                <a:solidFill>
                  <a:srgbClr val="2B2B2B"/>
                </a:solidFill>
                <a:latin typeface="Trebuchet MS"/>
              </a:rPr>
              <a:t>Московская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27532" y="4680204"/>
            <a:ext cx="600456" cy="1112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105"/>
              </a:lnSpc>
            </a:pPr>
            <a:r>
              <a:rPr lang="ru" sz="950">
                <a:solidFill>
                  <a:srgbClr val="2B2B2B"/>
                </a:solidFill>
                <a:latin typeface="Trebuchet MS"/>
              </a:rPr>
              <a:t>Казанская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7784" y="5355336"/>
            <a:ext cx="870204" cy="2834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105"/>
              </a:lnSpc>
            </a:pPr>
            <a:r>
              <a:rPr lang="ru" sz="950">
                <a:solidFill>
                  <a:srgbClr val="2B2B2B"/>
                </a:solidFill>
                <a:latin typeface="Trebuchet MS"/>
              </a:rPr>
              <a:t>Санкт-</a:t>
            </a:r>
          </a:p>
          <a:p>
            <a:pPr>
              <a:lnSpc>
                <a:spcPts val="1105"/>
              </a:lnSpc>
            </a:pPr>
            <a:r>
              <a:rPr lang="ru" sz="950">
                <a:solidFill>
                  <a:srgbClr val="2B2B2B"/>
                </a:solidFill>
                <a:latin typeface="Trebuchet MS"/>
              </a:rPr>
              <a:t>Петербургская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36192" y="2104644"/>
          <a:ext cx="1594104" cy="3768852"/>
        </p:xfrm>
        <a:graphic>
          <a:graphicData uri="http://schemas.openxmlformats.org/drawingml/2006/table">
            <a:tbl>
              <a:tblPr/>
              <a:tblGrid>
                <a:gridCol w="710184"/>
                <a:gridCol w="883920"/>
              </a:tblGrid>
              <a:tr h="199644">
                <a:tc gridSpan="2">
                  <a:txBody>
                    <a:bodyPr/>
                    <a:lstStyle/>
                    <a:p>
                      <a:endParaRPr sz="1000" dirty="0"/>
                    </a:p>
                  </a:txBody>
                  <a:tcPr marL="0" marR="0" marT="0" marB="0">
                    <a:solidFill>
                      <a:srgbClr val="3453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</a:tr>
              <a:tr h="370332">
                <a:tc gridSpan="2">
                  <a:txBody>
                    <a:bodyPr/>
                    <a:lstStyle/>
                    <a:p>
                      <a:pPr indent="0" algn="r">
                        <a:lnSpc>
                          <a:spcPts val="2210"/>
                        </a:lnSpc>
                      </a:pPr>
                      <a:r>
                        <a:rPr lang="ru" sz="1000">
                          <a:solidFill>
                            <a:srgbClr val="FFFFFF"/>
                          </a:solidFill>
                          <a:latin typeface="Trebuchet MS"/>
                        </a:rPr>
                        <a:t>43,4</a:t>
                      </a:r>
                    </a:p>
                  </a:txBody>
                  <a:tcPr marL="0" marR="0" marT="0" marB="0" anchor="ctr">
                    <a:solidFill>
                      <a:srgbClr val="3453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3500"/>
                    </a:p>
                  </a:txBody>
                  <a:tcPr marL="0" marR="0" marT="0" marB="0"/>
                </a:tc>
              </a:tr>
              <a:tr h="379476">
                <a:tc gridSpan="2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3453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/>
                </a:tc>
              </a:tr>
              <a:tr h="370332">
                <a:tc>
                  <a:txBody>
                    <a:bodyPr/>
                    <a:lstStyle/>
                    <a:p>
                      <a:pPr indent="0" algn="r">
                        <a:lnSpc>
                          <a:spcPts val="2210"/>
                        </a:lnSpc>
                      </a:pPr>
                      <a:r>
                        <a:rPr lang="ru" sz="1000">
                          <a:solidFill>
                            <a:srgbClr val="FFFFFF"/>
                          </a:solidFill>
                          <a:latin typeface="Trebuchet MS"/>
                        </a:rPr>
                        <a:t>20,0</a:t>
                      </a:r>
                    </a:p>
                  </a:txBody>
                  <a:tcPr marL="0" marR="0" marT="0" marB="0" anchor="ctr">
                    <a:solidFill>
                      <a:srgbClr val="34538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34538A"/>
                    </a:solidFill>
                  </a:tcPr>
                </a:tc>
              </a:tr>
              <a:tr h="379476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34538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/>
                    </a:p>
                  </a:txBody>
                  <a:tcPr marL="0" marR="0" marT="0" marB="0">
                    <a:solidFill>
                      <a:srgbClr val="34538A"/>
                    </a:solidFill>
                  </a:tcPr>
                </a:tc>
              </a:tr>
              <a:tr h="370332">
                <a:tc>
                  <a:txBody>
                    <a:bodyPr/>
                    <a:lstStyle/>
                    <a:p>
                      <a:pPr indent="0" algn="r">
                        <a:lnSpc>
                          <a:spcPts val="2210"/>
                        </a:lnSpc>
                      </a:pPr>
                      <a:r>
                        <a:rPr lang="ru" sz="1000">
                          <a:solidFill>
                            <a:srgbClr val="FFFFFF"/>
                          </a:solidFill>
                          <a:latin typeface="Trebuchet MS"/>
                        </a:rPr>
                        <a:t>19,6</a:t>
                      </a:r>
                    </a:p>
                  </a:txBody>
                  <a:tcPr marL="0" marR="0" marT="0" marB="0" anchor="ctr">
                    <a:solidFill>
                      <a:srgbClr val="34538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34538A"/>
                    </a:solidFill>
                  </a:tcPr>
                </a:tc>
              </a:tr>
              <a:tr h="379476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34538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</a:tr>
              <a:tr h="370332">
                <a:tc>
                  <a:txBody>
                    <a:bodyPr/>
                    <a:lstStyle/>
                    <a:p>
                      <a:pPr indent="0" algn="r">
                        <a:lnSpc>
                          <a:spcPts val="2210"/>
                        </a:lnSpc>
                      </a:pPr>
                      <a:r>
                        <a:rPr lang="ru" sz="1000">
                          <a:solidFill>
                            <a:srgbClr val="FFFFFF"/>
                          </a:solidFill>
                          <a:latin typeface="Trebuchet MS"/>
                        </a:rPr>
                        <a:t>19,1</a:t>
                      </a:r>
                    </a:p>
                  </a:txBody>
                  <a:tcPr marL="0" marR="0" marT="0" marB="0" anchor="ctr">
                    <a:solidFill>
                      <a:srgbClr val="34538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</a:tr>
              <a:tr h="381000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34538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</a:tr>
              <a:tr h="367284">
                <a:tc>
                  <a:txBody>
                    <a:bodyPr/>
                    <a:lstStyle/>
                    <a:p>
                      <a:pPr indent="0" algn="r">
                        <a:lnSpc>
                          <a:spcPts val="2210"/>
                        </a:lnSpc>
                      </a:pPr>
                      <a:r>
                        <a:rPr lang="ru" sz="1000">
                          <a:solidFill>
                            <a:srgbClr val="FFFFFF"/>
                          </a:solidFill>
                          <a:latin typeface="Trebuchet MS"/>
                        </a:rPr>
                        <a:t>19,0</a:t>
                      </a:r>
                    </a:p>
                  </a:txBody>
                  <a:tcPr marL="0" marR="0" marT="0" marB="0" anchor="ctr">
                    <a:solidFill>
                      <a:srgbClr val="34538A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</a:tr>
              <a:tr h="201168"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>
                    <a:solidFill>
                      <a:srgbClr val="34538A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165226" y="1752952"/>
            <a:ext cx="3002280" cy="33985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pPr>
              <a:lnSpc>
                <a:spcPts val="1392"/>
              </a:lnSpc>
            </a:pPr>
            <a:r>
              <a:rPr lang="ru" sz="1000" b="1" dirty="0">
                <a:solidFill>
                  <a:srgbClr val="2B2B2B"/>
                </a:solidFill>
                <a:latin typeface="Trebuchet MS"/>
              </a:rPr>
              <a:t>Средние темпы роста численности населения (прирост за 15 лет 5-15 %), 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439412" y="2394204"/>
            <a:ext cx="1063752" cy="1386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105"/>
              </a:lnSpc>
            </a:pPr>
            <a:r>
              <a:rPr lang="ru" sz="950" dirty="0">
                <a:solidFill>
                  <a:srgbClr val="2B2B2B"/>
                </a:solidFill>
                <a:latin typeface="Trebuchet MS"/>
              </a:rPr>
              <a:t>Екатеринбургская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01184" y="3154680"/>
            <a:ext cx="601980" cy="1386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105"/>
              </a:lnSpc>
            </a:pPr>
            <a:r>
              <a:rPr lang="ru" sz="950">
                <a:solidFill>
                  <a:srgbClr val="2B2B2B"/>
                </a:solidFill>
                <a:latin typeface="Trebuchet MS"/>
              </a:rPr>
              <a:t>Уфимская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05528" y="3913632"/>
            <a:ext cx="897636" cy="13868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105"/>
              </a:lnSpc>
            </a:pPr>
            <a:r>
              <a:rPr lang="ru" sz="950">
                <a:solidFill>
                  <a:srgbClr val="2B2B2B"/>
                </a:solidFill>
                <a:latin typeface="Trebuchet MS"/>
              </a:rPr>
              <a:t>Новосибирская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53172" y="1718310"/>
            <a:ext cx="2915412" cy="34594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/>
          <a:p>
            <a:pPr>
              <a:lnSpc>
                <a:spcPts val="1392"/>
              </a:lnSpc>
            </a:pPr>
            <a:r>
              <a:rPr lang="ru" sz="1000" b="1" dirty="0">
                <a:solidFill>
                  <a:srgbClr val="2B2B2B"/>
                </a:solidFill>
                <a:latin typeface="Trebuchet MS"/>
              </a:rPr>
              <a:t>Аутсайдеры по темпам роста численности населения (прирост за 15 лет менее 5 %), 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008364" y="2258568"/>
            <a:ext cx="760476" cy="1143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105"/>
              </a:lnSpc>
            </a:pPr>
            <a:r>
              <a:rPr lang="ru" sz="950">
                <a:solidFill>
                  <a:srgbClr val="2B2B2B"/>
                </a:solidFill>
                <a:latin typeface="Trebuchet MS"/>
              </a:rPr>
              <a:t>Челябинская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111996" y="2830068"/>
            <a:ext cx="658368" cy="111252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105"/>
              </a:lnSpc>
            </a:pPr>
            <a:r>
              <a:rPr lang="ru" sz="950">
                <a:solidFill>
                  <a:srgbClr val="2B2B2B"/>
                </a:solidFill>
                <a:latin typeface="Trebuchet MS"/>
              </a:rPr>
              <a:t>Ростовская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198864" y="3396996"/>
            <a:ext cx="571500" cy="1356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105"/>
              </a:lnSpc>
            </a:pPr>
            <a:r>
              <a:rPr lang="ru" sz="950">
                <a:solidFill>
                  <a:srgbClr val="2B2B2B"/>
                </a:solidFill>
                <a:latin typeface="Trebuchet MS"/>
              </a:rPr>
              <a:t>Пермская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887456" y="3400044"/>
            <a:ext cx="187452" cy="134112"/>
          </a:xfrm>
          <a:prstGeom prst="rect">
            <a:avLst/>
          </a:prstGeom>
          <a:solidFill>
            <a:srgbClr val="6786B2"/>
          </a:solidFill>
        </p:spPr>
        <p:txBody>
          <a:bodyPr wrap="none" lIns="0" tIns="0" rIns="0" bIns="0">
            <a:noAutofit/>
          </a:bodyPr>
          <a:lstStyle/>
          <a:p>
            <a:pPr algn="r">
              <a:lnSpc>
                <a:spcPts val="1105"/>
              </a:lnSpc>
            </a:pPr>
            <a:r>
              <a:rPr lang="ru" sz="950">
                <a:solidFill>
                  <a:srgbClr val="FFFFFF"/>
                </a:solidFill>
                <a:latin typeface="Trebuchet MS"/>
              </a:rPr>
              <a:t>3,6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763000" y="3962400"/>
            <a:ext cx="1007364" cy="13258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105"/>
              </a:lnSpc>
            </a:pPr>
            <a:r>
              <a:rPr lang="ru" sz="950">
                <a:solidFill>
                  <a:srgbClr val="2B2B2B"/>
                </a:solidFill>
                <a:latin typeface="Trebuchet MS"/>
              </a:rPr>
              <a:t>Владивостокская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735056" y="3968496"/>
            <a:ext cx="188976" cy="134112"/>
          </a:xfrm>
          <a:prstGeom prst="rect">
            <a:avLst/>
          </a:prstGeom>
          <a:solidFill>
            <a:srgbClr val="6786B2"/>
          </a:solidFill>
        </p:spPr>
        <p:txBody>
          <a:bodyPr wrap="none" lIns="0" tIns="0" rIns="0" bIns="0">
            <a:noAutofit/>
          </a:bodyPr>
          <a:lstStyle/>
          <a:p>
            <a:pPr>
              <a:lnSpc>
                <a:spcPts val="1105"/>
              </a:lnSpc>
            </a:pPr>
            <a:r>
              <a:rPr lang="ru" sz="950">
                <a:solidFill>
                  <a:srgbClr val="FFFFFF"/>
                </a:solidFill>
                <a:latin typeface="Trebuchet MS"/>
              </a:rPr>
              <a:t>2,0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4725924" y="4494276"/>
          <a:ext cx="1679448" cy="1391412"/>
        </p:xfrm>
        <a:graphic>
          <a:graphicData uri="http://schemas.openxmlformats.org/drawingml/2006/table">
            <a:tbl>
              <a:tblPr/>
              <a:tblGrid>
                <a:gridCol w="890016"/>
                <a:gridCol w="789432"/>
              </a:tblGrid>
              <a:tr h="429768">
                <a:tc>
                  <a:txBody>
                    <a:bodyPr/>
                    <a:lstStyle/>
                    <a:p>
                      <a:pPr indent="0">
                        <a:lnSpc>
                          <a:spcPts val="2210"/>
                        </a:lnSpc>
                      </a:pPr>
                      <a:r>
                        <a:rPr lang="ru" sz="1000" dirty="0">
                          <a:solidFill>
                            <a:srgbClr val="2B2B2B"/>
                          </a:solidFill>
                          <a:latin typeface="Trebuchet MS"/>
                        </a:rPr>
                        <a:t>Саратовская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304800" indent="0" algn="r">
                        <a:lnSpc>
                          <a:spcPts val="2210"/>
                        </a:lnSpc>
                      </a:pPr>
                      <a:r>
                        <a:rPr lang="ru" sz="1000" dirty="0">
                          <a:solidFill>
                            <a:srgbClr val="B99343"/>
                          </a:solidFill>
                          <a:latin typeface="Trebuchet MS"/>
                        </a:rPr>
                        <a:t>„</a:t>
                      </a:r>
                    </a:p>
                  </a:txBody>
                  <a:tcPr marL="0" marR="0" marT="0" marB="0" anchor="ctr"/>
                </a:tc>
              </a:tr>
              <a:tr h="384048">
                <a:tc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900"/>
                    </a:p>
                  </a:txBody>
                  <a:tcPr marL="0" marR="0" marT="0" marB="0"/>
                </a:tc>
              </a:tr>
              <a:tr h="373380">
                <a:tc>
                  <a:txBody>
                    <a:bodyPr/>
                    <a:lstStyle/>
                    <a:p>
                      <a:pPr indent="0">
                        <a:lnSpc>
                          <a:spcPts val="2210"/>
                        </a:lnSpc>
                      </a:pPr>
                      <a:r>
                        <a:rPr lang="ru" sz="1000">
                          <a:solidFill>
                            <a:srgbClr val="2B2B2B"/>
                          </a:solidFill>
                          <a:latin typeface="Trebuchet MS"/>
                        </a:rPr>
                        <a:t>Воронежская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101600" indent="0" algn="r">
                        <a:lnSpc>
                          <a:spcPts val="2210"/>
                        </a:lnSpc>
                      </a:pPr>
                      <a:r>
                        <a:rPr lang="ru" sz="1000">
                          <a:solidFill>
                            <a:srgbClr val="FFFFFF"/>
                          </a:solidFill>
                          <a:latin typeface="Trebuchet MS"/>
                        </a:rPr>
                        <a:t>6,6</a:t>
                      </a:r>
                    </a:p>
                  </a:txBody>
                  <a:tcPr marL="0" marR="0" marT="0" marB="0" anchor="ctr">
                    <a:solidFill>
                      <a:srgbClr val="B99243"/>
                    </a:solidFill>
                  </a:tcPr>
                </a:tc>
              </a:tr>
              <a:tr h="204216"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0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8906256" y="4529328"/>
            <a:ext cx="1598676" cy="1402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>
              <a:lnSpc>
                <a:spcPts val="1105"/>
              </a:lnSpc>
            </a:pPr>
            <a:r>
              <a:rPr lang="ru" sz="950">
                <a:solidFill>
                  <a:srgbClr val="2B2B2B"/>
                </a:solidFill>
                <a:latin typeface="Trebuchet MS"/>
              </a:rPr>
              <a:t>Волгоградская    -1,4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287512" y="5097780"/>
            <a:ext cx="1482852" cy="1371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105"/>
              </a:lnSpc>
            </a:pPr>
            <a:r>
              <a:rPr lang="ru" sz="950">
                <a:solidFill>
                  <a:srgbClr val="2B2B2B"/>
                </a:solidFill>
                <a:latin typeface="Trebuchet MS"/>
              </a:rPr>
              <a:t>Самарско-Тольяттинская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851392" y="5666232"/>
            <a:ext cx="918972" cy="13563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>
              <a:lnSpc>
                <a:spcPts val="1105"/>
              </a:lnSpc>
            </a:pPr>
            <a:r>
              <a:rPr lang="ru" sz="950">
                <a:solidFill>
                  <a:srgbClr val="2B2B2B"/>
                </a:solidFill>
                <a:latin typeface="Trebuchet MS"/>
              </a:rPr>
              <a:t>Нижегородская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337292" y="5669280"/>
            <a:ext cx="228600" cy="134112"/>
          </a:xfrm>
          <a:prstGeom prst="rect">
            <a:avLst/>
          </a:prstGeom>
          <a:solidFill>
            <a:srgbClr val="6786B2"/>
          </a:solidFill>
        </p:spPr>
        <p:txBody>
          <a:bodyPr wrap="none" lIns="0" tIns="0" rIns="0" bIns="0">
            <a:noAutofit/>
          </a:bodyPr>
          <a:lstStyle/>
          <a:p>
            <a:pPr marL="76200">
              <a:lnSpc>
                <a:spcPts val="1105"/>
              </a:lnSpc>
            </a:pPr>
            <a:r>
              <a:rPr lang="ru" sz="950">
                <a:solidFill>
                  <a:srgbClr val="FFFFFF"/>
                </a:solidFill>
                <a:latin typeface="Trebuchet MS"/>
              </a:rPr>
              <a:t>-3,9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68680" y="6441948"/>
            <a:ext cx="6926580" cy="365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960"/>
              </a:lnSpc>
            </a:pPr>
            <a:r>
              <a:rPr lang="ru" sz="750" b="1">
                <a:latin typeface="Trebuchet MS"/>
              </a:rPr>
              <a:t>Источник: данные Базы данных показателей муниципальных образований Росстата «Оценка численности населения на 1 января текущего года». </a:t>
            </a:r>
            <a:r>
              <a:rPr lang="en-US" sz="750" b="1">
                <a:latin typeface="Trebuchet MS"/>
              </a:rPr>
              <a:t>URL: </a:t>
            </a:r>
            <a:r>
              <a:rPr lang="en-US" sz="750" b="1" u="sng">
                <a:solidFill>
                  <a:srgbClr val="0000EE"/>
                </a:solidFill>
                <a:latin typeface="Trebuchet MS"/>
                <a:hlinkClick r:id="rId7"/>
              </a:rPr>
              <a:t>https://rosstat.gov.ru/dbscripts/munst/</a:t>
            </a:r>
            <a:r>
              <a:rPr lang="en-US" sz="750" b="1">
                <a:solidFill>
                  <a:srgbClr val="0000EE"/>
                </a:solidFill>
                <a:latin typeface="Trebuchet MS"/>
              </a:rPr>
              <a:t> </a:t>
            </a:r>
            <a:r>
              <a:rPr lang="ru" sz="750" b="1">
                <a:latin typeface="Trebuchet MS"/>
              </a:rPr>
              <a:t>(дата обращения: 29.05.2025).</a:t>
            </a:r>
          </a:p>
          <a:p>
            <a:pPr>
              <a:lnSpc>
                <a:spcPts val="960"/>
              </a:lnSpc>
            </a:pPr>
            <a:r>
              <a:rPr lang="ru" sz="750" b="1">
                <a:latin typeface="Trebuchet MS"/>
              </a:rPr>
              <a:t>* Здесь и далее: для отчетного года значение численности населения приведено на 1 января следующего года.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215884" y="6504432"/>
            <a:ext cx="2316480" cy="14782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>
              <a:lnSpc>
                <a:spcPts val="870"/>
              </a:lnSpc>
            </a:pPr>
            <a:r>
              <a:rPr lang="ru" sz="750" b="1" spc="150" dirty="0">
                <a:solidFill>
                  <a:srgbClr val="0070C0"/>
                </a:solidFill>
                <a:latin typeface="Trebuchet MS"/>
              </a:rPr>
              <a:t>ИНСТИТУТ ЭКОНОМИКИ </a:t>
            </a:r>
            <a:r>
              <a:rPr lang="ru" sz="750" b="1" spc="150" dirty="0" smtClean="0">
                <a:solidFill>
                  <a:srgbClr val="0070C0"/>
                </a:solidFill>
                <a:latin typeface="Trebuchet MS"/>
              </a:rPr>
              <a:t>ГОРОДА</a:t>
            </a:r>
            <a:endParaRPr lang="ru" sz="750" b="1" dirty="0">
              <a:solidFill>
                <a:srgbClr val="0070C0"/>
              </a:solidFill>
              <a:latin typeface="Trebuchet MS"/>
            </a:endParaRPr>
          </a:p>
        </p:txBody>
      </p:sp>
      <p:sp>
        <p:nvSpPr>
          <p:cNvPr id="32" name="Номер слайда 15"/>
          <p:cNvSpPr txBox="1">
            <a:spLocks/>
          </p:cNvSpPr>
          <p:nvPr/>
        </p:nvSpPr>
        <p:spPr>
          <a:xfrm>
            <a:off x="11386993" y="6395783"/>
            <a:ext cx="261257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7888796" y="578914"/>
            <a:ext cx="4100004" cy="1105520"/>
            <a:chOff x="7888796" y="537884"/>
            <a:chExt cx="4100004" cy="1105520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8"/>
            <a:srcRect l="12512" t="9655" r="9757"/>
            <a:stretch/>
          </p:blipFill>
          <p:spPr>
            <a:xfrm>
              <a:off x="11107270" y="537884"/>
              <a:ext cx="753035" cy="875224"/>
            </a:xfrm>
            <a:prstGeom prst="rect">
              <a:avLst/>
            </a:prstGeom>
          </p:spPr>
        </p:pic>
        <p:grpSp>
          <p:nvGrpSpPr>
            <p:cNvPr id="39" name="Группа 38"/>
            <p:cNvGrpSpPr/>
            <p:nvPr/>
          </p:nvGrpSpPr>
          <p:grpSpPr>
            <a:xfrm>
              <a:off x="7888796" y="1201906"/>
              <a:ext cx="4100004" cy="441498"/>
              <a:chOff x="7888796" y="1201906"/>
              <a:chExt cx="4100004" cy="441498"/>
            </a:xfrm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7888796" y="1201906"/>
                <a:ext cx="3218474" cy="196874"/>
              </a:xfrm>
              <a:prstGeom prst="rect">
                <a:avLst/>
              </a:prstGeom>
            </p:spPr>
            <p:txBody>
              <a:bodyPr lIns="0" tIns="0" rIns="0" bIns="0" anchor="ctr" anchorCtr="0">
                <a:noAutofit/>
              </a:bodyPr>
              <a:lstStyle/>
              <a:p>
                <a:pPr algn="ctr">
                  <a:lnSpc>
                    <a:spcPts val="1392"/>
                  </a:lnSpc>
                </a:pPr>
                <a:r>
                  <a:rPr lang="ru" sz="1100" i="1" dirty="0" smtClean="0">
                    <a:solidFill>
                      <a:srgbClr val="2B2B2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Закономерность, которую предсказвывал ещё</a:t>
                </a:r>
                <a:endParaRPr lang="ru" sz="1100" b="1" i="1" dirty="0">
                  <a:solidFill>
                    <a:srgbClr val="2B2B2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0959352" y="1371535"/>
                <a:ext cx="1029448" cy="271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1392"/>
                  </a:lnSpc>
                </a:pPr>
                <a:r>
                  <a:rPr lang="ru" sz="1200" b="1" dirty="0">
                    <a:solidFill>
                      <a:srgbClr val="2B2B2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Адам Смит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35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12917</TotalTime>
  <Words>607</Words>
  <Application>Microsoft Office PowerPoint</Application>
  <PresentationFormat>Широкоэкранный</PresentationFormat>
  <Paragraphs>85</Paragraphs>
  <Slides>11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Trebuchet MS</vt:lpstr>
      <vt:lpstr>Тема Office</vt:lpstr>
      <vt:lpstr>Document</vt:lpstr>
      <vt:lpstr>Вероятность наступления общемирового системного кризиса, исходя из анализа демографической и экономической статистики 18 стран с наибольшим в мире населением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 роста мировых цен на продукты</vt:lpstr>
      <vt:lpstr>Распределения численности населения по территории России.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Неизбежность наступления в 21 веке системного общемирового кризиса, его причины, а также малая вероятность этого события в период до 2042 года.</dc:title>
  <dc:creator>Admin</dc:creator>
  <cp:lastModifiedBy>Admin</cp:lastModifiedBy>
  <cp:revision>72</cp:revision>
  <dcterms:created xsi:type="dcterms:W3CDTF">2025-08-21T19:45:49Z</dcterms:created>
  <dcterms:modified xsi:type="dcterms:W3CDTF">2025-10-10T20:30:26Z</dcterms:modified>
</cp:coreProperties>
</file>